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theme/themeOverride23.xml" ContentType="application/vnd.openxmlformats-officedocument.themeOverride+xml"/>
  <Override PartName="/ppt/notesSlides/notesSlide26.xml" ContentType="application/vnd.openxmlformats-officedocument.presentationml.notesSlide+xml"/>
  <Override PartName="/ppt/theme/themeOverride24.xml" ContentType="application/vnd.openxmlformats-officedocument.themeOverride+xml"/>
  <Override PartName="/ppt/notesSlides/notesSlide27.xml" ContentType="application/vnd.openxmlformats-officedocument.presentationml.notesSlide+xml"/>
  <Override PartName="/ppt/theme/themeOverride25.xml" ContentType="application/vnd.openxmlformats-officedocument.themeOverride+xml"/>
  <Override PartName="/ppt/notesSlides/notesSlide28.xml" ContentType="application/vnd.openxmlformats-officedocument.presentationml.notesSlide+xml"/>
  <Override PartName="/ppt/theme/themeOverride26.xml" ContentType="application/vnd.openxmlformats-officedocument.themeOverride+xml"/>
  <Override PartName="/ppt/notesSlides/notesSlide29.xml" ContentType="application/vnd.openxmlformats-officedocument.presentationml.notesSlide+xml"/>
  <Override PartName="/ppt/theme/themeOverride27.xml" ContentType="application/vnd.openxmlformats-officedocument.themeOverride+xml"/>
  <Override PartName="/ppt/notesSlides/notesSlide30.xml" ContentType="application/vnd.openxmlformats-officedocument.presentationml.notesSlide+xml"/>
  <Override PartName="/ppt/theme/themeOverride28.xml" ContentType="application/vnd.openxmlformats-officedocument.themeOverride+xml"/>
  <Override PartName="/ppt/notesSlides/notesSlide31.xml" ContentType="application/vnd.openxmlformats-officedocument.presentationml.notesSlide+xml"/>
  <Override PartName="/ppt/theme/themeOverride2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theme/themeOverride35.xml" ContentType="application/vnd.openxmlformats-officedocument.themeOverride+xml"/>
  <Override PartName="/ppt/notesSlides/notesSlide44.xml" ContentType="application/vnd.openxmlformats-officedocument.presentationml.notesSlide+xml"/>
  <Override PartName="/ppt/theme/themeOverride36.xml" ContentType="application/vnd.openxmlformats-officedocument.themeOverride+xml"/>
  <Override PartName="/ppt/notesSlides/notesSlide45.xml" ContentType="application/vnd.openxmlformats-officedocument.presentationml.notesSlide+xml"/>
  <Override PartName="/ppt/theme/themeOverride37.xml" ContentType="application/vnd.openxmlformats-officedocument.themeOverride+xml"/>
  <Override PartName="/ppt/notesSlides/notesSlide46.xml" ContentType="application/vnd.openxmlformats-officedocument.presentationml.notesSlide+xml"/>
  <Override PartName="/ppt/theme/themeOverride38.xml" ContentType="application/vnd.openxmlformats-officedocument.themeOverride+xml"/>
  <Override PartName="/ppt/notesSlides/notesSlide47.xml" ContentType="application/vnd.openxmlformats-officedocument.presentationml.notesSlide+xml"/>
  <Override PartName="/ppt/theme/themeOverride3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40.xml" ContentType="application/vnd.openxmlformats-officedocument.themeOverride+xml"/>
  <Override PartName="/ppt/notesSlides/notesSlide51.xml" ContentType="application/vnd.openxmlformats-officedocument.presentationml.notesSlide+xml"/>
  <Override PartName="/ppt/theme/themeOverride4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808" r:id="rId2"/>
    <p:sldMasterId id="2147483820" r:id="rId3"/>
    <p:sldMasterId id="2147483832" r:id="rId4"/>
    <p:sldMasterId id="2147483844" r:id="rId5"/>
    <p:sldMasterId id="2147483856" r:id="rId6"/>
    <p:sldMasterId id="2147483868" r:id="rId7"/>
    <p:sldMasterId id="2147483880" r:id="rId8"/>
    <p:sldMasterId id="2147483892" r:id="rId9"/>
    <p:sldMasterId id="2147483904" r:id="rId10"/>
    <p:sldMasterId id="2147483916" r:id="rId11"/>
  </p:sldMasterIdLst>
  <p:notesMasterIdLst>
    <p:notesMasterId r:id="rId183"/>
  </p:notesMasterIdLst>
  <p:handoutMasterIdLst>
    <p:handoutMasterId r:id="rId184"/>
  </p:handoutMasterIdLst>
  <p:sldIdLst>
    <p:sldId id="855" r:id="rId12"/>
    <p:sldId id="856" r:id="rId13"/>
    <p:sldId id="857" r:id="rId14"/>
    <p:sldId id="842" r:id="rId15"/>
    <p:sldId id="843" r:id="rId16"/>
    <p:sldId id="858" r:id="rId17"/>
    <p:sldId id="845" r:id="rId18"/>
    <p:sldId id="846" r:id="rId19"/>
    <p:sldId id="346" r:id="rId20"/>
    <p:sldId id="257" r:id="rId21"/>
    <p:sldId id="260" r:id="rId22"/>
    <p:sldId id="261" r:id="rId23"/>
    <p:sldId id="268" r:id="rId24"/>
    <p:sldId id="269" r:id="rId25"/>
    <p:sldId id="267" r:id="rId26"/>
    <p:sldId id="271" r:id="rId27"/>
    <p:sldId id="262" r:id="rId28"/>
    <p:sldId id="263" r:id="rId29"/>
    <p:sldId id="273" r:id="rId30"/>
    <p:sldId id="264" r:id="rId31"/>
    <p:sldId id="471" r:id="rId32"/>
    <p:sldId id="276" r:id="rId33"/>
    <p:sldId id="277" r:id="rId34"/>
    <p:sldId id="265" r:id="rId35"/>
    <p:sldId id="457" r:id="rId36"/>
    <p:sldId id="684" r:id="rId37"/>
    <p:sldId id="258" r:id="rId38"/>
    <p:sldId id="865" r:id="rId39"/>
    <p:sldId id="284" r:id="rId40"/>
    <p:sldId id="280" r:id="rId41"/>
    <p:sldId id="488" r:id="rId42"/>
    <p:sldId id="490" r:id="rId43"/>
    <p:sldId id="495" r:id="rId44"/>
    <p:sldId id="493" r:id="rId45"/>
    <p:sldId id="498" r:id="rId46"/>
    <p:sldId id="499" r:id="rId47"/>
    <p:sldId id="496" r:id="rId48"/>
    <p:sldId id="500" r:id="rId49"/>
    <p:sldId id="501" r:id="rId50"/>
    <p:sldId id="682" r:id="rId51"/>
    <p:sldId id="687" r:id="rId52"/>
    <p:sldId id="464" r:id="rId53"/>
    <p:sldId id="465" r:id="rId54"/>
    <p:sldId id="466" r:id="rId55"/>
    <p:sldId id="467" r:id="rId56"/>
    <p:sldId id="487" r:id="rId57"/>
    <p:sldId id="525" r:id="rId58"/>
    <p:sldId id="527" r:id="rId59"/>
    <p:sldId id="688" r:id="rId60"/>
    <p:sldId id="689" r:id="rId61"/>
    <p:sldId id="867" r:id="rId62"/>
    <p:sldId id="691" r:id="rId63"/>
    <p:sldId id="692" r:id="rId64"/>
    <p:sldId id="695" r:id="rId65"/>
    <p:sldId id="696" r:id="rId66"/>
    <p:sldId id="694" r:id="rId67"/>
    <p:sldId id="697" r:id="rId68"/>
    <p:sldId id="698" r:id="rId69"/>
    <p:sldId id="868" r:id="rId70"/>
    <p:sldId id="874" r:id="rId71"/>
    <p:sldId id="875" r:id="rId72"/>
    <p:sldId id="876" r:id="rId73"/>
    <p:sldId id="877" r:id="rId74"/>
    <p:sldId id="530" r:id="rId75"/>
    <p:sldId id="532" r:id="rId76"/>
    <p:sldId id="533" r:id="rId77"/>
    <p:sldId id="869" r:id="rId78"/>
    <p:sldId id="535" r:id="rId79"/>
    <p:sldId id="872" r:id="rId80"/>
    <p:sldId id="873" r:id="rId81"/>
    <p:sldId id="870" r:id="rId82"/>
    <p:sldId id="540" r:id="rId83"/>
    <p:sldId id="713" r:id="rId84"/>
    <p:sldId id="543" r:id="rId85"/>
    <p:sldId id="878" r:id="rId86"/>
    <p:sldId id="545" r:id="rId87"/>
    <p:sldId id="546" r:id="rId88"/>
    <p:sldId id="549" r:id="rId89"/>
    <p:sldId id="879" r:id="rId90"/>
    <p:sldId id="551" r:id="rId91"/>
    <p:sldId id="552" r:id="rId92"/>
    <p:sldId id="862" r:id="rId93"/>
    <p:sldId id="863" r:id="rId94"/>
    <p:sldId id="553" r:id="rId95"/>
    <p:sldId id="554" r:id="rId96"/>
    <p:sldId id="681" r:id="rId97"/>
    <p:sldId id="680" r:id="rId98"/>
    <p:sldId id="555" r:id="rId99"/>
    <p:sldId id="881" r:id="rId100"/>
    <p:sldId id="556" r:id="rId101"/>
    <p:sldId id="841" r:id="rId102"/>
    <p:sldId id="558" r:id="rId103"/>
    <p:sldId id="709" r:id="rId104"/>
    <p:sldId id="710" r:id="rId105"/>
    <p:sldId id="711" r:id="rId106"/>
    <p:sldId id="712" r:id="rId107"/>
    <p:sldId id="848" r:id="rId108"/>
    <p:sldId id="564" r:id="rId109"/>
    <p:sldId id="565" r:id="rId110"/>
    <p:sldId id="847" r:id="rId111"/>
    <p:sldId id="570" r:id="rId112"/>
    <p:sldId id="850" r:id="rId113"/>
    <p:sldId id="572" r:id="rId114"/>
    <p:sldId id="573" r:id="rId115"/>
    <p:sldId id="849" r:id="rId116"/>
    <p:sldId id="574" r:id="rId117"/>
    <p:sldId id="576" r:id="rId118"/>
    <p:sldId id="578" r:id="rId119"/>
    <p:sldId id="579" r:id="rId120"/>
    <p:sldId id="580" r:id="rId121"/>
    <p:sldId id="861" r:id="rId122"/>
    <p:sldId id="581" r:id="rId123"/>
    <p:sldId id="582" r:id="rId124"/>
    <p:sldId id="883" r:id="rId125"/>
    <p:sldId id="880" r:id="rId126"/>
    <p:sldId id="584" r:id="rId127"/>
    <p:sldId id="586" r:id="rId128"/>
    <p:sldId id="587" r:id="rId129"/>
    <p:sldId id="588" r:id="rId130"/>
    <p:sldId id="590" r:id="rId131"/>
    <p:sldId id="591" r:id="rId132"/>
    <p:sldId id="598" r:id="rId133"/>
    <p:sldId id="593" r:id="rId134"/>
    <p:sldId id="600" r:id="rId135"/>
    <p:sldId id="884" r:id="rId136"/>
    <p:sldId id="603" r:id="rId137"/>
    <p:sldId id="605" r:id="rId138"/>
    <p:sldId id="606" r:id="rId139"/>
    <p:sldId id="607" r:id="rId140"/>
    <p:sldId id="608" r:id="rId141"/>
    <p:sldId id="609" r:id="rId142"/>
    <p:sldId id="610" r:id="rId143"/>
    <p:sldId id="612" r:id="rId144"/>
    <p:sldId id="851" r:id="rId145"/>
    <p:sldId id="614" r:id="rId146"/>
    <p:sldId id="616" r:id="rId147"/>
    <p:sldId id="885" r:id="rId148"/>
    <p:sldId id="886" r:id="rId149"/>
    <p:sldId id="887" r:id="rId150"/>
    <p:sldId id="888" r:id="rId151"/>
    <p:sldId id="889" r:id="rId152"/>
    <p:sldId id="897" r:id="rId153"/>
    <p:sldId id="890" r:id="rId154"/>
    <p:sldId id="891" r:id="rId155"/>
    <p:sldId id="892" r:id="rId156"/>
    <p:sldId id="893" r:id="rId157"/>
    <p:sldId id="894" r:id="rId158"/>
    <p:sldId id="895" r:id="rId159"/>
    <p:sldId id="896" r:id="rId160"/>
    <p:sldId id="626" r:id="rId161"/>
    <p:sldId id="854" r:id="rId162"/>
    <p:sldId id="644" r:id="rId163"/>
    <p:sldId id="628" r:id="rId164"/>
    <p:sldId id="629" r:id="rId165"/>
    <p:sldId id="630" r:id="rId166"/>
    <p:sldId id="631" r:id="rId167"/>
    <p:sldId id="853" r:id="rId168"/>
    <p:sldId id="632" r:id="rId169"/>
    <p:sldId id="633" r:id="rId170"/>
    <p:sldId id="634" r:id="rId171"/>
    <p:sldId id="638" r:id="rId172"/>
    <p:sldId id="639" r:id="rId173"/>
    <p:sldId id="640" r:id="rId174"/>
    <p:sldId id="702" r:id="rId175"/>
    <p:sldId id="703" r:id="rId176"/>
    <p:sldId id="641" r:id="rId177"/>
    <p:sldId id="898" r:id="rId178"/>
    <p:sldId id="899" r:id="rId179"/>
    <p:sldId id="900" r:id="rId180"/>
    <p:sldId id="642" r:id="rId181"/>
    <p:sldId id="643" r:id="rId182"/>
  </p:sldIdLst>
  <p:sldSz cx="9144000" cy="6858000" type="screen4x3"/>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p15:clr>
            <a:srgbClr val="A4A3A4"/>
          </p15:clr>
        </p15:guide>
        <p15:guide id="2" pos="21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3300"/>
    <a:srgbClr val="0000FF"/>
    <a:srgbClr val="0099FF"/>
    <a:srgbClr val="FF66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79" autoAdjust="0"/>
  </p:normalViewPr>
  <p:slideViewPr>
    <p:cSldViewPr>
      <p:cViewPr varScale="1">
        <p:scale>
          <a:sx n="103" d="100"/>
          <a:sy n="103" d="100"/>
        </p:scale>
        <p:origin x="1134" y="102"/>
      </p:cViewPr>
      <p:guideLst>
        <p:guide orient="horz" pos="2858"/>
        <p:guide pos="214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38" Type="http://schemas.openxmlformats.org/officeDocument/2006/relationships/slide" Target="slides/slide127.xml"/><Relationship Id="rId154" Type="http://schemas.openxmlformats.org/officeDocument/2006/relationships/slide" Target="slides/slide143.xml"/><Relationship Id="rId159" Type="http://schemas.openxmlformats.org/officeDocument/2006/relationships/slide" Target="slides/slide148.xml"/><Relationship Id="rId175" Type="http://schemas.openxmlformats.org/officeDocument/2006/relationships/slide" Target="slides/slide164.xml"/><Relationship Id="rId170" Type="http://schemas.openxmlformats.org/officeDocument/2006/relationships/slide" Target="slides/slide159.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144" Type="http://schemas.openxmlformats.org/officeDocument/2006/relationships/slide" Target="slides/slide133.xml"/><Relationship Id="rId149" Type="http://schemas.openxmlformats.org/officeDocument/2006/relationships/slide" Target="slides/slide13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60" Type="http://schemas.openxmlformats.org/officeDocument/2006/relationships/slide" Target="slides/slide149.xml"/><Relationship Id="rId165" Type="http://schemas.openxmlformats.org/officeDocument/2006/relationships/slide" Target="slides/slide154.xml"/><Relationship Id="rId181" Type="http://schemas.openxmlformats.org/officeDocument/2006/relationships/slide" Target="slides/slide170.xml"/><Relationship Id="rId186" Type="http://schemas.openxmlformats.org/officeDocument/2006/relationships/viewProps" Target="viewProps.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slide" Target="slides/slide165.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82" Type="http://schemas.openxmlformats.org/officeDocument/2006/relationships/slide" Target="slides/slide17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990600" y="768350"/>
            <a:ext cx="51181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117.xml"/><Relationship Id="rId2" Type="http://schemas.openxmlformats.org/officeDocument/2006/relationships/notesMaster" Target="../notesMasters/notesMaster1.xml"/><Relationship Id="rId1" Type="http://schemas.openxmlformats.org/officeDocument/2006/relationships/themeOverride" Target="../theme/themeOverride31.xml"/><Relationship Id="rId4" Type="http://schemas.openxmlformats.org/officeDocument/2006/relationships/hyperlink" Target="http://baike.baidu.com/view/1350708.ht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155.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156.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157.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158.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59.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60.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66.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992188" y="768350"/>
            <a:ext cx="5114925" cy="3836988"/>
          </a:xfrm>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419507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992188" y="768350"/>
            <a:ext cx="5114925"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992188" y="768350"/>
            <a:ext cx="5114925"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23</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992188" y="768350"/>
            <a:ext cx="5114925"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992188" y="768350"/>
            <a:ext cx="5114925"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992188" y="768350"/>
            <a:ext cx="5114925"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992188" y="768350"/>
            <a:ext cx="5114925"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30</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992188" y="768350"/>
            <a:ext cx="5114925"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992188" y="768350"/>
            <a:ext cx="5114925"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r>
              <a:rPr lang="en-US" altLang="zh-CN" sz="2800" b="1" smtClean="0"/>
              <a:t>//</a:t>
            </a:r>
            <a:r>
              <a:rPr lang="zh-CN" altLang="en-US" sz="2800" b="1" smtClean="0"/>
              <a:t>时间复杂度：</a:t>
            </a:r>
            <a:r>
              <a:rPr lang="en-US" altLang="zh-CN" sz="2800" b="1" smtClean="0"/>
              <a:t>O(1)</a:t>
            </a:r>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992188" y="768350"/>
            <a:ext cx="5114925"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992188" y="768350"/>
            <a:ext cx="5114925"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11</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992188" y="768350"/>
            <a:ext cx="5114925"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992188" y="768350"/>
            <a:ext cx="5114925"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992188" y="768350"/>
            <a:ext cx="5114925"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992188" y="768350"/>
            <a:ext cx="5114925"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992188" y="768350"/>
            <a:ext cx="5114925"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992188" y="768350"/>
            <a:ext cx="5114925"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45</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992188" y="768350"/>
            <a:ext cx="5114925"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64</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992188" y="768350"/>
            <a:ext cx="5114925"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1122646240"/>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66</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992188" y="768350"/>
            <a:ext cx="5114925"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74</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992188" y="768350"/>
            <a:ext cx="5114925"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77</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992188" y="768350"/>
            <a:ext cx="5114925"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992188" y="768350"/>
            <a:ext cx="5114925"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80</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992188" y="768350"/>
            <a:ext cx="5114925"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81</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992188" y="768350"/>
            <a:ext cx="5114925"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992188" y="768350"/>
            <a:ext cx="5114925"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992188" y="768350"/>
            <a:ext cx="5114925"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992188" y="768350"/>
            <a:ext cx="5114925"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101</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992188" y="768350"/>
            <a:ext cx="5114925"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990600" y="766763"/>
            <a:ext cx="5114925"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119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992188" y="768350"/>
            <a:ext cx="5114925"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124</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131</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ChangeArrowheads="1" noTextEdit="1"/>
          </p:cNvSpPr>
          <p:nvPr>
            <p:ph type="sldImg" idx="4294967295"/>
          </p:nvPr>
        </p:nvSpPr>
        <p:spPr>
          <a:xfrm>
            <a:off x="992188" y="768350"/>
            <a:ext cx="5114925" cy="3836988"/>
          </a:xfrm>
        </p:spPr>
      </p:sp>
      <p:sp>
        <p:nvSpPr>
          <p:cNvPr id="3" name="备注占位符 2"/>
          <p:cNvSpPr>
            <a:spLocks noGrp="1"/>
          </p:cNvSpPr>
          <p:nvPr>
            <p:ph type="body" idx="1"/>
          </p:nvPr>
        </p:nvSpPr>
        <p:spPr>
          <a:ln/>
        </p:spPr>
        <p:txBody>
          <a:bodyPr>
            <a:normAutofit/>
          </a:bodyPr>
          <a:lstStyle/>
          <a:p>
            <a:pPr>
              <a:defRPr/>
            </a:pPr>
            <a:r>
              <a:rPr lang="en-US" altLang="zh-CN" dirty="0" smtClean="0">
                <a:cs typeface="Times New Roman" panose="02020603050405020304" pitchFamily="18" charset="0"/>
              </a:rPr>
              <a:t>void Floyd(</a:t>
            </a:r>
            <a:r>
              <a:rPr lang="en-US" altLang="zh-CN" dirty="0" err="1" smtClean="0">
                <a:solidFill>
                  <a:srgbClr val="080808"/>
                </a:solidFill>
                <a:cs typeface="Times New Roman" panose="02020603050405020304" pitchFamily="18" charset="0"/>
              </a:rPr>
              <a:t>AdjMGraph</a:t>
            </a:r>
            <a:r>
              <a:rPr lang="en-US" altLang="zh-CN" dirty="0" smtClean="0">
                <a:solidFill>
                  <a:srgbClr val="080808"/>
                </a:solidFill>
                <a:cs typeface="Times New Roman" panose="02020603050405020304" pitchFamily="18" charset="0"/>
              </a:rPr>
              <a:t> </a:t>
            </a:r>
            <a:r>
              <a:rPr lang="en-US" altLang="zh-CN" dirty="0" err="1" smtClean="0">
                <a:solidFill>
                  <a:srgbClr val="080808"/>
                </a:solidFill>
                <a:cs typeface="Times New Roman" panose="02020603050405020304" pitchFamily="18" charset="0"/>
              </a:rPr>
              <a:t>G</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distance,int</a:t>
            </a:r>
            <a:r>
              <a:rPr lang="en-US" altLang="zh-CN" dirty="0" smtClean="0">
                <a:cs typeface="Times New Roman" panose="02020603050405020304" pitchFamily="18" charset="0"/>
              </a:rPr>
              <a:t> *path)</a:t>
            </a:r>
          </a:p>
          <a:p>
            <a:pPr>
              <a:defRPr/>
            </a:pPr>
            <a:r>
              <a:rPr lang="en-US" altLang="zh-CN" dirty="0" smtClean="0">
                <a:cs typeface="Times New Roman" panose="02020603050405020304" pitchFamily="18" charset="0"/>
              </a:rPr>
              <a:t>{	</a:t>
            </a:r>
            <a:r>
              <a:rPr lang="en-US" altLang="zh-CN" dirty="0" err="1" smtClean="0">
                <a:cs typeface="Times New Roman" panose="02020603050405020304" pitchFamily="18" charset="0"/>
              </a:rPr>
              <a:t>int</a:t>
            </a:r>
            <a:r>
              <a:rPr lang="en-US" altLang="zh-CN" dirty="0" smtClean="0">
                <a:cs typeface="Times New Roman" panose="02020603050405020304" pitchFamily="18" charset="0"/>
              </a:rPr>
              <a:t> </a:t>
            </a:r>
            <a:r>
              <a:rPr lang="en-US" altLang="zh-CN" dirty="0" err="1" smtClean="0">
                <a:cs typeface="Times New Roman" panose="02020603050405020304" pitchFamily="18" charset="0"/>
              </a:rPr>
              <a:t>i,j,k,n</a:t>
            </a:r>
            <a:r>
              <a:rPr lang="en-US" altLang="zh-CN" dirty="0" smtClean="0">
                <a:cs typeface="Times New Roman" panose="02020603050405020304" pitchFamily="18" charset="0"/>
              </a:rPr>
              <a:t>=</a:t>
            </a:r>
            <a:r>
              <a:rPr lang="en-US" altLang="zh-CN" dirty="0" err="1" smtClean="0">
                <a:cs typeface="Times New Roman" panose="02020603050405020304" pitchFamily="18" charset="0"/>
              </a:rPr>
              <a:t>G</a:t>
            </a:r>
            <a:r>
              <a:rPr lang="en-US" altLang="zh-CN" b="1" dirty="0" err="1" smtClean="0">
                <a:solidFill>
                  <a:srgbClr val="080808"/>
                </a:solidFill>
              </a:rPr>
              <a:t>.Vertices.size</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r>
              <a:rPr lang="zh-CN" altLang="en-US" dirty="0" smtClean="0">
                <a:cs typeface="Times New Roman" panose="02020603050405020304" pitchFamily="18" charset="0"/>
              </a:rPr>
              <a:t>初始化</a:t>
            </a:r>
            <a:endParaRPr lang="en-US" altLang="zh-CN" dirty="0" smtClean="0">
              <a:cs typeface="Times New Roman" panose="02020603050405020304" pitchFamily="18" charset="0"/>
            </a:endParaRP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r>
              <a:rPr lang="en-US" altLang="zh-CN" dirty="0" err="1" smtClean="0">
                <a:cs typeface="Times New Roman" panose="02020603050405020304" pitchFamily="18" charset="0"/>
              </a:rPr>
              <a:t>G.edge</a:t>
            </a:r>
            <a:r>
              <a:rPr lang="en-US" altLang="zh-CN" dirty="0" smtClean="0">
                <a:cs typeface="Times New Roman" panose="02020603050405020304" pitchFamily="18" charset="0"/>
              </a:rPr>
              <a:t>[</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a:t>
            </a:r>
          </a:p>
          <a:p>
            <a:pPr indent="571500">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][j]&lt; </a:t>
            </a:r>
            <a:r>
              <a:rPr lang="en-US" altLang="zh-CN" dirty="0" err="1" smtClean="0">
                <a:cs typeface="Times New Roman" panose="02020603050405020304" pitchFamily="18" charset="0"/>
              </a:rPr>
              <a:t>MaxWeight</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a:t>
            </a:r>
          </a:p>
          <a:p>
            <a:pPr indent="571500">
              <a:defRPr/>
            </a:pPr>
            <a:r>
              <a:rPr lang="en-US" altLang="zh-CN" dirty="0" smtClean="0">
                <a:cs typeface="Times New Roman" panose="02020603050405020304" pitchFamily="18" charset="0"/>
              </a:rPr>
              <a:t>     	    else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 = -1;	}</a:t>
            </a:r>
          </a:p>
          <a:p>
            <a:pPr>
              <a:defRPr/>
            </a:pPr>
            <a:r>
              <a:rPr lang="en-US" altLang="zh-CN" dirty="0" smtClean="0">
                <a:cs typeface="Times New Roman" panose="02020603050405020304" pitchFamily="18" charset="0"/>
              </a:rPr>
              <a:t>	for(k=0;k&lt;</a:t>
            </a:r>
            <a:r>
              <a:rPr lang="en-US" altLang="zh-CN" dirty="0" err="1" smtClean="0">
                <a:cs typeface="Times New Roman" panose="02020603050405020304" pitchFamily="18" charset="0"/>
              </a:rPr>
              <a:t>n;k</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=0;i&lt;</a:t>
            </a:r>
            <a:r>
              <a:rPr lang="en-US" altLang="zh-CN" dirty="0" err="1" smtClean="0">
                <a:cs typeface="Times New Roman" panose="02020603050405020304" pitchFamily="18" charset="0"/>
              </a:rPr>
              <a:t>n;i</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for(j=0;j&lt;</a:t>
            </a:r>
            <a:r>
              <a:rPr lang="en-US" altLang="zh-CN" dirty="0" err="1" smtClean="0">
                <a:cs typeface="Times New Roman" panose="02020603050405020304" pitchFamily="18" charset="0"/>
              </a:rPr>
              <a:t>n;j</a:t>
            </a:r>
            <a:r>
              <a:rPr lang="en-US" altLang="zh-CN" dirty="0" smtClean="0">
                <a:cs typeface="Times New Roman" panose="02020603050405020304" pitchFamily="18" charset="0"/>
              </a:rPr>
              <a:t>++)</a:t>
            </a:r>
          </a:p>
          <a:p>
            <a:pPr>
              <a:defRPr/>
            </a:pPr>
            <a:r>
              <a:rPr lang="en-US" altLang="zh-CN" dirty="0" smtClean="0">
                <a:cs typeface="Times New Roman" panose="02020603050405020304" pitchFamily="18" charset="0"/>
              </a:rPr>
              <a:t>			if(distance[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][j]&gt;distance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    distance[</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][j]=distance [</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][k]+distance [k][j];</a:t>
            </a:r>
          </a:p>
          <a:p>
            <a:pPr>
              <a:defRPr/>
            </a:pPr>
            <a:r>
              <a:rPr lang="en-US" altLang="zh-CN" dirty="0" smtClean="0">
                <a:cs typeface="Times New Roman" panose="02020603050405020304" pitchFamily="18" charset="0"/>
              </a:rPr>
              <a:t>			     path[</a:t>
            </a:r>
            <a:r>
              <a:rPr lang="en-US" altLang="zh-CN" dirty="0" err="1" smtClean="0">
                <a:cs typeface="Times New Roman" panose="02020603050405020304" pitchFamily="18" charset="0"/>
              </a:rPr>
              <a:t>i</a:t>
            </a:r>
            <a:r>
              <a:rPr lang="en-US" altLang="zh-CN" dirty="0" smtClean="0">
                <a:cs typeface="Times New Roman" panose="02020603050405020304" pitchFamily="18" charset="0"/>
              </a:rPr>
              <a:t>][j]=k;</a:t>
            </a:r>
          </a:p>
          <a:p>
            <a:pPr>
              <a:defRPr/>
            </a:pPr>
            <a:r>
              <a:rPr lang="en-US" altLang="zh-CN" dirty="0" smtClean="0">
                <a:cs typeface="Times New Roman" panose="02020603050405020304" pitchFamily="18" charset="0"/>
              </a:rPr>
              <a:t>			}</a:t>
            </a:r>
          </a:p>
          <a:p>
            <a:pPr>
              <a:defRPr/>
            </a:pPr>
            <a:r>
              <a:rPr lang="en-US" altLang="zh-CN" dirty="0" smtClean="0">
                <a:cs typeface="Times New Roman" panose="02020603050405020304" pitchFamily="18" charset="0"/>
              </a:rPr>
              <a:t>}</a:t>
            </a:r>
          </a:p>
          <a:p>
            <a:pPr>
              <a:defRPr/>
            </a:pPr>
            <a:endParaRPr lang="zh-CN" altLang="en-US" dirty="0"/>
          </a:p>
        </p:txBody>
      </p:sp>
      <p:sp>
        <p:nvSpPr>
          <p:cNvPr id="227332"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4BDDCC0B-9E13-4B11-AA88-2FD7E6A3C2BE}" type="slidenum">
              <a:rPr altLang="zh-CN" sz="1300">
                <a:latin typeface="Times New Roman" panose="02020603050405020304" pitchFamily="18" charset="0"/>
                <a:sym typeface="+mn-ea"/>
              </a:rPr>
              <a:pPr/>
              <a:t>133</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18567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992188" y="768350"/>
            <a:ext cx="5114925"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992188" y="768350"/>
            <a:ext cx="5114925"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smtClean="0"/>
              <a:t>思考：改进后的</a:t>
            </a:r>
            <a:r>
              <a:rPr lang="en-US" altLang="zh-CN" sz="900" smtClean="0"/>
              <a:t>Dijkstra</a:t>
            </a:r>
            <a:r>
              <a:rPr lang="zh-CN" altLang="en-US" sz="900" smtClean="0"/>
              <a:t>算法能求所有的最长路径吗？</a:t>
            </a:r>
            <a:endParaRPr lang="en-US" altLang="zh-CN" sz="900" smtClean="0"/>
          </a:p>
          <a:p>
            <a:pPr>
              <a:lnSpc>
                <a:spcPct val="80000"/>
              </a:lnSpc>
            </a:pPr>
            <a:endParaRPr lang="en-US" altLang="zh-CN" sz="900" smtClean="0"/>
          </a:p>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155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992188" y="768350"/>
            <a:ext cx="5114925"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156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1426" name="幻灯片图像占位符 1"/>
          <p:cNvSpPr>
            <a:spLocks noGrp="1" noRot="1" noChangeAspect="1" noChangeArrowheads="1" noTextEdit="1"/>
          </p:cNvSpPr>
          <p:nvPr>
            <p:ph type="sldImg" idx="4294967295"/>
          </p:nvPr>
        </p:nvSpPr>
        <p:spPr>
          <a:xfrm>
            <a:off x="992188" y="768350"/>
            <a:ext cx="5114925" cy="3836988"/>
          </a:xfrm>
        </p:spPr>
      </p:sp>
      <p:sp>
        <p:nvSpPr>
          <p:cNvPr id="231427" name="备注占位符 2"/>
          <p:cNvSpPr>
            <a:spLocks noGrp="1" noChangeArrowheads="1"/>
          </p:cNvSpPr>
          <p:nvPr>
            <p:ph type="body" idx="4294967295"/>
          </p:nvPr>
        </p:nvSpPr>
        <p:spPr>
          <a:noFill/>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142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CA6B4710-C433-4BB5-8CA6-073388404DE8}" type="slidenum">
              <a:rPr lang="en-US" altLang="zh-CN" sz="1300">
                <a:latin typeface="Times New Roman" panose="02020603050405020304" pitchFamily="18" charset="0"/>
              </a:rPr>
              <a:pPr algn="r" eaLnBrk="1" hangingPunct="1">
                <a:buFont typeface="Arial" panose="020B0604020202020204" pitchFamily="34" charset="0"/>
                <a:buNone/>
              </a:pPr>
              <a:t>157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32110845"/>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992188" y="768350"/>
            <a:ext cx="5114925"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158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992188" y="768350"/>
            <a:ext cx="5114925"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159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4498" name="幻灯片图像占位符 1"/>
          <p:cNvSpPr>
            <a:spLocks noGrp="1" noRot="1" noChangeAspect="1" noChangeArrowheads="1" noTextEdit="1"/>
          </p:cNvSpPr>
          <p:nvPr>
            <p:ph type="sldImg" idx="4294967295"/>
          </p:nvPr>
        </p:nvSpPr>
        <p:spPr>
          <a:xfrm>
            <a:off x="992188" y="768350"/>
            <a:ext cx="5114925" cy="3836988"/>
          </a:xfrm>
        </p:spPr>
      </p:sp>
      <p:sp>
        <p:nvSpPr>
          <p:cNvPr id="234499" name="备注占位符 2"/>
          <p:cNvSpPr>
            <a:spLocks noGrp="1" noChangeArrowheads="1"/>
          </p:cNvSpPr>
          <p:nvPr>
            <p:ph type="body" idx="4294967295"/>
          </p:nvPr>
        </p:nvSpPr>
        <p:spPr/>
        <p:txBody>
          <a:bodyPr anchor="t">
            <a:prstTxWarp prst="textNoShape">
              <a:avLst/>
            </a:prstTxWarp>
          </a:bodyPr>
          <a:lstStyle/>
          <a:p>
            <a:r>
              <a:rPr lang="zh-CN" altLang="en-US" sz="1400" smtClean="0"/>
              <a:t>在拓扑排序的程序中插入求</a:t>
            </a:r>
            <a:r>
              <a:rPr lang="en-US" altLang="zh-CN" sz="1400" smtClean="0"/>
              <a:t>ve[j]</a:t>
            </a:r>
            <a:r>
              <a:rPr lang="zh-CN" altLang="en-US" sz="1400" smtClean="0"/>
              <a:t>的语句即可。</a:t>
            </a:r>
            <a:endParaRPr lang="zh-CN" altLang="en-US" smtClean="0"/>
          </a:p>
        </p:txBody>
      </p:sp>
      <p:sp>
        <p:nvSpPr>
          <p:cNvPr id="2345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ED66DE6-A63D-4C2E-861B-FFC797750877}" type="slidenum">
              <a:rPr lang="en-US" altLang="zh-CN" sz="1300">
                <a:latin typeface="Times New Roman" panose="02020603050405020304" pitchFamily="18" charset="0"/>
              </a:rPr>
              <a:pPr algn="r" eaLnBrk="1" hangingPunct="1">
                <a:buFont typeface="Arial" panose="020B0604020202020204" pitchFamily="34" charset="0"/>
                <a:buNone/>
              </a:pPr>
              <a:t>160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1415165"/>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992188" y="768350"/>
            <a:ext cx="5114925"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163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992188" y="768350"/>
            <a:ext cx="5114925"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166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992188" y="768350"/>
            <a:ext cx="5114925"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167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168</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992188" y="768350"/>
            <a:ext cx="5114925"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7570" name="幻灯片图像占位符 1"/>
          <p:cNvSpPr>
            <a:spLocks noGrp="1" noRot="1" noChangeAspect="1" noChangeArrowheads="1" noTextEdit="1"/>
          </p:cNvSpPr>
          <p:nvPr>
            <p:ph type="sldImg" idx="4294967295"/>
          </p:nvPr>
        </p:nvSpPr>
        <p:spPr>
          <a:xfrm>
            <a:off x="992188" y="768350"/>
            <a:ext cx="5114925" cy="3836988"/>
          </a:xfrm>
        </p:spPr>
      </p:sp>
      <p:sp>
        <p:nvSpPr>
          <p:cNvPr id="237571"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757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5A32D07-6152-4986-8AA4-ED677E8F764B}" type="slidenum">
              <a:rPr lang="en-US" altLang="zh-CN" sz="1300">
                <a:latin typeface="Times New Roman" panose="02020603050405020304" pitchFamily="18" charset="0"/>
              </a:rPr>
              <a:pPr algn="r" eaLnBrk="1" hangingPunct="1">
                <a:buFont typeface="Arial" panose="020B0604020202020204" pitchFamily="34" charset="0"/>
                <a:buNone/>
              </a:pPr>
              <a:t>170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31990116"/>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8594" name="幻灯片图像占位符 1"/>
          <p:cNvSpPr>
            <a:spLocks noGrp="1" noRot="1" noChangeAspect="1" noChangeArrowheads="1" noTextEdit="1"/>
          </p:cNvSpPr>
          <p:nvPr>
            <p:ph type="sldImg" idx="4294967295"/>
          </p:nvPr>
        </p:nvSpPr>
        <p:spPr>
          <a:xfrm>
            <a:off x="992188" y="768350"/>
            <a:ext cx="5114925" cy="3836988"/>
          </a:xfrm>
        </p:spPr>
      </p:sp>
      <p:sp>
        <p:nvSpPr>
          <p:cNvPr id="238595" name="备注占位符 2"/>
          <p:cNvSpPr>
            <a:spLocks noGrp="1" noChangeArrowheads="1"/>
          </p:cNvSpPr>
          <p:nvPr>
            <p:ph type="body" idx="4294967295"/>
          </p:nvPr>
        </p:nvSpPr>
        <p:spPr/>
        <p:txBody>
          <a:bodyPr anchor="t">
            <a:prstTxWarp prst="textNoShape">
              <a:avLst/>
            </a:prstTxWarp>
          </a:bodyPr>
          <a:lstStyle/>
          <a:p>
            <a:r>
              <a:rPr lang="zh-CN" altLang="en-US" smtClean="0"/>
              <a:t>这是上海铁路局目前仍在使用的行包托运软件中的一部分内部算法。该题目采用</a:t>
            </a:r>
            <a:r>
              <a:rPr lang="en-US" altLang="zh-CN" smtClean="0"/>
              <a:t>1995</a:t>
            </a:r>
            <a:r>
              <a:rPr lang="zh-CN" altLang="en-US" smtClean="0"/>
              <a:t>年年底我国铁路运输网的真实数据进行编程和运行验证。</a:t>
            </a:r>
          </a:p>
          <a:p>
            <a:endParaRPr lang="zh-CN" altLang="en-US" smtClean="0"/>
          </a:p>
        </p:txBody>
      </p:sp>
      <p:sp>
        <p:nvSpPr>
          <p:cNvPr id="2385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4DFDB97-57C5-4BC2-B58C-6994ADD1AB3C}" type="slidenum">
              <a:rPr lang="en-US" altLang="zh-CN" sz="1300">
                <a:latin typeface="Times New Roman" panose="02020603050405020304" pitchFamily="18" charset="0"/>
              </a:rPr>
              <a:pPr algn="r" eaLnBrk="1" hangingPunct="1">
                <a:buFont typeface="Arial" panose="020B0604020202020204" pitchFamily="34" charset="0"/>
                <a:buNone/>
              </a:pPr>
              <a:t>171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2146035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17</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992188" y="768350"/>
            <a:ext cx="5114925"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992188" y="768350"/>
            <a:ext cx="5114925"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992188" y="768350"/>
            <a:ext cx="5114925"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992188" y="768350"/>
            <a:ext cx="5114925"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17D6564D-F282-4DCD-9A93-B73F1BEE043C}" type="slidenum">
              <a:rPr altLang="zh-CN"/>
              <a:pPr/>
              <a:t>‹#›</a:t>
            </a:fld>
            <a:endParaRPr lang="zh-CN" altLang="zh-CN"/>
          </a:p>
        </p:txBody>
      </p:sp>
    </p:spTree>
    <p:extLst>
      <p:ext uri="{BB962C8B-B14F-4D97-AF65-F5344CB8AC3E}">
        <p14:creationId xmlns:p14="http://schemas.microsoft.com/office/powerpoint/2010/main" val="372175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91A21BE8-78C8-4FCB-B12C-9CD12C463926}" type="slidenum">
              <a:rPr altLang="zh-CN"/>
              <a:pPr/>
              <a:t>‹#›</a:t>
            </a:fld>
            <a:endParaRPr lang="zh-CN" altLang="zh-CN"/>
          </a:p>
        </p:txBody>
      </p:sp>
    </p:spTree>
    <p:extLst>
      <p:ext uri="{BB962C8B-B14F-4D97-AF65-F5344CB8AC3E}">
        <p14:creationId xmlns:p14="http://schemas.microsoft.com/office/powerpoint/2010/main" val="42866452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F81C4FB-2203-41DA-95BF-01C78C0B2E68}" type="slidenum">
              <a:rPr lang="en-US" altLang="zh-CN"/>
              <a:pPr/>
              <a:t>‹#›</a:t>
            </a:fld>
            <a:endParaRPr lang="en-US" altLang="zh-CN"/>
          </a:p>
        </p:txBody>
      </p:sp>
    </p:spTree>
    <p:extLst>
      <p:ext uri="{BB962C8B-B14F-4D97-AF65-F5344CB8AC3E}">
        <p14:creationId xmlns:p14="http://schemas.microsoft.com/office/powerpoint/2010/main" val="1631546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EEB7C3A-6782-4902-8094-B5DF9C1412F4}" type="slidenum">
              <a:rPr lang="en-US" altLang="zh-CN"/>
              <a:pPr/>
              <a:t>‹#›</a:t>
            </a:fld>
            <a:endParaRPr lang="en-US" altLang="zh-CN"/>
          </a:p>
        </p:txBody>
      </p:sp>
    </p:spTree>
    <p:extLst>
      <p:ext uri="{BB962C8B-B14F-4D97-AF65-F5344CB8AC3E}">
        <p14:creationId xmlns:p14="http://schemas.microsoft.com/office/powerpoint/2010/main" val="27328380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C811B02-53B7-42DF-8D56-B60212DC4C94}" type="slidenum">
              <a:rPr lang="en-US" altLang="zh-CN"/>
              <a:pPr/>
              <a:t>‹#›</a:t>
            </a:fld>
            <a:endParaRPr lang="en-US" altLang="zh-CN"/>
          </a:p>
        </p:txBody>
      </p:sp>
    </p:spTree>
    <p:extLst>
      <p:ext uri="{BB962C8B-B14F-4D97-AF65-F5344CB8AC3E}">
        <p14:creationId xmlns:p14="http://schemas.microsoft.com/office/powerpoint/2010/main" val="3906872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3E950295-E9C8-4799-8368-71F1AE9BA0A0}" type="slidenum">
              <a:rPr lang="en-US" altLang="zh-CN"/>
              <a:pPr/>
              <a:t>‹#›</a:t>
            </a:fld>
            <a:endParaRPr lang="en-US" altLang="zh-CN"/>
          </a:p>
        </p:txBody>
      </p:sp>
    </p:spTree>
    <p:extLst>
      <p:ext uri="{BB962C8B-B14F-4D97-AF65-F5344CB8AC3E}">
        <p14:creationId xmlns:p14="http://schemas.microsoft.com/office/powerpoint/2010/main" val="5323343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4650A24-C75B-496A-A5B0-B37CAA5CC998}" type="slidenum">
              <a:rPr lang="en-US" altLang="zh-CN"/>
              <a:pPr/>
              <a:t>‹#›</a:t>
            </a:fld>
            <a:endParaRPr lang="en-US" altLang="zh-CN"/>
          </a:p>
        </p:txBody>
      </p:sp>
    </p:spTree>
    <p:extLst>
      <p:ext uri="{BB962C8B-B14F-4D97-AF65-F5344CB8AC3E}">
        <p14:creationId xmlns:p14="http://schemas.microsoft.com/office/powerpoint/2010/main" val="7003963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3C6F600F-C224-4E73-A5D3-674022A467FE}" type="slidenum">
              <a:rPr lang="en-US" altLang="zh-CN"/>
              <a:pPr/>
              <a:t>‹#›</a:t>
            </a:fld>
            <a:endParaRPr lang="en-US" altLang="zh-CN"/>
          </a:p>
        </p:txBody>
      </p:sp>
    </p:spTree>
    <p:extLst>
      <p:ext uri="{BB962C8B-B14F-4D97-AF65-F5344CB8AC3E}">
        <p14:creationId xmlns:p14="http://schemas.microsoft.com/office/powerpoint/2010/main" val="26394847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AA5D10AA-435B-4C60-AFFB-8E5903CEBCD9}" type="slidenum">
              <a:rPr lang="en-US" altLang="zh-CN"/>
              <a:pPr/>
              <a:t>‹#›</a:t>
            </a:fld>
            <a:endParaRPr lang="en-US" altLang="zh-CN"/>
          </a:p>
        </p:txBody>
      </p:sp>
    </p:spTree>
    <p:extLst>
      <p:ext uri="{BB962C8B-B14F-4D97-AF65-F5344CB8AC3E}">
        <p14:creationId xmlns:p14="http://schemas.microsoft.com/office/powerpoint/2010/main" val="1265219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AD43C3F-4914-47A7-94C6-C7F4ECB6B0D1}" type="slidenum">
              <a:rPr lang="en-US" altLang="zh-CN"/>
              <a:pPr/>
              <a:t>‹#›</a:t>
            </a:fld>
            <a:endParaRPr lang="en-US" altLang="zh-CN"/>
          </a:p>
        </p:txBody>
      </p:sp>
    </p:spTree>
    <p:extLst>
      <p:ext uri="{BB962C8B-B14F-4D97-AF65-F5344CB8AC3E}">
        <p14:creationId xmlns:p14="http://schemas.microsoft.com/office/powerpoint/2010/main" val="2328199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99D172A-D889-4749-B1CE-8C3CF75A0E32}" type="slidenum">
              <a:rPr lang="en-US" altLang="zh-CN"/>
              <a:pPr/>
              <a:t>‹#›</a:t>
            </a:fld>
            <a:endParaRPr lang="en-US" altLang="zh-CN"/>
          </a:p>
        </p:txBody>
      </p:sp>
    </p:spTree>
    <p:extLst>
      <p:ext uri="{BB962C8B-B14F-4D97-AF65-F5344CB8AC3E}">
        <p14:creationId xmlns:p14="http://schemas.microsoft.com/office/powerpoint/2010/main" val="15304676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DFF906-280B-495E-B1F5-5AC6A75BBDD4}" type="slidenum">
              <a:rPr lang="en-US" altLang="zh-CN"/>
              <a:pPr/>
              <a:t>‹#›</a:t>
            </a:fld>
            <a:endParaRPr lang="en-US" altLang="zh-CN"/>
          </a:p>
        </p:txBody>
      </p:sp>
    </p:spTree>
    <p:extLst>
      <p:ext uri="{BB962C8B-B14F-4D97-AF65-F5344CB8AC3E}">
        <p14:creationId xmlns:p14="http://schemas.microsoft.com/office/powerpoint/2010/main" val="324369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B45FC99B-7B38-4E1B-8A7D-ABE0788FACDF}" type="slidenum">
              <a:rPr altLang="zh-CN"/>
              <a:pPr/>
              <a:t>‹#›</a:t>
            </a:fld>
            <a:endParaRPr lang="zh-CN" altLang="zh-CN"/>
          </a:p>
        </p:txBody>
      </p:sp>
    </p:spTree>
    <p:extLst>
      <p:ext uri="{BB962C8B-B14F-4D97-AF65-F5344CB8AC3E}">
        <p14:creationId xmlns:p14="http://schemas.microsoft.com/office/powerpoint/2010/main" val="23303263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DDA892-E07E-48D4-B3FE-D8D7238A0CC0}" type="slidenum">
              <a:rPr lang="en-US" altLang="zh-CN"/>
              <a:pPr/>
              <a:t>‹#›</a:t>
            </a:fld>
            <a:endParaRPr lang="en-US" altLang="zh-CN"/>
          </a:p>
        </p:txBody>
      </p:sp>
    </p:spTree>
    <p:extLst>
      <p:ext uri="{BB962C8B-B14F-4D97-AF65-F5344CB8AC3E}">
        <p14:creationId xmlns:p14="http://schemas.microsoft.com/office/powerpoint/2010/main" val="28088172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CFBF976-7C27-4BE9-9957-E448FF406CAB}" type="slidenum">
              <a:rPr lang="en-US" altLang="zh-CN"/>
              <a:pPr/>
              <a:t>‹#›</a:t>
            </a:fld>
            <a:endParaRPr lang="en-US" altLang="zh-CN"/>
          </a:p>
        </p:txBody>
      </p:sp>
    </p:spTree>
    <p:extLst>
      <p:ext uri="{BB962C8B-B14F-4D97-AF65-F5344CB8AC3E}">
        <p14:creationId xmlns:p14="http://schemas.microsoft.com/office/powerpoint/2010/main" val="12772625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744171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15036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5656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7919687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1954222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6019235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377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1900251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D1CBF07-BB0E-4429-98AC-EDD2ED787131}" type="slidenum">
              <a:rPr lang="en-US" altLang="zh-CN"/>
              <a:pPr/>
              <a:t>‹#›</a:t>
            </a:fld>
            <a:endParaRPr lang="en-US" altLang="zh-CN"/>
          </a:p>
        </p:txBody>
      </p:sp>
    </p:spTree>
    <p:extLst>
      <p:ext uri="{BB962C8B-B14F-4D97-AF65-F5344CB8AC3E}">
        <p14:creationId xmlns:p14="http://schemas.microsoft.com/office/powerpoint/2010/main" val="182036591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3536574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3901425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950707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7655A85A-DD65-4AE7-825C-71D8CC2505B2}" type="slidenum">
              <a:rPr lang="en-US" altLang="zh-CN"/>
              <a:pPr/>
              <a:t>‹#›</a:t>
            </a:fld>
            <a:endParaRPr lang="en-US" altLang="zh-CN"/>
          </a:p>
        </p:txBody>
      </p:sp>
    </p:spTree>
    <p:extLst>
      <p:ext uri="{BB962C8B-B14F-4D97-AF65-F5344CB8AC3E}">
        <p14:creationId xmlns:p14="http://schemas.microsoft.com/office/powerpoint/2010/main" val="2094355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EDE482CB-2C49-44C6-A2CC-456F45EBDEC7}" type="slidenum">
              <a:rPr lang="en-US" altLang="zh-CN"/>
              <a:pPr/>
              <a:t>‹#›</a:t>
            </a:fld>
            <a:endParaRPr lang="en-US" altLang="zh-CN"/>
          </a:p>
        </p:txBody>
      </p:sp>
    </p:spTree>
    <p:extLst>
      <p:ext uri="{BB962C8B-B14F-4D97-AF65-F5344CB8AC3E}">
        <p14:creationId xmlns:p14="http://schemas.microsoft.com/office/powerpoint/2010/main" val="1244792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17133C1-8B15-4769-AFDE-7490D15BA804}" type="slidenum">
              <a:rPr lang="en-US" altLang="zh-CN"/>
              <a:pPr/>
              <a:t>‹#›</a:t>
            </a:fld>
            <a:endParaRPr lang="en-US" altLang="zh-CN"/>
          </a:p>
        </p:txBody>
      </p:sp>
    </p:spTree>
    <p:extLst>
      <p:ext uri="{BB962C8B-B14F-4D97-AF65-F5344CB8AC3E}">
        <p14:creationId xmlns:p14="http://schemas.microsoft.com/office/powerpoint/2010/main" val="4223871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519FE0D7-8A3A-4798-A007-C462B976F3C6}" type="slidenum">
              <a:rPr lang="en-US" altLang="zh-CN"/>
              <a:pPr/>
              <a:t>‹#›</a:t>
            </a:fld>
            <a:endParaRPr lang="en-US" altLang="zh-CN"/>
          </a:p>
        </p:txBody>
      </p:sp>
    </p:spTree>
    <p:extLst>
      <p:ext uri="{BB962C8B-B14F-4D97-AF65-F5344CB8AC3E}">
        <p14:creationId xmlns:p14="http://schemas.microsoft.com/office/powerpoint/2010/main" val="240481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A383704C-0E81-4894-9992-16348CCAFBDE}" type="slidenum">
              <a:rPr lang="en-US" altLang="zh-CN"/>
              <a:pPr/>
              <a:t>‹#›</a:t>
            </a:fld>
            <a:endParaRPr lang="en-US" altLang="zh-CN"/>
          </a:p>
        </p:txBody>
      </p:sp>
    </p:spTree>
    <p:extLst>
      <p:ext uri="{BB962C8B-B14F-4D97-AF65-F5344CB8AC3E}">
        <p14:creationId xmlns:p14="http://schemas.microsoft.com/office/powerpoint/2010/main" val="4225687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390324FB-8E68-48A0-8236-8FA64C178F85}" type="slidenum">
              <a:rPr lang="en-US" altLang="zh-CN"/>
              <a:pPr/>
              <a:t>‹#›</a:t>
            </a:fld>
            <a:endParaRPr lang="en-US" altLang="zh-CN"/>
          </a:p>
        </p:txBody>
      </p:sp>
    </p:spTree>
    <p:extLst>
      <p:ext uri="{BB962C8B-B14F-4D97-AF65-F5344CB8AC3E}">
        <p14:creationId xmlns:p14="http://schemas.microsoft.com/office/powerpoint/2010/main" val="326868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05397DB9-ACEE-4BB0-953F-93E34B8E456B}" type="slidenum">
              <a:rPr lang="en-US" altLang="zh-CN"/>
              <a:pPr/>
              <a:t>‹#›</a:t>
            </a:fld>
            <a:endParaRPr lang="en-US" altLang="zh-CN"/>
          </a:p>
        </p:txBody>
      </p:sp>
    </p:spTree>
    <p:extLst>
      <p:ext uri="{BB962C8B-B14F-4D97-AF65-F5344CB8AC3E}">
        <p14:creationId xmlns:p14="http://schemas.microsoft.com/office/powerpoint/2010/main" val="294944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E4132030-BE30-44E0-8D85-22AE9E7A9E09}" type="slidenum">
              <a:rPr altLang="zh-CN"/>
              <a:pPr/>
              <a:t>‹#›</a:t>
            </a:fld>
            <a:endParaRPr lang="zh-CN" altLang="zh-CN"/>
          </a:p>
        </p:txBody>
      </p:sp>
    </p:spTree>
    <p:extLst>
      <p:ext uri="{BB962C8B-B14F-4D97-AF65-F5344CB8AC3E}">
        <p14:creationId xmlns:p14="http://schemas.microsoft.com/office/powerpoint/2010/main" val="2513346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48CB2E64-762A-415E-AA7C-D4C00DDB3D3E}" type="slidenum">
              <a:rPr lang="en-US" altLang="zh-CN"/>
              <a:pPr/>
              <a:t>‹#›</a:t>
            </a:fld>
            <a:endParaRPr lang="en-US" altLang="zh-CN"/>
          </a:p>
        </p:txBody>
      </p:sp>
    </p:spTree>
    <p:extLst>
      <p:ext uri="{BB962C8B-B14F-4D97-AF65-F5344CB8AC3E}">
        <p14:creationId xmlns:p14="http://schemas.microsoft.com/office/powerpoint/2010/main" val="280538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B2B7532-EBE1-43F4-A04C-1862D0BD52FE}" type="slidenum">
              <a:rPr lang="en-US" altLang="zh-CN"/>
              <a:pPr/>
              <a:t>‹#›</a:t>
            </a:fld>
            <a:endParaRPr lang="en-US" altLang="zh-CN"/>
          </a:p>
        </p:txBody>
      </p:sp>
    </p:spTree>
    <p:extLst>
      <p:ext uri="{BB962C8B-B14F-4D97-AF65-F5344CB8AC3E}">
        <p14:creationId xmlns:p14="http://schemas.microsoft.com/office/powerpoint/2010/main" val="361623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5086E8A3-28F1-499D-B5A5-3592CE9541BC}" type="slidenum">
              <a:rPr lang="en-US" altLang="zh-CN"/>
              <a:pPr/>
              <a:t>‹#›</a:t>
            </a:fld>
            <a:endParaRPr lang="en-US" altLang="zh-CN"/>
          </a:p>
        </p:txBody>
      </p:sp>
    </p:spTree>
    <p:extLst>
      <p:ext uri="{BB962C8B-B14F-4D97-AF65-F5344CB8AC3E}">
        <p14:creationId xmlns:p14="http://schemas.microsoft.com/office/powerpoint/2010/main" val="2443555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4D004D0-2D89-41DA-8DFA-7FAC5A709C65}" type="slidenum">
              <a:rPr lang="en-US" altLang="zh-CN"/>
              <a:pPr/>
              <a:t>‹#›</a:t>
            </a:fld>
            <a:endParaRPr lang="en-US" altLang="zh-CN"/>
          </a:p>
        </p:txBody>
      </p:sp>
    </p:spTree>
    <p:extLst>
      <p:ext uri="{BB962C8B-B14F-4D97-AF65-F5344CB8AC3E}">
        <p14:creationId xmlns:p14="http://schemas.microsoft.com/office/powerpoint/2010/main" val="2201381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E85971-1543-447C-82ED-E654826ECE5D}" type="slidenum">
              <a:rPr lang="en-US" altLang="zh-CN"/>
              <a:pPr/>
              <a:t>‹#›</a:t>
            </a:fld>
            <a:endParaRPr lang="en-US" altLang="zh-CN"/>
          </a:p>
        </p:txBody>
      </p:sp>
    </p:spTree>
    <p:extLst>
      <p:ext uri="{BB962C8B-B14F-4D97-AF65-F5344CB8AC3E}">
        <p14:creationId xmlns:p14="http://schemas.microsoft.com/office/powerpoint/2010/main" val="259136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9B9A209-CDEE-421B-AE07-D3FC6EEA7E06}" type="slidenum">
              <a:rPr lang="en-US" altLang="zh-CN"/>
              <a:pPr/>
              <a:t>‹#›</a:t>
            </a:fld>
            <a:endParaRPr lang="en-US" altLang="zh-CN"/>
          </a:p>
        </p:txBody>
      </p:sp>
    </p:spTree>
    <p:extLst>
      <p:ext uri="{BB962C8B-B14F-4D97-AF65-F5344CB8AC3E}">
        <p14:creationId xmlns:p14="http://schemas.microsoft.com/office/powerpoint/2010/main" val="1185817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231FB49-BD69-431E-A9DB-7B1CF5E8C423}" type="slidenum">
              <a:rPr lang="en-US" altLang="zh-CN"/>
              <a:pPr/>
              <a:t>‹#›</a:t>
            </a:fld>
            <a:endParaRPr lang="en-US" altLang="zh-CN"/>
          </a:p>
        </p:txBody>
      </p:sp>
    </p:spTree>
    <p:extLst>
      <p:ext uri="{BB962C8B-B14F-4D97-AF65-F5344CB8AC3E}">
        <p14:creationId xmlns:p14="http://schemas.microsoft.com/office/powerpoint/2010/main" val="3113175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DDB42894-EA81-444B-9537-F047A2B82701}" type="slidenum">
              <a:rPr lang="en-US" altLang="zh-CN"/>
              <a:pPr/>
              <a:t>‹#›</a:t>
            </a:fld>
            <a:endParaRPr lang="en-US" altLang="zh-CN"/>
          </a:p>
        </p:txBody>
      </p:sp>
    </p:spTree>
    <p:extLst>
      <p:ext uri="{BB962C8B-B14F-4D97-AF65-F5344CB8AC3E}">
        <p14:creationId xmlns:p14="http://schemas.microsoft.com/office/powerpoint/2010/main" val="2364999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946461D-1CE0-432C-9986-DE4012256FBF}" type="slidenum">
              <a:rPr lang="en-US" altLang="zh-CN"/>
              <a:pPr/>
              <a:t>‹#›</a:t>
            </a:fld>
            <a:endParaRPr lang="en-US" altLang="zh-CN"/>
          </a:p>
        </p:txBody>
      </p:sp>
    </p:spTree>
    <p:extLst>
      <p:ext uri="{BB962C8B-B14F-4D97-AF65-F5344CB8AC3E}">
        <p14:creationId xmlns:p14="http://schemas.microsoft.com/office/powerpoint/2010/main" val="1543074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FB9E2D0-F405-4959-BF53-0AA46EE9E85C}" type="slidenum">
              <a:rPr lang="en-US" altLang="zh-CN"/>
              <a:pPr/>
              <a:t>‹#›</a:t>
            </a:fld>
            <a:endParaRPr lang="en-US" altLang="zh-CN"/>
          </a:p>
        </p:txBody>
      </p:sp>
    </p:spTree>
    <p:extLst>
      <p:ext uri="{BB962C8B-B14F-4D97-AF65-F5344CB8AC3E}">
        <p14:creationId xmlns:p14="http://schemas.microsoft.com/office/powerpoint/2010/main" val="360456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Rectangle 11"/>
          <p:cNvSpPr>
            <a:spLocks noGrp="1"/>
          </p:cNvSpPr>
          <p:nvPr>
            <p:ph type="dt" sz="half" idx="10"/>
          </p:nvPr>
        </p:nvSpPr>
        <p:spPr>
          <a:ln/>
        </p:spPr>
        <p:txBody>
          <a:bodyPr/>
          <a:lstStyle>
            <a:lvl1pPr>
              <a:defRPr/>
            </a:lvl1pPr>
          </a:lstStyle>
          <a:p>
            <a:pPr>
              <a:defRPr/>
            </a:pPr>
            <a:endParaRPr lang="en-US" altLang="x-none"/>
          </a:p>
        </p:txBody>
      </p:sp>
      <p:sp>
        <p:nvSpPr>
          <p:cNvPr id="5" name="Rectangle 12"/>
          <p:cNvSpPr>
            <a:spLocks noGrp="1"/>
          </p:cNvSpPr>
          <p:nvPr>
            <p:ph type="ftr" sz="quarter" idx="11"/>
          </p:nvPr>
        </p:nvSpPr>
        <p:spPr>
          <a:ln/>
        </p:spPr>
        <p:txBody>
          <a:bodyPr/>
          <a:lstStyle>
            <a:lvl1pPr>
              <a:defRPr/>
            </a:lvl1pPr>
          </a:lstStyle>
          <a:p>
            <a:pPr>
              <a:defRPr/>
            </a:pPr>
            <a:endParaRPr lang="en-US" altLang="x-none"/>
          </a:p>
        </p:txBody>
      </p:sp>
      <p:sp>
        <p:nvSpPr>
          <p:cNvPr id="6" name="Rectangle 13"/>
          <p:cNvSpPr>
            <a:spLocks noGrp="1"/>
          </p:cNvSpPr>
          <p:nvPr>
            <p:ph type="sldNum" sz="quarter" idx="12"/>
          </p:nvPr>
        </p:nvSpPr>
        <p:spPr>
          <a:ln/>
        </p:spPr>
        <p:txBody>
          <a:bodyPr/>
          <a:lstStyle>
            <a:lvl1pPr>
              <a:defRPr/>
            </a:lvl1pPr>
          </a:lstStyle>
          <a:p>
            <a:fld id="{C26A03BC-A900-4D41-A7E3-762989B2662E}" type="slidenum">
              <a:rPr altLang="zh-CN"/>
              <a:pPr/>
              <a:t>‹#›</a:t>
            </a:fld>
            <a:endParaRPr lang="zh-CN" altLang="zh-CN"/>
          </a:p>
        </p:txBody>
      </p:sp>
    </p:spTree>
    <p:extLst>
      <p:ext uri="{BB962C8B-B14F-4D97-AF65-F5344CB8AC3E}">
        <p14:creationId xmlns:p14="http://schemas.microsoft.com/office/powerpoint/2010/main" val="4155073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F992727-16F0-4B2A-AF35-EDDB51096D1C}" type="slidenum">
              <a:rPr lang="en-US" altLang="zh-CN"/>
              <a:pPr/>
              <a:t>‹#›</a:t>
            </a:fld>
            <a:endParaRPr lang="en-US" altLang="zh-CN"/>
          </a:p>
        </p:txBody>
      </p:sp>
    </p:spTree>
    <p:extLst>
      <p:ext uri="{BB962C8B-B14F-4D97-AF65-F5344CB8AC3E}">
        <p14:creationId xmlns:p14="http://schemas.microsoft.com/office/powerpoint/2010/main" val="2672136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4D76064-79E8-4BF5-9D79-432751535F73}" type="slidenum">
              <a:rPr lang="en-US" altLang="zh-CN"/>
              <a:pPr/>
              <a:t>‹#›</a:t>
            </a:fld>
            <a:endParaRPr lang="en-US" altLang="zh-CN"/>
          </a:p>
        </p:txBody>
      </p:sp>
    </p:spTree>
    <p:extLst>
      <p:ext uri="{BB962C8B-B14F-4D97-AF65-F5344CB8AC3E}">
        <p14:creationId xmlns:p14="http://schemas.microsoft.com/office/powerpoint/2010/main" val="4214095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EAB01F-70F9-4B03-8B0F-22E07D9706E8}" type="slidenum">
              <a:rPr lang="en-US" altLang="zh-CN"/>
              <a:pPr/>
              <a:t>‹#›</a:t>
            </a:fld>
            <a:endParaRPr lang="en-US" altLang="zh-CN"/>
          </a:p>
        </p:txBody>
      </p:sp>
    </p:spTree>
    <p:extLst>
      <p:ext uri="{BB962C8B-B14F-4D97-AF65-F5344CB8AC3E}">
        <p14:creationId xmlns:p14="http://schemas.microsoft.com/office/powerpoint/2010/main" val="374759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CE66797-AA0F-4BBF-80B8-E8345DC0167B}" type="slidenum">
              <a:rPr lang="en-US" altLang="zh-CN"/>
              <a:pPr/>
              <a:t>‹#›</a:t>
            </a:fld>
            <a:endParaRPr lang="en-US" altLang="zh-CN"/>
          </a:p>
        </p:txBody>
      </p:sp>
    </p:spTree>
    <p:extLst>
      <p:ext uri="{BB962C8B-B14F-4D97-AF65-F5344CB8AC3E}">
        <p14:creationId xmlns:p14="http://schemas.microsoft.com/office/powerpoint/2010/main" val="3158861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AC36B51-2374-438C-92DB-441B0D2C24FC}" type="slidenum">
              <a:rPr lang="en-US" altLang="zh-CN"/>
              <a:pPr/>
              <a:t>‹#›</a:t>
            </a:fld>
            <a:endParaRPr lang="en-US" altLang="zh-CN"/>
          </a:p>
        </p:txBody>
      </p:sp>
    </p:spTree>
    <p:extLst>
      <p:ext uri="{BB962C8B-B14F-4D97-AF65-F5344CB8AC3E}">
        <p14:creationId xmlns:p14="http://schemas.microsoft.com/office/powerpoint/2010/main" val="330429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842408-50DC-46A5-AB62-F21BD8118C76}" type="slidenum">
              <a:rPr lang="en-US" altLang="zh-CN"/>
              <a:pPr/>
              <a:t>‹#›</a:t>
            </a:fld>
            <a:endParaRPr lang="en-US" altLang="zh-CN"/>
          </a:p>
        </p:txBody>
      </p:sp>
    </p:spTree>
    <p:extLst>
      <p:ext uri="{BB962C8B-B14F-4D97-AF65-F5344CB8AC3E}">
        <p14:creationId xmlns:p14="http://schemas.microsoft.com/office/powerpoint/2010/main" val="33303048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470C192-0E41-42EB-BA46-A1DB83DEE9B7}" type="slidenum">
              <a:rPr lang="en-US" altLang="zh-CN"/>
              <a:pPr/>
              <a:t>‹#›</a:t>
            </a:fld>
            <a:endParaRPr lang="en-US" altLang="zh-CN"/>
          </a:p>
        </p:txBody>
      </p:sp>
    </p:spTree>
    <p:extLst>
      <p:ext uri="{BB962C8B-B14F-4D97-AF65-F5344CB8AC3E}">
        <p14:creationId xmlns:p14="http://schemas.microsoft.com/office/powerpoint/2010/main" val="92182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25CAF0E-06B1-43A7-9BE4-5C537D3F20E2}" type="slidenum">
              <a:rPr lang="en-US" altLang="zh-CN"/>
              <a:pPr/>
              <a:t>‹#›</a:t>
            </a:fld>
            <a:endParaRPr lang="en-US" altLang="zh-CN"/>
          </a:p>
        </p:txBody>
      </p:sp>
    </p:spTree>
    <p:extLst>
      <p:ext uri="{BB962C8B-B14F-4D97-AF65-F5344CB8AC3E}">
        <p14:creationId xmlns:p14="http://schemas.microsoft.com/office/powerpoint/2010/main" val="2308696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A66963B-5B39-484B-BB8B-EAB9BEC30273}" type="slidenum">
              <a:rPr lang="en-US" altLang="zh-CN"/>
              <a:pPr/>
              <a:t>‹#›</a:t>
            </a:fld>
            <a:endParaRPr lang="en-US" altLang="zh-CN"/>
          </a:p>
        </p:txBody>
      </p:sp>
    </p:spTree>
    <p:extLst>
      <p:ext uri="{BB962C8B-B14F-4D97-AF65-F5344CB8AC3E}">
        <p14:creationId xmlns:p14="http://schemas.microsoft.com/office/powerpoint/2010/main" val="2585287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F89D940-64AA-4BE7-AAF6-7A0052F53BC9}" type="slidenum">
              <a:rPr lang="en-US" altLang="zh-CN"/>
              <a:pPr/>
              <a:t>‹#›</a:t>
            </a:fld>
            <a:endParaRPr lang="en-US" altLang="zh-CN"/>
          </a:p>
        </p:txBody>
      </p:sp>
    </p:spTree>
    <p:extLst>
      <p:ext uri="{BB962C8B-B14F-4D97-AF65-F5344CB8AC3E}">
        <p14:creationId xmlns:p14="http://schemas.microsoft.com/office/powerpoint/2010/main" val="3822965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6612" y="2017713"/>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B1D75BB8-750E-4CE4-A005-CA75319E8F28}" type="slidenum">
              <a:rPr altLang="zh-CN"/>
              <a:pPr/>
              <a:t>‹#›</a:t>
            </a:fld>
            <a:endParaRPr lang="zh-CN" altLang="zh-CN"/>
          </a:p>
        </p:txBody>
      </p:sp>
    </p:spTree>
    <p:extLst>
      <p:ext uri="{BB962C8B-B14F-4D97-AF65-F5344CB8AC3E}">
        <p14:creationId xmlns:p14="http://schemas.microsoft.com/office/powerpoint/2010/main" val="2977132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E0DA64C-B59C-4D63-9875-15ECE91A1841}" type="slidenum">
              <a:rPr lang="en-US" altLang="zh-CN"/>
              <a:pPr/>
              <a:t>‹#›</a:t>
            </a:fld>
            <a:endParaRPr lang="en-US" altLang="zh-CN"/>
          </a:p>
        </p:txBody>
      </p:sp>
    </p:spTree>
    <p:extLst>
      <p:ext uri="{BB962C8B-B14F-4D97-AF65-F5344CB8AC3E}">
        <p14:creationId xmlns:p14="http://schemas.microsoft.com/office/powerpoint/2010/main" val="1947611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5984C44-9975-4F85-90D2-709F83BE91B5}" type="slidenum">
              <a:rPr lang="en-US" altLang="zh-CN"/>
              <a:pPr/>
              <a:t>‹#›</a:t>
            </a:fld>
            <a:endParaRPr lang="en-US" altLang="zh-CN"/>
          </a:p>
        </p:txBody>
      </p:sp>
    </p:spTree>
    <p:extLst>
      <p:ext uri="{BB962C8B-B14F-4D97-AF65-F5344CB8AC3E}">
        <p14:creationId xmlns:p14="http://schemas.microsoft.com/office/powerpoint/2010/main" val="4184686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A5639E2-6E6D-4FE3-8C5F-5F7B55F9C768}" type="slidenum">
              <a:rPr lang="en-US" altLang="zh-CN"/>
              <a:pPr/>
              <a:t>‹#›</a:t>
            </a:fld>
            <a:endParaRPr lang="en-US" altLang="zh-CN"/>
          </a:p>
        </p:txBody>
      </p:sp>
    </p:spTree>
    <p:extLst>
      <p:ext uri="{BB962C8B-B14F-4D97-AF65-F5344CB8AC3E}">
        <p14:creationId xmlns:p14="http://schemas.microsoft.com/office/powerpoint/2010/main" val="30132970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35157BB-3BF9-4029-9713-2B1F920B0ECF}" type="slidenum">
              <a:rPr lang="en-US" altLang="zh-CN"/>
              <a:pPr/>
              <a:t>‹#›</a:t>
            </a:fld>
            <a:endParaRPr lang="en-US" altLang="zh-CN"/>
          </a:p>
        </p:txBody>
      </p:sp>
    </p:spTree>
    <p:extLst>
      <p:ext uri="{BB962C8B-B14F-4D97-AF65-F5344CB8AC3E}">
        <p14:creationId xmlns:p14="http://schemas.microsoft.com/office/powerpoint/2010/main" val="3403639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B5937B6-F749-4528-BC90-351C98A36088}" type="slidenum">
              <a:rPr lang="en-US" altLang="zh-CN"/>
              <a:pPr/>
              <a:t>‹#›</a:t>
            </a:fld>
            <a:endParaRPr lang="en-US" altLang="zh-CN"/>
          </a:p>
        </p:txBody>
      </p:sp>
    </p:spTree>
    <p:extLst>
      <p:ext uri="{BB962C8B-B14F-4D97-AF65-F5344CB8AC3E}">
        <p14:creationId xmlns:p14="http://schemas.microsoft.com/office/powerpoint/2010/main" val="35609191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597C97-C7F8-4C1E-BB18-C29D8B02FA8E}" type="slidenum">
              <a:rPr lang="en-US" altLang="zh-CN"/>
              <a:pPr/>
              <a:t>‹#›</a:t>
            </a:fld>
            <a:endParaRPr lang="en-US" altLang="zh-CN"/>
          </a:p>
        </p:txBody>
      </p:sp>
    </p:spTree>
    <p:extLst>
      <p:ext uri="{BB962C8B-B14F-4D97-AF65-F5344CB8AC3E}">
        <p14:creationId xmlns:p14="http://schemas.microsoft.com/office/powerpoint/2010/main" val="2786351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C039FC5-1F9D-4B1B-87F0-49879A4AF423}" type="slidenum">
              <a:rPr lang="en-US" altLang="zh-CN"/>
              <a:pPr/>
              <a:t>‹#›</a:t>
            </a:fld>
            <a:endParaRPr lang="en-US" altLang="zh-CN"/>
          </a:p>
        </p:txBody>
      </p:sp>
    </p:spTree>
    <p:extLst>
      <p:ext uri="{BB962C8B-B14F-4D97-AF65-F5344CB8AC3E}">
        <p14:creationId xmlns:p14="http://schemas.microsoft.com/office/powerpoint/2010/main" val="3764240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8E2F66A-9F3F-4E92-B820-C0C26B14C1D0}" type="slidenum">
              <a:rPr lang="en-US" altLang="zh-CN"/>
              <a:pPr/>
              <a:t>‹#›</a:t>
            </a:fld>
            <a:endParaRPr lang="en-US" altLang="zh-CN"/>
          </a:p>
        </p:txBody>
      </p:sp>
    </p:spTree>
    <p:extLst>
      <p:ext uri="{BB962C8B-B14F-4D97-AF65-F5344CB8AC3E}">
        <p14:creationId xmlns:p14="http://schemas.microsoft.com/office/powerpoint/2010/main" val="1584080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D75109-F01E-4266-8713-D3E90B198181}" type="slidenum">
              <a:rPr lang="en-US" altLang="zh-CN"/>
              <a:pPr/>
              <a:t>‹#›</a:t>
            </a:fld>
            <a:endParaRPr lang="en-US" altLang="zh-CN"/>
          </a:p>
        </p:txBody>
      </p:sp>
    </p:spTree>
    <p:extLst>
      <p:ext uri="{BB962C8B-B14F-4D97-AF65-F5344CB8AC3E}">
        <p14:creationId xmlns:p14="http://schemas.microsoft.com/office/powerpoint/2010/main" val="29569656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7E39B47-9AA7-4608-9E0F-10CBA7EDDFF1}" type="slidenum">
              <a:rPr lang="en-US" altLang="zh-CN"/>
              <a:pPr/>
              <a:t>‹#›</a:t>
            </a:fld>
            <a:endParaRPr lang="en-US" altLang="zh-CN"/>
          </a:p>
        </p:txBody>
      </p:sp>
    </p:spTree>
    <p:extLst>
      <p:ext uri="{BB962C8B-B14F-4D97-AF65-F5344CB8AC3E}">
        <p14:creationId xmlns:p14="http://schemas.microsoft.com/office/powerpoint/2010/main" val="166005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p:cNvSpPr>
          <p:nvPr>
            <p:ph type="dt" sz="half" idx="10"/>
          </p:nvPr>
        </p:nvSpPr>
        <p:spPr>
          <a:ln/>
        </p:spPr>
        <p:txBody>
          <a:bodyPr/>
          <a:lstStyle>
            <a:lvl1pPr>
              <a:defRPr/>
            </a:lvl1pPr>
          </a:lstStyle>
          <a:p>
            <a:pPr>
              <a:defRPr/>
            </a:pPr>
            <a:endParaRPr lang="en-US" altLang="x-none"/>
          </a:p>
        </p:txBody>
      </p:sp>
      <p:sp>
        <p:nvSpPr>
          <p:cNvPr id="8" name="Rectangle 12"/>
          <p:cNvSpPr>
            <a:spLocks noGrp="1"/>
          </p:cNvSpPr>
          <p:nvPr>
            <p:ph type="ftr" sz="quarter" idx="11"/>
          </p:nvPr>
        </p:nvSpPr>
        <p:spPr>
          <a:ln/>
        </p:spPr>
        <p:txBody>
          <a:bodyPr/>
          <a:lstStyle>
            <a:lvl1pPr>
              <a:defRPr/>
            </a:lvl1pPr>
          </a:lstStyle>
          <a:p>
            <a:pPr>
              <a:defRPr/>
            </a:pPr>
            <a:endParaRPr lang="en-US" altLang="x-none"/>
          </a:p>
        </p:txBody>
      </p:sp>
      <p:sp>
        <p:nvSpPr>
          <p:cNvPr id="9" name="Rectangle 13"/>
          <p:cNvSpPr>
            <a:spLocks noGrp="1"/>
          </p:cNvSpPr>
          <p:nvPr>
            <p:ph type="sldNum" sz="quarter" idx="12"/>
          </p:nvPr>
        </p:nvSpPr>
        <p:spPr>
          <a:ln/>
        </p:spPr>
        <p:txBody>
          <a:bodyPr/>
          <a:lstStyle>
            <a:lvl1pPr>
              <a:defRPr/>
            </a:lvl1pPr>
          </a:lstStyle>
          <a:p>
            <a:fld id="{B120A3AE-9DDA-427A-BE46-0783392388AA}" type="slidenum">
              <a:rPr altLang="zh-CN"/>
              <a:pPr/>
              <a:t>‹#›</a:t>
            </a:fld>
            <a:endParaRPr lang="zh-CN" altLang="zh-CN"/>
          </a:p>
        </p:txBody>
      </p:sp>
    </p:spTree>
    <p:extLst>
      <p:ext uri="{BB962C8B-B14F-4D97-AF65-F5344CB8AC3E}">
        <p14:creationId xmlns:p14="http://schemas.microsoft.com/office/powerpoint/2010/main" val="3817974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982B498-E424-4ABC-B94C-2AE59F97A0F4}" type="slidenum">
              <a:rPr lang="en-US" altLang="zh-CN"/>
              <a:pPr/>
              <a:t>‹#›</a:t>
            </a:fld>
            <a:endParaRPr lang="en-US" altLang="zh-CN"/>
          </a:p>
        </p:txBody>
      </p:sp>
    </p:spTree>
    <p:extLst>
      <p:ext uri="{BB962C8B-B14F-4D97-AF65-F5344CB8AC3E}">
        <p14:creationId xmlns:p14="http://schemas.microsoft.com/office/powerpoint/2010/main" val="2778598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8D787EE-3B98-4876-BF12-41D524E8AEC6}" type="slidenum">
              <a:rPr lang="en-US" altLang="zh-CN"/>
              <a:pPr/>
              <a:t>‹#›</a:t>
            </a:fld>
            <a:endParaRPr lang="en-US" altLang="zh-CN"/>
          </a:p>
        </p:txBody>
      </p:sp>
    </p:spTree>
    <p:extLst>
      <p:ext uri="{BB962C8B-B14F-4D97-AF65-F5344CB8AC3E}">
        <p14:creationId xmlns:p14="http://schemas.microsoft.com/office/powerpoint/2010/main" val="15711921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88CD7FB-01EF-414E-8516-E6148B2626D7}" type="slidenum">
              <a:rPr lang="en-US" altLang="zh-CN"/>
              <a:pPr/>
              <a:t>‹#›</a:t>
            </a:fld>
            <a:endParaRPr lang="en-US" altLang="zh-CN"/>
          </a:p>
        </p:txBody>
      </p:sp>
    </p:spTree>
    <p:extLst>
      <p:ext uri="{BB962C8B-B14F-4D97-AF65-F5344CB8AC3E}">
        <p14:creationId xmlns:p14="http://schemas.microsoft.com/office/powerpoint/2010/main" val="9153023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A9CBEE7-A580-4D38-AAED-079D00B7DC97}" type="slidenum">
              <a:rPr lang="en-US" altLang="zh-CN"/>
              <a:pPr/>
              <a:t>‹#›</a:t>
            </a:fld>
            <a:endParaRPr lang="en-US" altLang="zh-CN"/>
          </a:p>
        </p:txBody>
      </p:sp>
    </p:spTree>
    <p:extLst>
      <p:ext uri="{BB962C8B-B14F-4D97-AF65-F5344CB8AC3E}">
        <p14:creationId xmlns:p14="http://schemas.microsoft.com/office/powerpoint/2010/main" val="3565557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8B31E85-86B7-4D84-B9DC-3A152DD6C9CE}" type="slidenum">
              <a:rPr lang="en-US" altLang="zh-CN"/>
              <a:pPr/>
              <a:t>‹#›</a:t>
            </a:fld>
            <a:endParaRPr lang="en-US" altLang="zh-CN"/>
          </a:p>
        </p:txBody>
      </p:sp>
    </p:spTree>
    <p:extLst>
      <p:ext uri="{BB962C8B-B14F-4D97-AF65-F5344CB8AC3E}">
        <p14:creationId xmlns:p14="http://schemas.microsoft.com/office/powerpoint/2010/main" val="272814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4391A36-A3E3-4372-8F46-E5E6A449366F}" type="slidenum">
              <a:rPr lang="en-US" altLang="zh-CN"/>
              <a:pPr/>
              <a:t>‹#›</a:t>
            </a:fld>
            <a:endParaRPr lang="en-US" altLang="zh-CN"/>
          </a:p>
        </p:txBody>
      </p:sp>
    </p:spTree>
    <p:extLst>
      <p:ext uri="{BB962C8B-B14F-4D97-AF65-F5344CB8AC3E}">
        <p14:creationId xmlns:p14="http://schemas.microsoft.com/office/powerpoint/2010/main" val="1074531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extLst>
      <p:ext uri="{BB962C8B-B14F-4D97-AF65-F5344CB8AC3E}">
        <p14:creationId xmlns:p14="http://schemas.microsoft.com/office/powerpoint/2010/main" val="3936409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8286225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Tree>
    <p:extLst>
      <p:ext uri="{BB962C8B-B14F-4D97-AF65-F5344CB8AC3E}">
        <p14:creationId xmlns:p14="http://schemas.microsoft.com/office/powerpoint/2010/main" val="3832090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23850" y="1557338"/>
            <a:ext cx="4135438"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1557338"/>
            <a:ext cx="4137025" cy="4495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68884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p:cNvSpPr>
          <p:nvPr>
            <p:ph type="dt" sz="half" idx="10"/>
          </p:nvPr>
        </p:nvSpPr>
        <p:spPr>
          <a:ln/>
        </p:spPr>
        <p:txBody>
          <a:bodyPr/>
          <a:lstStyle>
            <a:lvl1pPr>
              <a:defRPr/>
            </a:lvl1pPr>
          </a:lstStyle>
          <a:p>
            <a:pPr>
              <a:defRPr/>
            </a:pPr>
            <a:endParaRPr lang="en-US" altLang="x-none"/>
          </a:p>
        </p:txBody>
      </p:sp>
      <p:sp>
        <p:nvSpPr>
          <p:cNvPr id="4" name="Rectangle 12"/>
          <p:cNvSpPr>
            <a:spLocks noGrp="1"/>
          </p:cNvSpPr>
          <p:nvPr>
            <p:ph type="ftr" sz="quarter" idx="11"/>
          </p:nvPr>
        </p:nvSpPr>
        <p:spPr>
          <a:ln/>
        </p:spPr>
        <p:txBody>
          <a:bodyPr/>
          <a:lstStyle>
            <a:lvl1pPr>
              <a:defRPr/>
            </a:lvl1pPr>
          </a:lstStyle>
          <a:p>
            <a:pPr>
              <a:defRPr/>
            </a:pPr>
            <a:endParaRPr lang="en-US" altLang="x-none"/>
          </a:p>
        </p:txBody>
      </p:sp>
      <p:sp>
        <p:nvSpPr>
          <p:cNvPr id="5" name="Rectangle 13"/>
          <p:cNvSpPr>
            <a:spLocks noGrp="1"/>
          </p:cNvSpPr>
          <p:nvPr>
            <p:ph type="sldNum" sz="quarter" idx="12"/>
          </p:nvPr>
        </p:nvSpPr>
        <p:spPr>
          <a:ln/>
        </p:spPr>
        <p:txBody>
          <a:bodyPr/>
          <a:lstStyle>
            <a:lvl1pPr>
              <a:defRPr/>
            </a:lvl1pPr>
          </a:lstStyle>
          <a:p>
            <a:fld id="{7823762F-C045-40D8-B0C9-A47A2FF17D40}" type="slidenum">
              <a:rPr altLang="zh-CN"/>
              <a:pPr/>
              <a:t>‹#›</a:t>
            </a:fld>
            <a:endParaRPr lang="zh-CN" altLang="zh-CN"/>
          </a:p>
        </p:txBody>
      </p:sp>
    </p:spTree>
    <p:extLst>
      <p:ext uri="{BB962C8B-B14F-4D97-AF65-F5344CB8AC3E}">
        <p14:creationId xmlns:p14="http://schemas.microsoft.com/office/powerpoint/2010/main" val="30056863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36064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3613406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2633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2165315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Tree>
    <p:extLst>
      <p:ext uri="{BB962C8B-B14F-4D97-AF65-F5344CB8AC3E}">
        <p14:creationId xmlns:p14="http://schemas.microsoft.com/office/powerpoint/2010/main" val="3778816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2282398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817621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1898FFE9-D7DF-4D7F-AD6C-14318CC27C2F}" type="slidenum">
              <a:rPr lang="en-US" altLang="zh-CN"/>
              <a:pPr/>
              <a:t>‹#›</a:t>
            </a:fld>
            <a:endParaRPr lang="en-US" altLang="zh-CN"/>
          </a:p>
        </p:txBody>
      </p:sp>
    </p:spTree>
    <p:extLst>
      <p:ext uri="{BB962C8B-B14F-4D97-AF65-F5344CB8AC3E}">
        <p14:creationId xmlns:p14="http://schemas.microsoft.com/office/powerpoint/2010/main" val="28491669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A826CF36-6A6F-43DE-A4DC-39E7D741A249}" type="slidenum">
              <a:rPr lang="en-US" altLang="zh-CN"/>
              <a:pPr/>
              <a:t>‹#›</a:t>
            </a:fld>
            <a:endParaRPr lang="en-US" altLang="zh-CN"/>
          </a:p>
        </p:txBody>
      </p:sp>
    </p:spTree>
    <p:extLst>
      <p:ext uri="{BB962C8B-B14F-4D97-AF65-F5344CB8AC3E}">
        <p14:creationId xmlns:p14="http://schemas.microsoft.com/office/powerpoint/2010/main" val="1935902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FE531FD4-DECA-4354-8FDE-57CB90C7D47B}" type="slidenum">
              <a:rPr lang="en-US" altLang="zh-CN"/>
              <a:pPr/>
              <a:t>‹#›</a:t>
            </a:fld>
            <a:endParaRPr lang="en-US" altLang="zh-CN"/>
          </a:p>
        </p:txBody>
      </p:sp>
    </p:spTree>
    <p:extLst>
      <p:ext uri="{BB962C8B-B14F-4D97-AF65-F5344CB8AC3E}">
        <p14:creationId xmlns:p14="http://schemas.microsoft.com/office/powerpoint/2010/main" val="193868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p:cNvSpPr>
          <p:nvPr>
            <p:ph type="dt" sz="half" idx="10"/>
          </p:nvPr>
        </p:nvSpPr>
        <p:spPr>
          <a:ln/>
        </p:spPr>
        <p:txBody>
          <a:bodyPr/>
          <a:lstStyle>
            <a:lvl1pPr>
              <a:defRPr/>
            </a:lvl1pPr>
          </a:lstStyle>
          <a:p>
            <a:pPr>
              <a:defRPr/>
            </a:pPr>
            <a:endParaRPr lang="en-US" altLang="x-none"/>
          </a:p>
        </p:txBody>
      </p:sp>
      <p:sp>
        <p:nvSpPr>
          <p:cNvPr id="3" name="Rectangle 12"/>
          <p:cNvSpPr>
            <a:spLocks noGrp="1"/>
          </p:cNvSpPr>
          <p:nvPr>
            <p:ph type="ftr" sz="quarter" idx="11"/>
          </p:nvPr>
        </p:nvSpPr>
        <p:spPr>
          <a:ln/>
        </p:spPr>
        <p:txBody>
          <a:bodyPr/>
          <a:lstStyle>
            <a:lvl1pPr>
              <a:defRPr/>
            </a:lvl1pPr>
          </a:lstStyle>
          <a:p>
            <a:pPr>
              <a:defRPr/>
            </a:pPr>
            <a:endParaRPr lang="en-US" altLang="x-none"/>
          </a:p>
        </p:txBody>
      </p:sp>
      <p:sp>
        <p:nvSpPr>
          <p:cNvPr id="4" name="Rectangle 13"/>
          <p:cNvSpPr>
            <a:spLocks noGrp="1"/>
          </p:cNvSpPr>
          <p:nvPr>
            <p:ph type="sldNum" sz="quarter" idx="12"/>
          </p:nvPr>
        </p:nvSpPr>
        <p:spPr>
          <a:ln/>
        </p:spPr>
        <p:txBody>
          <a:bodyPr/>
          <a:lstStyle>
            <a:lvl1pPr>
              <a:defRPr/>
            </a:lvl1pPr>
          </a:lstStyle>
          <a:p>
            <a:fld id="{C0ACB824-E9F2-4562-82F4-462077931933}" type="slidenum">
              <a:rPr altLang="zh-CN"/>
              <a:pPr/>
              <a:t>‹#›</a:t>
            </a:fld>
            <a:endParaRPr lang="zh-CN" altLang="zh-CN"/>
          </a:p>
        </p:txBody>
      </p:sp>
    </p:spTree>
    <p:extLst>
      <p:ext uri="{BB962C8B-B14F-4D97-AF65-F5344CB8AC3E}">
        <p14:creationId xmlns:p14="http://schemas.microsoft.com/office/powerpoint/2010/main" val="3358142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30A80FE-056E-4491-A3E6-E24DF69A4D71}" type="slidenum">
              <a:rPr lang="en-US" altLang="zh-CN"/>
              <a:pPr/>
              <a:t>‹#›</a:t>
            </a:fld>
            <a:endParaRPr lang="en-US" altLang="zh-CN"/>
          </a:p>
        </p:txBody>
      </p:sp>
    </p:spTree>
    <p:extLst>
      <p:ext uri="{BB962C8B-B14F-4D97-AF65-F5344CB8AC3E}">
        <p14:creationId xmlns:p14="http://schemas.microsoft.com/office/powerpoint/2010/main" val="13546540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13"/>
          <p:cNvSpPr>
            <a:spLocks noGrp="1" noChangeArrowheads="1"/>
          </p:cNvSpPr>
          <p:nvPr>
            <p:ph type="sldNum" sz="quarter" idx="12"/>
          </p:nvPr>
        </p:nvSpPr>
        <p:spPr>
          <a:ln/>
        </p:spPr>
        <p:txBody>
          <a:bodyPr/>
          <a:lstStyle>
            <a:lvl1pPr>
              <a:defRPr/>
            </a:lvl1pPr>
          </a:lstStyle>
          <a:p>
            <a:fld id="{3061F47F-A78C-48CA-8A1A-657480528CCF}" type="slidenum">
              <a:rPr lang="en-US" altLang="zh-CN"/>
              <a:pPr/>
              <a:t>‹#›</a:t>
            </a:fld>
            <a:endParaRPr lang="en-US" altLang="zh-CN"/>
          </a:p>
        </p:txBody>
      </p:sp>
    </p:spTree>
    <p:extLst>
      <p:ext uri="{BB962C8B-B14F-4D97-AF65-F5344CB8AC3E}">
        <p14:creationId xmlns:p14="http://schemas.microsoft.com/office/powerpoint/2010/main" val="4139235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13"/>
          <p:cNvSpPr>
            <a:spLocks noGrp="1" noChangeArrowheads="1"/>
          </p:cNvSpPr>
          <p:nvPr>
            <p:ph type="sldNum" sz="quarter" idx="12"/>
          </p:nvPr>
        </p:nvSpPr>
        <p:spPr>
          <a:ln/>
        </p:spPr>
        <p:txBody>
          <a:bodyPr/>
          <a:lstStyle>
            <a:lvl1pPr>
              <a:defRPr/>
            </a:lvl1pPr>
          </a:lstStyle>
          <a:p>
            <a:fld id="{2934A6B7-B481-468A-8D7D-7BD235923F35}" type="slidenum">
              <a:rPr lang="en-US" altLang="zh-CN"/>
              <a:pPr/>
              <a:t>‹#›</a:t>
            </a:fld>
            <a:endParaRPr lang="en-US" altLang="zh-CN"/>
          </a:p>
        </p:txBody>
      </p:sp>
    </p:spTree>
    <p:extLst>
      <p:ext uri="{BB962C8B-B14F-4D97-AF65-F5344CB8AC3E}">
        <p14:creationId xmlns:p14="http://schemas.microsoft.com/office/powerpoint/2010/main" val="11111643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13"/>
          <p:cNvSpPr>
            <a:spLocks noGrp="1" noChangeArrowheads="1"/>
          </p:cNvSpPr>
          <p:nvPr>
            <p:ph type="sldNum" sz="quarter" idx="12"/>
          </p:nvPr>
        </p:nvSpPr>
        <p:spPr>
          <a:ln/>
        </p:spPr>
        <p:txBody>
          <a:bodyPr/>
          <a:lstStyle>
            <a:lvl1pPr>
              <a:defRPr/>
            </a:lvl1pPr>
          </a:lstStyle>
          <a:p>
            <a:fld id="{040D30D2-DCD6-4945-9158-EFD5E109D7D7}" type="slidenum">
              <a:rPr lang="en-US" altLang="zh-CN"/>
              <a:pPr/>
              <a:t>‹#›</a:t>
            </a:fld>
            <a:endParaRPr lang="en-US" altLang="zh-CN"/>
          </a:p>
        </p:txBody>
      </p:sp>
    </p:spTree>
    <p:extLst>
      <p:ext uri="{BB962C8B-B14F-4D97-AF65-F5344CB8AC3E}">
        <p14:creationId xmlns:p14="http://schemas.microsoft.com/office/powerpoint/2010/main" val="1066181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27A775C6-ADB4-4C41-A5F7-62A82ABB525E}" type="slidenum">
              <a:rPr lang="en-US" altLang="zh-CN"/>
              <a:pPr/>
              <a:t>‹#›</a:t>
            </a:fld>
            <a:endParaRPr lang="en-US" altLang="zh-CN"/>
          </a:p>
        </p:txBody>
      </p:sp>
    </p:spTree>
    <p:extLst>
      <p:ext uri="{BB962C8B-B14F-4D97-AF65-F5344CB8AC3E}">
        <p14:creationId xmlns:p14="http://schemas.microsoft.com/office/powerpoint/2010/main" val="116428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13"/>
          <p:cNvSpPr>
            <a:spLocks noGrp="1" noChangeArrowheads="1"/>
          </p:cNvSpPr>
          <p:nvPr>
            <p:ph type="sldNum" sz="quarter" idx="12"/>
          </p:nvPr>
        </p:nvSpPr>
        <p:spPr>
          <a:ln/>
        </p:spPr>
        <p:txBody>
          <a:bodyPr/>
          <a:lstStyle>
            <a:lvl1pPr>
              <a:defRPr/>
            </a:lvl1pPr>
          </a:lstStyle>
          <a:p>
            <a:fld id="{8D2F6168-C720-4E89-BD8C-7E855ED7BEAA}" type="slidenum">
              <a:rPr lang="en-US" altLang="zh-CN"/>
              <a:pPr/>
              <a:t>‹#›</a:t>
            </a:fld>
            <a:endParaRPr lang="en-US" altLang="zh-CN"/>
          </a:p>
        </p:txBody>
      </p:sp>
    </p:spTree>
    <p:extLst>
      <p:ext uri="{BB962C8B-B14F-4D97-AF65-F5344CB8AC3E}">
        <p14:creationId xmlns:p14="http://schemas.microsoft.com/office/powerpoint/2010/main" val="39246617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B0ACA79E-C635-480F-A22D-60B2348F80EB}" type="slidenum">
              <a:rPr lang="en-US" altLang="zh-CN"/>
              <a:pPr/>
              <a:t>‹#›</a:t>
            </a:fld>
            <a:endParaRPr lang="en-US" altLang="zh-CN"/>
          </a:p>
        </p:txBody>
      </p:sp>
    </p:spTree>
    <p:extLst>
      <p:ext uri="{BB962C8B-B14F-4D97-AF65-F5344CB8AC3E}">
        <p14:creationId xmlns:p14="http://schemas.microsoft.com/office/powerpoint/2010/main" val="256833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13"/>
          <p:cNvSpPr>
            <a:spLocks noGrp="1" noChangeArrowheads="1"/>
          </p:cNvSpPr>
          <p:nvPr>
            <p:ph type="sldNum" sz="quarter" idx="12"/>
          </p:nvPr>
        </p:nvSpPr>
        <p:spPr>
          <a:ln/>
        </p:spPr>
        <p:txBody>
          <a:bodyPr/>
          <a:lstStyle>
            <a:lvl1pPr>
              <a:defRPr/>
            </a:lvl1pPr>
          </a:lstStyle>
          <a:p>
            <a:fld id="{94E15531-113E-4C5B-8071-78F7FFBB3F30}" type="slidenum">
              <a:rPr lang="en-US" altLang="zh-CN"/>
              <a:pPr/>
              <a:t>‹#›</a:t>
            </a:fld>
            <a:endParaRPr lang="en-US" altLang="zh-CN"/>
          </a:p>
        </p:txBody>
      </p:sp>
    </p:spTree>
    <p:extLst>
      <p:ext uri="{BB962C8B-B14F-4D97-AF65-F5344CB8AC3E}">
        <p14:creationId xmlns:p14="http://schemas.microsoft.com/office/powerpoint/2010/main" val="30033304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245225"/>
            <a:ext cx="2289175"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3884544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C7CE319-31A9-4FEE-A7E4-3C81285100A3}" type="slidenum">
              <a:rPr lang="en-US" altLang="zh-CN"/>
              <a:pPr/>
              <a:t>‹#›</a:t>
            </a:fld>
            <a:endParaRPr lang="en-US" altLang="zh-CN"/>
          </a:p>
        </p:txBody>
      </p:sp>
    </p:spTree>
    <p:extLst>
      <p:ext uri="{BB962C8B-B14F-4D97-AF65-F5344CB8AC3E}">
        <p14:creationId xmlns:p14="http://schemas.microsoft.com/office/powerpoint/2010/main" val="267926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44744442-63EF-4748-9FC5-047A098D5024}" type="slidenum">
              <a:rPr altLang="zh-CN"/>
              <a:pPr/>
              <a:t>‹#›</a:t>
            </a:fld>
            <a:endParaRPr lang="zh-CN" altLang="zh-CN"/>
          </a:p>
        </p:txBody>
      </p:sp>
    </p:spTree>
    <p:extLst>
      <p:ext uri="{BB962C8B-B14F-4D97-AF65-F5344CB8AC3E}">
        <p14:creationId xmlns:p14="http://schemas.microsoft.com/office/powerpoint/2010/main" val="826394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49C8FED-5F6B-483D-84A7-D6EDA59D2C47}" type="slidenum">
              <a:rPr lang="en-US" altLang="zh-CN"/>
              <a:pPr/>
              <a:t>‹#›</a:t>
            </a:fld>
            <a:endParaRPr lang="en-US" altLang="zh-CN"/>
          </a:p>
        </p:txBody>
      </p:sp>
    </p:spTree>
    <p:extLst>
      <p:ext uri="{BB962C8B-B14F-4D97-AF65-F5344CB8AC3E}">
        <p14:creationId xmlns:p14="http://schemas.microsoft.com/office/powerpoint/2010/main" val="2637031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2BAA-B4FD-4F7F-BB92-8D4150A2E36F}" type="slidenum">
              <a:rPr lang="en-US" altLang="zh-CN"/>
              <a:pPr/>
              <a:t>‹#›</a:t>
            </a:fld>
            <a:endParaRPr lang="en-US" altLang="zh-CN"/>
          </a:p>
        </p:txBody>
      </p:sp>
    </p:spTree>
    <p:extLst>
      <p:ext uri="{BB962C8B-B14F-4D97-AF65-F5344CB8AC3E}">
        <p14:creationId xmlns:p14="http://schemas.microsoft.com/office/powerpoint/2010/main" val="17211985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3BAB8BA-115A-401C-A55B-14146BDC07F1}" type="slidenum">
              <a:rPr lang="en-US" altLang="zh-CN"/>
              <a:pPr/>
              <a:t>‹#›</a:t>
            </a:fld>
            <a:endParaRPr lang="en-US" altLang="zh-CN"/>
          </a:p>
        </p:txBody>
      </p:sp>
    </p:spTree>
    <p:extLst>
      <p:ext uri="{BB962C8B-B14F-4D97-AF65-F5344CB8AC3E}">
        <p14:creationId xmlns:p14="http://schemas.microsoft.com/office/powerpoint/2010/main" val="609958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8D3F4D0-200B-446F-956A-4F0320B58032}" type="slidenum">
              <a:rPr lang="en-US" altLang="zh-CN"/>
              <a:pPr/>
              <a:t>‹#›</a:t>
            </a:fld>
            <a:endParaRPr lang="en-US" altLang="zh-CN"/>
          </a:p>
        </p:txBody>
      </p:sp>
    </p:spTree>
    <p:extLst>
      <p:ext uri="{BB962C8B-B14F-4D97-AF65-F5344CB8AC3E}">
        <p14:creationId xmlns:p14="http://schemas.microsoft.com/office/powerpoint/2010/main" val="3286878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544C0EBA-0AA5-41FA-A9D6-AE7C7D09C4D3}" type="slidenum">
              <a:rPr lang="en-US" altLang="zh-CN"/>
              <a:pPr/>
              <a:t>‹#›</a:t>
            </a:fld>
            <a:endParaRPr lang="en-US" altLang="zh-CN"/>
          </a:p>
        </p:txBody>
      </p:sp>
    </p:spTree>
    <p:extLst>
      <p:ext uri="{BB962C8B-B14F-4D97-AF65-F5344CB8AC3E}">
        <p14:creationId xmlns:p14="http://schemas.microsoft.com/office/powerpoint/2010/main" val="38906206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027F47B-45CA-4029-9D9B-D34566240656}" type="slidenum">
              <a:rPr lang="en-US" altLang="zh-CN"/>
              <a:pPr/>
              <a:t>‹#›</a:t>
            </a:fld>
            <a:endParaRPr lang="en-US" altLang="zh-CN"/>
          </a:p>
        </p:txBody>
      </p:sp>
    </p:spTree>
    <p:extLst>
      <p:ext uri="{BB962C8B-B14F-4D97-AF65-F5344CB8AC3E}">
        <p14:creationId xmlns:p14="http://schemas.microsoft.com/office/powerpoint/2010/main" val="13543175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B3B4FFD-F2A8-4355-AF7A-5EB105ACC4E1}" type="slidenum">
              <a:rPr lang="en-US" altLang="zh-CN"/>
              <a:pPr/>
              <a:t>‹#›</a:t>
            </a:fld>
            <a:endParaRPr lang="en-US" altLang="zh-CN"/>
          </a:p>
        </p:txBody>
      </p:sp>
    </p:spTree>
    <p:extLst>
      <p:ext uri="{BB962C8B-B14F-4D97-AF65-F5344CB8AC3E}">
        <p14:creationId xmlns:p14="http://schemas.microsoft.com/office/powerpoint/2010/main" val="2216862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7F51FC9-32F0-4559-B150-3E64C5807F5F}" type="slidenum">
              <a:rPr lang="en-US" altLang="zh-CN"/>
              <a:pPr/>
              <a:t>‹#›</a:t>
            </a:fld>
            <a:endParaRPr lang="en-US" altLang="zh-CN"/>
          </a:p>
        </p:txBody>
      </p:sp>
    </p:spTree>
    <p:extLst>
      <p:ext uri="{BB962C8B-B14F-4D97-AF65-F5344CB8AC3E}">
        <p14:creationId xmlns:p14="http://schemas.microsoft.com/office/powerpoint/2010/main" val="2468829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8D87BD4-FB1B-4404-99C0-BF04DD8850CE}" type="slidenum">
              <a:rPr lang="en-US" altLang="zh-CN"/>
              <a:pPr/>
              <a:t>‹#›</a:t>
            </a:fld>
            <a:endParaRPr lang="en-US" altLang="zh-CN"/>
          </a:p>
        </p:txBody>
      </p:sp>
    </p:spTree>
    <p:extLst>
      <p:ext uri="{BB962C8B-B14F-4D97-AF65-F5344CB8AC3E}">
        <p14:creationId xmlns:p14="http://schemas.microsoft.com/office/powerpoint/2010/main" val="35905912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670DB09-CB23-4051-A627-52C3CFAF7951}" type="slidenum">
              <a:rPr lang="en-US" altLang="zh-CN"/>
              <a:pPr/>
              <a:t>‹#›</a:t>
            </a:fld>
            <a:endParaRPr lang="en-US" altLang="zh-CN"/>
          </a:p>
        </p:txBody>
      </p:sp>
    </p:spTree>
    <p:extLst>
      <p:ext uri="{BB962C8B-B14F-4D97-AF65-F5344CB8AC3E}">
        <p14:creationId xmlns:p14="http://schemas.microsoft.com/office/powerpoint/2010/main" val="34781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smtClean="0"/>
              <a:t>单击图标添加图片</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Rectangle 11"/>
          <p:cNvSpPr>
            <a:spLocks noGrp="1"/>
          </p:cNvSpPr>
          <p:nvPr>
            <p:ph type="dt" sz="half" idx="10"/>
          </p:nvPr>
        </p:nvSpPr>
        <p:spPr>
          <a:ln/>
        </p:spPr>
        <p:txBody>
          <a:bodyPr/>
          <a:lstStyle>
            <a:lvl1pPr>
              <a:defRPr/>
            </a:lvl1pPr>
          </a:lstStyle>
          <a:p>
            <a:pPr>
              <a:defRPr/>
            </a:pPr>
            <a:endParaRPr lang="en-US" altLang="x-none"/>
          </a:p>
        </p:txBody>
      </p:sp>
      <p:sp>
        <p:nvSpPr>
          <p:cNvPr id="6" name="Rectangle 12"/>
          <p:cNvSpPr>
            <a:spLocks noGrp="1"/>
          </p:cNvSpPr>
          <p:nvPr>
            <p:ph type="ftr" sz="quarter" idx="11"/>
          </p:nvPr>
        </p:nvSpPr>
        <p:spPr>
          <a:ln/>
        </p:spPr>
        <p:txBody>
          <a:bodyPr/>
          <a:lstStyle>
            <a:lvl1pPr>
              <a:defRPr/>
            </a:lvl1pPr>
          </a:lstStyle>
          <a:p>
            <a:pPr>
              <a:defRPr/>
            </a:pPr>
            <a:endParaRPr lang="en-US" altLang="x-none"/>
          </a:p>
        </p:txBody>
      </p:sp>
      <p:sp>
        <p:nvSpPr>
          <p:cNvPr id="7" name="Rectangle 13"/>
          <p:cNvSpPr>
            <a:spLocks noGrp="1"/>
          </p:cNvSpPr>
          <p:nvPr>
            <p:ph type="sldNum" sz="quarter" idx="12"/>
          </p:nvPr>
        </p:nvSpPr>
        <p:spPr>
          <a:ln/>
        </p:spPr>
        <p:txBody>
          <a:bodyPr/>
          <a:lstStyle>
            <a:lvl1pPr>
              <a:defRPr/>
            </a:lvl1pPr>
          </a:lstStyle>
          <a:p>
            <a:fld id="{9463872D-F40E-4885-A8DE-1AF77B5428E9}" type="slidenum">
              <a:rPr altLang="zh-CN"/>
              <a:pPr/>
              <a:t>‹#›</a:t>
            </a:fld>
            <a:endParaRPr lang="zh-CN" altLang="zh-CN"/>
          </a:p>
        </p:txBody>
      </p:sp>
    </p:spTree>
    <p:extLst>
      <p:ext uri="{BB962C8B-B14F-4D97-AF65-F5344CB8AC3E}">
        <p14:creationId xmlns:p14="http://schemas.microsoft.com/office/powerpoint/2010/main" val="2613632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460F35A-9068-412D-9DA8-A9B12A9B2FDF}" type="slidenum">
              <a:rPr lang="en-US" altLang="zh-CN"/>
              <a:pPr/>
              <a:t>‹#›</a:t>
            </a:fld>
            <a:endParaRPr lang="en-US" altLang="zh-CN"/>
          </a:p>
        </p:txBody>
      </p:sp>
    </p:spTree>
    <p:extLst>
      <p:ext uri="{BB962C8B-B14F-4D97-AF65-F5344CB8AC3E}">
        <p14:creationId xmlns:p14="http://schemas.microsoft.com/office/powerpoint/2010/main" val="3045037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49DB55-7F68-471F-AC0E-F8AD381DDFE2}" type="slidenum">
              <a:rPr lang="en-US" altLang="zh-CN"/>
              <a:pPr/>
              <a:t>‹#›</a:t>
            </a:fld>
            <a:endParaRPr lang="en-US" altLang="zh-CN"/>
          </a:p>
        </p:txBody>
      </p:sp>
    </p:spTree>
    <p:extLst>
      <p:ext uri="{BB962C8B-B14F-4D97-AF65-F5344CB8AC3E}">
        <p14:creationId xmlns:p14="http://schemas.microsoft.com/office/powerpoint/2010/main" val="39244772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4E14F61-7A02-48E3-8B2F-641912B44516}" type="slidenum">
              <a:rPr lang="en-US" altLang="zh-CN"/>
              <a:pPr/>
              <a:t>‹#›</a:t>
            </a:fld>
            <a:endParaRPr lang="en-US" altLang="zh-CN"/>
          </a:p>
        </p:txBody>
      </p:sp>
    </p:spTree>
    <p:extLst>
      <p:ext uri="{BB962C8B-B14F-4D97-AF65-F5344CB8AC3E}">
        <p14:creationId xmlns:p14="http://schemas.microsoft.com/office/powerpoint/2010/main" val="35029160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E6CFFC4-A2BB-4BB3-89B4-42C9E892F61E}" type="slidenum">
              <a:rPr lang="en-US" altLang="zh-CN"/>
              <a:pPr/>
              <a:t>‹#›</a:t>
            </a:fld>
            <a:endParaRPr lang="en-US" altLang="zh-CN"/>
          </a:p>
        </p:txBody>
      </p:sp>
    </p:spTree>
    <p:extLst>
      <p:ext uri="{BB962C8B-B14F-4D97-AF65-F5344CB8AC3E}">
        <p14:creationId xmlns:p14="http://schemas.microsoft.com/office/powerpoint/2010/main" val="2440093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C640DF6-6E5A-4002-967E-D584A25F6135}" type="slidenum">
              <a:rPr lang="en-US" altLang="zh-CN"/>
              <a:pPr/>
              <a:t>‹#›</a:t>
            </a:fld>
            <a:endParaRPr lang="en-US" altLang="zh-CN"/>
          </a:p>
        </p:txBody>
      </p:sp>
    </p:spTree>
    <p:extLst>
      <p:ext uri="{BB962C8B-B14F-4D97-AF65-F5344CB8AC3E}">
        <p14:creationId xmlns:p14="http://schemas.microsoft.com/office/powerpoint/2010/main" val="3468958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13E7941-7051-48C3-833B-3D2012FEAA1B}" type="slidenum">
              <a:rPr lang="en-US" altLang="zh-CN"/>
              <a:pPr/>
              <a:t>‹#›</a:t>
            </a:fld>
            <a:endParaRPr lang="en-US" altLang="zh-CN"/>
          </a:p>
        </p:txBody>
      </p:sp>
    </p:spTree>
    <p:extLst>
      <p:ext uri="{BB962C8B-B14F-4D97-AF65-F5344CB8AC3E}">
        <p14:creationId xmlns:p14="http://schemas.microsoft.com/office/powerpoint/2010/main" val="3106592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64A402FF-37AF-41EB-A6B0-F28838D3B44D}" type="slidenum">
              <a:rPr lang="en-US" altLang="zh-CN"/>
              <a:pPr/>
              <a:t>‹#›</a:t>
            </a:fld>
            <a:endParaRPr lang="en-US" altLang="zh-CN"/>
          </a:p>
        </p:txBody>
      </p:sp>
    </p:spTree>
    <p:extLst>
      <p:ext uri="{BB962C8B-B14F-4D97-AF65-F5344CB8AC3E}">
        <p14:creationId xmlns:p14="http://schemas.microsoft.com/office/powerpoint/2010/main" val="34980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AA989CA-6DF1-4F99-82E6-4EF2BBE2FD76}" type="slidenum">
              <a:rPr lang="en-US" altLang="zh-CN"/>
              <a:pPr/>
              <a:t>‹#›</a:t>
            </a:fld>
            <a:endParaRPr lang="en-US" altLang="zh-CN"/>
          </a:p>
        </p:txBody>
      </p:sp>
    </p:spTree>
    <p:extLst>
      <p:ext uri="{BB962C8B-B14F-4D97-AF65-F5344CB8AC3E}">
        <p14:creationId xmlns:p14="http://schemas.microsoft.com/office/powerpoint/2010/main" val="25707855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58D91E6-6038-4948-8347-797701FB707D}" type="slidenum">
              <a:rPr lang="en-US" altLang="zh-CN"/>
              <a:pPr/>
              <a:t>‹#›</a:t>
            </a:fld>
            <a:endParaRPr lang="en-US" altLang="zh-CN"/>
          </a:p>
        </p:txBody>
      </p:sp>
    </p:spTree>
    <p:extLst>
      <p:ext uri="{BB962C8B-B14F-4D97-AF65-F5344CB8AC3E}">
        <p14:creationId xmlns:p14="http://schemas.microsoft.com/office/powerpoint/2010/main" val="2633621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1944AC1-EFAB-4C59-9898-7391BE1B9E97}" type="slidenum">
              <a:rPr lang="en-US" altLang="zh-CN"/>
              <a:pPr/>
              <a:t>‹#›</a:t>
            </a:fld>
            <a:endParaRPr lang="en-US" altLang="zh-CN"/>
          </a:p>
        </p:txBody>
      </p:sp>
    </p:spTree>
    <p:extLst>
      <p:ext uri="{BB962C8B-B14F-4D97-AF65-F5344CB8AC3E}">
        <p14:creationId xmlns:p14="http://schemas.microsoft.com/office/powerpoint/2010/main" val="209107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marL="16002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4pPr>
            <a:lvl5pPr marL="2057400" indent="-228600">
              <a:lnSpc>
                <a:spcPct val="80000"/>
              </a:lnSpc>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folHlink"/>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defRPr/>
            </a:pPr>
            <a:endParaRPr lang="zh-CN" altLang="en-US">
              <a:solidFill>
                <a:srgbClr val="000000"/>
              </a:solidFill>
              <a:latin typeface="Tahoma" panose="020B0604030504040204" pitchFamily="34" charset="0"/>
            </a:endParaRPr>
          </a:p>
        </p:txBody>
      </p:sp>
      <p:sp>
        <p:nvSpPr>
          <p:cNvPr id="1033" name="Rectangle 9"/>
          <p:cNvSpPr>
            <a:spLocks noGrp="1" noChangeArrowheads="1"/>
          </p:cNvSpPr>
          <p:nvPr>
            <p:ph type="title" idx="4294967295"/>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5" name="Rectangle 11"/>
          <p:cNvSpPr>
            <a:spLocks noGrp="1"/>
          </p:cNvSpPr>
          <p:nvPr>
            <p:ph type="dt" sz="half" idx="2"/>
          </p:nvPr>
        </p:nvSpPr>
        <p:spPr>
          <a:xfrm>
            <a:off x="914400" y="6324600"/>
            <a:ext cx="1905000" cy="457200"/>
          </a:xfrm>
          <a:prstGeom prst="rect">
            <a:avLst/>
          </a:prstGeom>
          <a:noFill/>
          <a:ln w="9525">
            <a:noFill/>
            <a:miter/>
          </a:ln>
        </p:spPr>
        <p:txBody>
          <a:bodyPr anchor="b"/>
          <a:lstStyle>
            <a:lvl1pP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6" name="Rectangle 12"/>
          <p:cNvSpPr>
            <a:spLocks noGrp="1"/>
          </p:cNvSpPr>
          <p:nvPr>
            <p:ph type="ftr" sz="quarter" idx="3"/>
          </p:nvPr>
        </p:nvSpPr>
        <p:spPr>
          <a:xfrm>
            <a:off x="3352800" y="6324600"/>
            <a:ext cx="2895600" cy="457200"/>
          </a:xfrm>
          <a:prstGeom prst="rect">
            <a:avLst/>
          </a:prstGeom>
          <a:noFill/>
          <a:ln w="9525">
            <a:noFill/>
            <a:miter/>
          </a:ln>
        </p:spPr>
        <p:txBody>
          <a:bodyPr anchor="b"/>
          <a:lstStyle>
            <a:lvl1pPr algn="ctr" eaLnBrk="1" hangingPunct="1">
              <a:lnSpc>
                <a:spcPct val="80000"/>
              </a:lnSpc>
              <a:spcBef>
                <a:spcPct val="0"/>
              </a:spcBef>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pPr>
              <a:defRPr/>
            </a:pPr>
            <a:endParaRPr lang="en-US" altLang="x-none"/>
          </a:p>
        </p:txBody>
      </p:sp>
      <p:sp>
        <p:nvSpPr>
          <p:cNvPr id="1037" name="Rectangle 13"/>
          <p:cNvSpPr>
            <a:spLocks noGrp="1"/>
          </p:cNvSpPr>
          <p:nvPr>
            <p:ph type="sldNum" sz="quarter" idx="4"/>
          </p:nvPr>
        </p:nvSpPr>
        <p:spPr>
          <a:xfrm>
            <a:off x="6781800" y="6324600"/>
            <a:ext cx="19050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lnSpc>
                <a:spcPct val="80000"/>
              </a:lnSpc>
              <a:buClr>
                <a:srgbClr val="3333CC"/>
              </a:buClr>
              <a:buSzPct val="60000"/>
              <a:buFont typeface="Wingdings" panose="05000000000000000000" pitchFamily="2" charset="2"/>
              <a:buNone/>
              <a:defRPr sz="1400" noProof="1">
                <a:solidFill>
                  <a:srgbClr val="000000"/>
                </a:solidFill>
                <a:latin typeface="Tahoma" panose="020B0604030504040204" pitchFamily="34" charset="0"/>
              </a:defRPr>
            </a:lvl1pPr>
          </a:lstStyle>
          <a:p>
            <a:fld id="{536FE41A-8033-409E-8998-E93CDC1140A0}" type="slidenum">
              <a:rPr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2pPr>
      <a:lvl3pPr marL="914400" lvl="2"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3pPr>
      <a:lvl4pPr marL="1371600" lvl="3"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4pPr>
      <a:lvl5pPr marL="1828800" lvl="4"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5pPr>
      <a:lvl6pPr marL="2286000" lvl="5"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6pPr>
      <a:lvl7pPr marL="2743200" lvl="6"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7pPr>
      <a:lvl8pPr marL="3200400" lvl="7"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8pPr>
      <a:lvl9pPr marL="3657600" lvl="8" indent="0" algn="l" defTabSz="91440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7D454F5-EDEF-45FB-B2C3-5427E644FD35}"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025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126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126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685800" y="1130300"/>
            <a:ext cx="80010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55384EC3-FAA7-4F81-818F-13AA6A8790F3}" type="slidenum">
              <a:rPr lang="en-US" altLang="zh-CN"/>
              <a:pPr/>
              <a:t>‹#›</a:t>
            </a:fld>
            <a:endParaRPr lang="en-US" altLang="zh-CN"/>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057"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062" name="Rectangle 10"/>
          <p:cNvSpPr>
            <a:spLocks noChangeArrowheads="1"/>
          </p:cNvSpPr>
          <p:nvPr/>
        </p:nvSpPr>
        <p:spPr bwMode="auto">
          <a:xfrm>
            <a:off x="0" y="114300"/>
            <a:ext cx="5651500" cy="792163"/>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2061" name="Rectangle 9"/>
          <p:cNvSpPr>
            <a:spLocks noGrp="1" noChangeArrowheads="1"/>
          </p:cNvSpPr>
          <p:nvPr>
            <p:ph type="title" idx="4294967295"/>
          </p:nvPr>
        </p:nvSpPr>
        <p:spPr bwMode="auto">
          <a:xfrm>
            <a:off x="34925" y="139700"/>
            <a:ext cx="58324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093D7088-CC04-4E4A-91CE-AA1B6732E1C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409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CA6AD485-2372-4FE9-BAA7-1C34BC551457}"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411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2FDD4CF-A720-4C1F-B4E7-77949F7B34A1}" type="slidenum">
              <a:rPr lang="en-US" altLang="zh-CN"/>
              <a:pPr/>
              <a:t>‹#›</a:t>
            </a:fld>
            <a:endParaRPr lang="en-US" altLang="zh-CN"/>
          </a:p>
        </p:txBody>
      </p:sp>
      <p:sp>
        <p:nvSpPr>
          <p:cNvPr id="4103"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5131"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4109"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AutoShape 13"/>
          <p:cNvSpPr>
            <a:spLocks noChangeArrowheads="1"/>
          </p:cNvSpPr>
          <p:nvPr/>
        </p:nvSpPr>
        <p:spPr bwMode="auto">
          <a:xfrm>
            <a:off x="0" y="582613"/>
            <a:ext cx="3273425" cy="792162"/>
          </a:xfrm>
          <a:prstGeom prst="homePlate">
            <a:avLst>
              <a:gd name="adj" fmla="val 22613"/>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7" name="AutoShape 17"/>
          <p:cNvSpPr>
            <a:spLocks noChangeArrowheads="1"/>
          </p:cNvSpPr>
          <p:nvPr/>
        </p:nvSpPr>
        <p:spPr bwMode="auto">
          <a:xfrm rot="10800000">
            <a:off x="3840163" y="981075"/>
            <a:ext cx="5303837" cy="792163"/>
          </a:xfrm>
          <a:prstGeom prst="homePlate">
            <a:avLst>
              <a:gd name="adj" fmla="val 21450"/>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8" name="AutoShape 2"/>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6149" name="Rectangle 3"/>
          <p:cNvSpPr>
            <a:spLocks noGrp="1" noChangeArrowheads="1"/>
          </p:cNvSpPr>
          <p:nvPr>
            <p:ph type="body" idx="4294967295"/>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68313" y="1095375"/>
            <a:ext cx="8218487"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x-none"/>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x-none"/>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9F66E8CD-6B7E-4044-97BA-09C85473F0A6}" type="slidenum">
              <a:rPr lang="en-US" altLang="zh-CN"/>
              <a:pPr/>
              <a:t>‹#›</a:t>
            </a:fld>
            <a:endParaRPr lang="en-US" altLang="zh-CN"/>
          </a:p>
        </p:txBody>
      </p:sp>
      <p:sp>
        <p:nvSpPr>
          <p:cNvPr id="1031" name="Rectangle 14"/>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7180"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1037" name="Text Box 27"/>
          <p:cNvSpPr txBox="1">
            <a:spLocks noChangeArrowheads="1"/>
          </p:cNvSpPr>
          <p:nvPr/>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Line 8"/>
          <p:cNvSpPr>
            <a:spLocks noChangeShapeType="1"/>
          </p:cNvSpPr>
          <p:nvPr/>
        </p:nvSpPr>
        <p:spPr bwMode="auto">
          <a:xfrm>
            <a:off x="0" y="620713"/>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 name="Rectangle 10"/>
          <p:cNvSpPr>
            <a:spLocks noChangeArrowheads="1"/>
          </p:cNvSpPr>
          <p:nvPr/>
        </p:nvSpPr>
        <p:spPr bwMode="auto">
          <a:xfrm>
            <a:off x="26988" y="115888"/>
            <a:ext cx="6754812" cy="7921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 name="Rectangle 9"/>
          <p:cNvSpPr>
            <a:spLocks noGrp="1" noChangeArrowheads="1"/>
          </p:cNvSpPr>
          <p:nvPr>
            <p:ph type="title" idx="4294967295"/>
          </p:nvPr>
        </p:nvSpPr>
        <p:spPr bwMode="auto">
          <a:xfrm>
            <a:off x="34925" y="201613"/>
            <a:ext cx="7793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4038" r:id="rId12"/>
  </p:sldLayoutIdLst>
  <p:txStyles>
    <p:title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BAB9F8FA-4A26-4449-ADF4-075CDD67A78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eaLnBrk="1" fontAlgn="base" hangingPunct="1">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noProof="1" smtClean="0"/>
              <a:t>单击此处编辑母版标题样式</a:t>
            </a:r>
          </a:p>
        </p:txBody>
      </p:sp>
      <p:sp>
        <p:nvSpPr>
          <p:cNvPr id="9219" name="Rectangle 3"/>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Tx/>
              <a:buNone/>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buFontTx/>
              <a:buNone/>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235376D1-9476-4587-87BD-000E17F23B28}" type="slidenum">
              <a:rPr lang="en-US" altLang="zh-CN"/>
              <a:pPr/>
              <a:t>‹#›</a:t>
            </a:fld>
            <a:endParaRPr lang="en-US" altLang="zh-CN"/>
          </a:p>
        </p:txBody>
      </p:sp>
      <p:sp>
        <p:nvSpPr>
          <p:cNvPr id="3079" name="Rectangle 7"/>
          <p:cNvSpPr>
            <a:spLocks noChangeArrowheads="1"/>
          </p:cNvSpPr>
          <p:nvPr/>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9227" name="Line 8"/>
          <p:cNvSpPr>
            <a:spLocks noChangeShapeType="1"/>
          </p:cNvSpPr>
          <p:nvPr/>
        </p:nvSpPr>
        <p:spPr bwMode="auto">
          <a:xfrm>
            <a:off x="0" y="612775"/>
            <a:ext cx="9144000" cy="0"/>
          </a:xfrm>
          <a:prstGeom prst="line">
            <a:avLst/>
          </a:prstGeom>
          <a:noFill/>
          <a:ln w="12700">
            <a:solidFill>
              <a:srgbClr val="5AAAE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AutoShape 11"/>
          <p:cNvSpPr>
            <a:spLocks noChangeArrowheads="1"/>
          </p:cNvSpPr>
          <p:nvPr/>
        </p:nvSpPr>
        <p:spPr bwMode="auto">
          <a:xfrm flipH="1">
            <a:off x="8423275" y="6137275"/>
            <a:ext cx="720725" cy="720725"/>
          </a:xfrm>
          <a:prstGeom prst="rtTriangle">
            <a:avLst/>
          </a:prstGeom>
          <a:solidFill>
            <a:srgbClr val="0085A4"/>
          </a:solidFill>
          <a:ln w="9525">
            <a:solidFill>
              <a:srgbClr val="0085A4"/>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
        <p:nvSpPr>
          <p:cNvPr id="3085" name="Text Box 13"/>
          <p:cNvSpPr txBox="1">
            <a:spLocks noChangeArrowheads="1"/>
          </p:cNvSpPr>
          <p:nvPr/>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9230" name="Rectangle 10"/>
          <p:cNvSpPr>
            <a:spLocks noChangeArrowheads="1"/>
          </p:cNvSpPr>
          <p:nvPr/>
        </p:nvSpPr>
        <p:spPr bwMode="auto">
          <a:xfrm>
            <a:off x="0" y="260350"/>
            <a:ext cx="5076825" cy="7207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endParaRPr lang="zh-CN" altLang="zh-CN" sz="180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eaLnBrk="1" fontAlgn="base" hangingPunct="1">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68.xml"/><Relationship Id="rId5" Type="http://schemas.openxmlformats.org/officeDocument/2006/relationships/image" Target="../media/image48.jpeg"/><Relationship Id="rId4" Type="http://schemas.openxmlformats.org/officeDocument/2006/relationships/image" Target="../media/image47.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jpg"/><Relationship Id="rId1" Type="http://schemas.openxmlformats.org/officeDocument/2006/relationships/slideLayout" Target="../slideLayouts/slideLayout68.xml"/></Relationships>
</file>

<file path=ppt/slides/_rels/slide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3.xml"/><Relationship Id="rId1" Type="http://schemas.openxmlformats.org/officeDocument/2006/relationships/vmlDrawing" Target="../drawings/vmlDrawing8.vml"/><Relationship Id="rId5" Type="http://schemas.openxmlformats.org/officeDocument/2006/relationships/image" Target="../media/image51.wmf"/><Relationship Id="rId4" Type="http://schemas.openxmlformats.org/officeDocument/2006/relationships/oleObject" Target="../embeddings/oleObject10.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3.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12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3.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13.bin"/><Relationship Id="rId4" Type="http://schemas.openxmlformats.org/officeDocument/2006/relationships/image" Target="../media/image54.wmf"/></Relationships>
</file>

<file path=ppt/slides/_rels/slide129.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61.wmf"/><Relationship Id="rId2" Type="http://schemas.openxmlformats.org/officeDocument/2006/relationships/slideLayout" Target="../slideLayouts/slideLayout73.xml"/><Relationship Id="rId1" Type="http://schemas.openxmlformats.org/officeDocument/2006/relationships/vmlDrawing" Target="../drawings/vmlDrawing11.vml"/><Relationship Id="rId6" Type="http://schemas.openxmlformats.org/officeDocument/2006/relationships/image" Target="../media/image58.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18.bin"/><Relationship Id="rId14" Type="http://schemas.openxmlformats.org/officeDocument/2006/relationships/image" Target="../media/image62.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130.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7.wmf"/><Relationship Id="rId2" Type="http://schemas.openxmlformats.org/officeDocument/2006/relationships/slideLayout" Target="../slideLayouts/slideLayout73.xml"/><Relationship Id="rId1" Type="http://schemas.openxmlformats.org/officeDocument/2006/relationships/vmlDrawing" Target="../drawings/vmlDrawing12.vml"/><Relationship Id="rId6" Type="http://schemas.openxmlformats.org/officeDocument/2006/relationships/image" Target="../media/image64.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24.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0.bin"/><Relationship Id="rId3" Type="http://schemas.openxmlformats.org/officeDocument/2006/relationships/notesSlide" Target="../notesSlides/notesSlide38.xml"/><Relationship Id="rId7" Type="http://schemas.openxmlformats.org/officeDocument/2006/relationships/image" Target="../media/image69.wmf"/><Relationship Id="rId12" Type="http://schemas.openxmlformats.org/officeDocument/2006/relationships/hyperlink" Target="&#26368;&#30701;&#36335;&#24452;.dot" TargetMode="External"/><Relationship Id="rId2" Type="http://schemas.openxmlformats.org/officeDocument/2006/relationships/slideLayout" Target="../slideLayouts/slideLayout7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0.wmf"/><Relationship Id="rId14" Type="http://schemas.openxmlformats.org/officeDocument/2006/relationships/image" Target="../media/image72.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1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1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3.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3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3.xml"/></Relationships>
</file>

<file path=ppt/slides/_rels/slide1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14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7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audio" Target="../media/audio2.wav"/><Relationship Id="rId1" Type="http://schemas.openxmlformats.org/officeDocument/2006/relationships/slideLayout" Target="../slideLayouts/slideLayout73.xml"/></Relationships>
</file>

<file path=ppt/slides/_rels/slide1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73.xml"/><Relationship Id="rId4" Type="http://schemas.openxmlformats.org/officeDocument/2006/relationships/audio" Target="../media/audio2.wav"/></Relationships>
</file>

<file path=ppt/slides/_rels/slide15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1.xml"/><Relationship Id="rId1" Type="http://schemas.openxmlformats.org/officeDocument/2006/relationships/slideLayout" Target="../slideLayouts/slideLayout73.xml"/><Relationship Id="rId5" Type="http://schemas.openxmlformats.org/officeDocument/2006/relationships/image" Target="../media/image80.png"/><Relationship Id="rId4" Type="http://schemas.openxmlformats.org/officeDocument/2006/relationships/image" Target="../media/image79.png"/></Relationships>
</file>

<file path=ppt/slides/_rels/slide15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2.xml"/><Relationship Id="rId1" Type="http://schemas.openxmlformats.org/officeDocument/2006/relationships/slideLayout" Target="../slideLayouts/slideLayout73.xml"/><Relationship Id="rId5" Type="http://schemas.openxmlformats.org/officeDocument/2006/relationships/image" Target="../media/image82.png"/><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1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0.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45.xml"/><Relationship Id="rId7" Type="http://schemas.openxmlformats.org/officeDocument/2006/relationships/oleObject" Target="../embeddings/oleObject32.bin"/><Relationship Id="rId2" Type="http://schemas.openxmlformats.org/officeDocument/2006/relationships/slideLayout" Target="../slideLayouts/slideLayout73.xml"/><Relationship Id="rId1" Type="http://schemas.openxmlformats.org/officeDocument/2006/relationships/vmlDrawing" Target="../drawings/vmlDrawing14.vml"/><Relationship Id="rId6" Type="http://schemas.openxmlformats.org/officeDocument/2006/relationships/image" Target="../media/image83.wmf"/><Relationship Id="rId5" Type="http://schemas.openxmlformats.org/officeDocument/2006/relationships/oleObject" Target="../embeddings/oleObject31.bin"/><Relationship Id="rId4" Type="http://schemas.openxmlformats.org/officeDocument/2006/relationships/audio" Target="../media/audio2.wav"/></Relationships>
</file>

<file path=ppt/slides/_rels/slide1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16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1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3.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3.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3.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3.xml"/><Relationship Id="rId1" Type="http://schemas.openxmlformats.org/officeDocument/2006/relationships/vmlDrawing" Target="../drawings/vmlDrawing4.vml"/><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3.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hemeOverride" Target="../theme/themeOverr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3.xml"/><Relationship Id="rId1" Type="http://schemas.openxmlformats.org/officeDocument/2006/relationships/vmlDrawing" Target="../drawings/vmlDrawing6.v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8.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39.jpeg"/></Relationships>
</file>

<file path=ppt/slides/_rels/slide9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68.xml"/><Relationship Id="rId1" Type="http://schemas.openxmlformats.org/officeDocument/2006/relationships/vmlDrawing" Target="../drawings/vmlDrawing7.vml"/><Relationship Id="rId5" Type="http://schemas.openxmlformats.org/officeDocument/2006/relationships/image" Target="../media/image43.wmf"/><Relationship Id="rId4" Type="http://schemas.openxmlformats.org/officeDocument/2006/relationships/oleObject" Target="../embeddings/oleObject9.bin"/></Relationships>
</file>

<file path=ppt/slides/_rels/slide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3.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1137379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34925" y="260350"/>
            <a:ext cx="8215313" cy="623888"/>
          </a:xfrm>
        </p:spPr>
        <p:txBody>
          <a:bodyPr/>
          <a:lstStyle/>
          <a:p>
            <a:pPr eaLnBrk="1" hangingPunct="1"/>
            <a:r>
              <a:rPr lang="en-US" altLang="zh-CN" b="1" smtClean="0">
                <a:solidFill>
                  <a:schemeClr val="folHlink"/>
                </a:solidFill>
                <a:latin typeface="华文行楷" panose="02010800040101010101" pitchFamily="2" charset="-122"/>
                <a:ea typeface="华文行楷" panose="02010800040101010101" pitchFamily="2" charset="-122"/>
              </a:rPr>
              <a:t>8.1  </a:t>
            </a:r>
            <a:r>
              <a:rPr lang="zh-CN" altLang="en-US" b="1" smtClean="0">
                <a:solidFill>
                  <a:schemeClr val="folHlink"/>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251520" y="980728"/>
            <a:ext cx="8856984" cy="5105400"/>
          </a:xfrm>
        </p:spPr>
        <p:txBody>
          <a:bodyPr/>
          <a:lstStyle/>
          <a:p>
            <a:pPr eaLnBrk="1" hangingPunct="1">
              <a:buFont typeface="Wingdings" panose="05000000000000000000" pitchFamily="2" charset="2"/>
              <a:buNone/>
              <a:defRPr/>
            </a:pPr>
            <a:r>
              <a:rPr kumimoji="1" lang="en-US" altLang="zh-CN" sz="2400" b="1" dirty="0" smtClean="0">
                <a:solidFill>
                  <a:schemeClr val="tx2"/>
                </a:solidFill>
                <a:latin typeface="Times New Roman" panose="02020603050405020304" pitchFamily="18" charset="0"/>
              </a:rPr>
              <a:t>8.1.1 </a:t>
            </a:r>
            <a:r>
              <a:rPr kumimoji="1" lang="zh-CN" altLang="en-US" sz="2400" b="1" dirty="0" smtClean="0">
                <a:solidFill>
                  <a:schemeClr val="tx2"/>
                </a:solidFill>
                <a:latin typeface="Times New Roman" panose="02020603050405020304" pitchFamily="18" charset="0"/>
              </a:rPr>
              <a:t>图</a:t>
            </a:r>
            <a:r>
              <a:rPr kumimoji="1" lang="en-US" altLang="zh-CN" sz="2400" b="1" dirty="0" smtClean="0">
                <a:solidFill>
                  <a:schemeClr val="tx2"/>
                </a:solidFill>
                <a:latin typeface="Times New Roman" panose="02020603050405020304" pitchFamily="18" charset="0"/>
              </a:rPr>
              <a:t>(graph)</a:t>
            </a:r>
            <a:r>
              <a:rPr kumimoji="1" lang="zh-CN" altLang="en-US" sz="2400" b="1" dirty="0" smtClean="0">
                <a:solidFill>
                  <a:schemeClr val="tx2"/>
                </a:solidFill>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700" dirty="0" smtClean="0">
              <a:latin typeface="Times New Roman" panose="02020603050405020304" pitchFamily="18" charset="0"/>
            </a:endParaRPr>
          </a:p>
          <a:p>
            <a:pPr eaLnBrk="1" hangingPunct="1">
              <a:defRPr/>
            </a:pPr>
            <a:r>
              <a:rPr kumimoji="1" lang="zh-CN" altLang="en-US" sz="2400" b="1" dirty="0" smtClean="0">
                <a:latin typeface="Times New Roman" panose="02020603050405020304" pitchFamily="18" charset="0"/>
              </a:rPr>
              <a:t>定义</a:t>
            </a:r>
            <a:endParaRPr kumimoji="1" lang="zh-CN" altLang="en-US"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由两个集合</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所组成，记作   </a:t>
            </a:r>
            <a:r>
              <a:rPr kumimoji="1" lang="en-US" altLang="zh-CN" sz="2400" b="1" dirty="0" smtClean="0">
                <a:latin typeface="Times New Roman" panose="02020603050405020304" pitchFamily="18" charset="0"/>
              </a:rPr>
              <a:t>G=(V, E)</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其中，</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vertex</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即图的数据元素</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是图中</a:t>
            </a:r>
            <a:r>
              <a:rPr kumimoji="1" lang="zh-CN" altLang="en-US" sz="2400" b="1" dirty="0" smtClean="0">
                <a:solidFill>
                  <a:srgbClr val="FF0000"/>
                </a:solidFill>
                <a:latin typeface="Times New Roman" panose="02020603050405020304" pitchFamily="18" charset="0"/>
              </a:rPr>
              <a:t>边</a:t>
            </a:r>
            <a:r>
              <a:rPr kumimoji="1" lang="en-US" altLang="zh-CN" sz="2400" b="1" dirty="0" smtClean="0">
                <a:solidFill>
                  <a:srgbClr val="FF0000"/>
                </a:solidFill>
                <a:latin typeface="Times New Roman" panose="02020603050405020304" pitchFamily="18" charset="0"/>
              </a:rPr>
              <a:t>edge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即两个顶点之间的关系</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的有限集合</a:t>
            </a:r>
          </a:p>
        </p:txBody>
      </p:sp>
      <p:grpSp>
        <p:nvGrpSpPr>
          <p:cNvPr id="4" name="Group 4"/>
          <p:cNvGrpSpPr>
            <a:grpSpLocks/>
          </p:cNvGrpSpPr>
          <p:nvPr/>
        </p:nvGrpSpPr>
        <p:grpSpPr bwMode="auto">
          <a:xfrm>
            <a:off x="6756980" y="3894956"/>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ea typeface="宋体" pitchFamily="2" charset="-122"/>
                </a:rPr>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3995936" y="3894956"/>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282789" y="3611364"/>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985862" y="4437112"/>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4248150"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304800" y="228600"/>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6"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99"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0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4500563" y="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85725" y="342900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a:t>
                </a:r>
                <a:r>
                  <a:rPr lang="en-US" altLang="zh-CN" sz="1800" dirty="0" smtClean="0"/>
                  <a:t> B       C      </a:t>
                </a:r>
                <a:r>
                  <a:rPr lang="en-US" altLang="zh-CN" sz="1800" dirty="0"/>
                  <a:t>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0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4411663" y="41275"/>
            <a:ext cx="803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4595813" y="3286125"/>
            <a:ext cx="8334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5786438"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7500938"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52863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7000875"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250825" y="188640"/>
            <a:ext cx="777716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3600" b="1" noProof="1">
                <a:solidFill>
                  <a:schemeClr val="folHlink"/>
                </a:solidFill>
                <a:latin typeface="Arial" panose="020B0604020202020204" pitchFamily="34" charset="0"/>
                <a:ea typeface="宋体" panose="02010600030101010101" pitchFamily="2" charset="-122"/>
              </a:rPr>
              <a:t>8.4.1 Kruskal</a:t>
            </a:r>
            <a:r>
              <a:rPr lang="zh-CN" altLang="en-US" sz="3600" b="1" noProof="1" smtClean="0">
                <a:solidFill>
                  <a:schemeClr val="folHlink"/>
                </a:solidFill>
                <a:latin typeface="Arial" panose="020B0604020202020204" pitchFamily="34" charset="0"/>
                <a:ea typeface="宋体" panose="02010600030101010101" pitchFamily="2" charset="-122"/>
              </a:rPr>
              <a:t>算法</a:t>
            </a:r>
            <a:endParaRPr lang="en-US" altLang="zh-CN" sz="2800" noProof="1">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529"/>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55576" y="1268760"/>
            <a:ext cx="7992888" cy="4893647"/>
          </a:xfrm>
          <a:prstGeom prst="rect">
            <a:avLst/>
          </a:prstGeom>
          <a:noFill/>
        </p:spPr>
        <p:txBody>
          <a:bodyPr wrap="square" rtlCol="0">
            <a:spAutoFit/>
          </a:bodyPr>
          <a:lstStyle/>
          <a:p>
            <a:r>
              <a:rPr lang="zh-CN" altLang="en-US" b="1" dirty="0">
                <a:solidFill>
                  <a:srgbClr val="0000FF"/>
                </a:solidFill>
                <a:effectLst>
                  <a:outerShdw blurRad="38100" dist="38100" dir="2700000" algn="tl">
                    <a:srgbClr val="000000">
                      <a:alpha val="43137"/>
                    </a:srgbClr>
                  </a:outerShdw>
                </a:effectLst>
              </a:rPr>
              <a:t>算法</a:t>
            </a:r>
            <a:r>
              <a:rPr lang="zh-CN" altLang="en-US" b="1" dirty="0" smtClean="0">
                <a:solidFill>
                  <a:srgbClr val="0000FF"/>
                </a:solidFill>
                <a:effectLst>
                  <a:outerShdw blurRad="38100" dist="38100" dir="2700000" algn="tl">
                    <a:srgbClr val="000000">
                      <a:alpha val="43137"/>
                    </a:srgbClr>
                  </a:outerShdw>
                </a:effectLst>
              </a:rPr>
              <a:t>思想：</a:t>
            </a:r>
            <a:endParaRPr lang="en-US" altLang="zh-CN" b="1" dirty="0" smtClean="0">
              <a:solidFill>
                <a:srgbClr val="0000FF"/>
              </a:solidFill>
              <a:effectLst>
                <a:outerShdw blurRad="38100" dist="38100" dir="2700000" algn="tl">
                  <a:srgbClr val="000000">
                    <a:alpha val="43137"/>
                  </a:srgbClr>
                </a:outerShdw>
              </a:effectLst>
            </a:endParaRPr>
          </a:p>
          <a:p>
            <a:endParaRPr lang="en-US" altLang="zh-CN" dirty="0" smtClean="0"/>
          </a:p>
          <a:p>
            <a:pPr marL="457200" indent="-457200">
              <a:buFont typeface="+mj-lt"/>
              <a:buAutoNum type="arabicPeriod"/>
            </a:pPr>
            <a:r>
              <a:rPr lang="zh-CN" altLang="en-US" dirty="0" smtClean="0"/>
              <a:t>已知</a:t>
            </a:r>
            <a:r>
              <a:rPr lang="en-US" altLang="zh-CN" dirty="0"/>
              <a:t>VMST=V(G)</a:t>
            </a:r>
            <a:r>
              <a:rPr lang="zh-CN" altLang="en-US" dirty="0"/>
              <a:t>，</a:t>
            </a:r>
            <a:r>
              <a:rPr lang="en-US" altLang="zh-CN" dirty="0"/>
              <a:t>EMST</a:t>
            </a:r>
            <a:r>
              <a:rPr lang="zh-CN" altLang="en-US" dirty="0"/>
              <a:t>的初态为</a:t>
            </a:r>
            <a:r>
              <a:rPr lang="zh-CN" altLang="en-US" dirty="0" smtClean="0"/>
              <a:t>空</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首先</a:t>
            </a:r>
            <a:r>
              <a:rPr lang="zh-CN" altLang="en-US" dirty="0"/>
              <a:t>将图中</a:t>
            </a:r>
            <a:r>
              <a:rPr lang="zh-CN" altLang="en-US" dirty="0">
                <a:solidFill>
                  <a:srgbClr val="0000FF"/>
                </a:solidFill>
              </a:rPr>
              <a:t>所有边按权值递增</a:t>
            </a:r>
            <a:r>
              <a:rPr lang="zh-CN" altLang="en-US" dirty="0" smtClean="0">
                <a:solidFill>
                  <a:srgbClr val="0000FF"/>
                </a:solidFill>
              </a:rPr>
              <a:t>顺序排列</a:t>
            </a:r>
            <a:endParaRPr lang="en-US" altLang="zh-CN" dirty="0">
              <a:solidFill>
                <a:srgbClr val="0000FF"/>
              </a:solidFill>
            </a:endParaRPr>
          </a:p>
          <a:p>
            <a:pPr marL="457200" indent="-457200">
              <a:buFont typeface="+mj-lt"/>
              <a:buAutoNum type="arabicPeriod"/>
            </a:pPr>
            <a:endParaRPr lang="en-US" altLang="zh-CN" dirty="0" smtClean="0"/>
          </a:p>
          <a:p>
            <a:pPr marL="457200" indent="-457200">
              <a:buFont typeface="+mj-lt"/>
              <a:buAutoNum type="arabicPeriod"/>
            </a:pPr>
            <a:r>
              <a:rPr lang="zh-CN" altLang="en-US" dirty="0" smtClean="0"/>
              <a:t>依次</a:t>
            </a:r>
            <a:r>
              <a:rPr lang="zh-CN" altLang="en-US" dirty="0">
                <a:solidFill>
                  <a:srgbClr val="0000FF"/>
                </a:solidFill>
              </a:rPr>
              <a:t>选定取权值较小的边</a:t>
            </a:r>
            <a:r>
              <a:rPr lang="zh-CN" altLang="en-US" dirty="0"/>
              <a:t>，但要求后面选取的边</a:t>
            </a:r>
            <a:r>
              <a:rPr lang="zh-CN" altLang="en-US" dirty="0">
                <a:solidFill>
                  <a:srgbClr val="0000FF"/>
                </a:solidFill>
              </a:rPr>
              <a:t>不能与前面选取的边构成</a:t>
            </a:r>
            <a:r>
              <a:rPr lang="zh-CN" altLang="en-US" dirty="0" smtClean="0">
                <a:solidFill>
                  <a:srgbClr val="0000FF"/>
                </a:solidFill>
              </a:rPr>
              <a:t>回路</a:t>
            </a:r>
            <a:endParaRPr lang="en-US" altLang="zh-CN" dirty="0" smtClean="0"/>
          </a:p>
          <a:p>
            <a:pPr marL="457200" indent="-457200">
              <a:buFont typeface="+mj-lt"/>
              <a:buAutoNum type="arabicPeriod"/>
            </a:pPr>
            <a:endParaRPr lang="en-US" altLang="zh-CN" dirty="0" smtClean="0"/>
          </a:p>
          <a:p>
            <a:pPr marL="457200" indent="-457200">
              <a:buFont typeface="+mj-lt"/>
              <a:buAutoNum type="arabicPeriod"/>
            </a:pPr>
            <a:r>
              <a:rPr lang="zh-CN" altLang="en-US" dirty="0" smtClean="0"/>
              <a:t>若</a:t>
            </a:r>
            <a:r>
              <a:rPr lang="zh-CN" altLang="en-US" dirty="0"/>
              <a:t>构成回路，则放弃该条边，再去选后面权值较大的</a:t>
            </a:r>
            <a:r>
              <a:rPr lang="zh-CN" altLang="en-US" dirty="0" smtClean="0"/>
              <a:t>边</a:t>
            </a:r>
            <a:endParaRPr lang="en-US" altLang="zh-CN" dirty="0"/>
          </a:p>
          <a:p>
            <a:pPr marL="457200" indent="-457200">
              <a:buFont typeface="+mj-lt"/>
              <a:buAutoNum type="arabicPeriod"/>
            </a:pPr>
            <a:endParaRPr lang="en-US" altLang="zh-CN" dirty="0" smtClean="0"/>
          </a:p>
          <a:p>
            <a:pPr marL="457200" indent="-457200">
              <a:buFont typeface="+mj-lt"/>
              <a:buAutoNum type="arabicPeriod"/>
            </a:pPr>
            <a:r>
              <a:rPr lang="zh-CN" altLang="en-US" dirty="0" smtClean="0"/>
              <a:t>在</a:t>
            </a:r>
            <a:r>
              <a:rPr lang="en-US" altLang="zh-CN" dirty="0"/>
              <a:t>n</a:t>
            </a:r>
            <a:r>
              <a:rPr lang="zh-CN" altLang="en-US" dirty="0"/>
              <a:t>个顶点的图中，选够</a:t>
            </a:r>
            <a:r>
              <a:rPr lang="en-US" altLang="zh-CN" dirty="0"/>
              <a:t>n-1</a:t>
            </a:r>
            <a:r>
              <a:rPr lang="zh-CN" altLang="en-US" dirty="0"/>
              <a:t>条边即可。</a:t>
            </a:r>
          </a:p>
          <a:p>
            <a:endParaRPr lang="zh-CN" altLang="en-US"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511175" y="2400300"/>
            <a:ext cx="7948613" cy="3621088"/>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5" name="Rectangle 8"/>
            <p:cNvSpPr>
              <a:spLocks noChangeArrowheads="1"/>
            </p:cNvSpPr>
            <p:nvPr/>
          </p:nvSpPr>
          <p:spPr bwMode="auto">
            <a:xfrm>
              <a:off x="696"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88" name="Rectangle 11"/>
            <p:cNvSpPr>
              <a:spLocks noChangeArrowheads="1"/>
            </p:cNvSpPr>
            <p:nvPr/>
          </p:nvSpPr>
          <p:spPr bwMode="auto">
            <a:xfrm>
              <a:off x="1253"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1" name="Rectangle 14"/>
            <p:cNvSpPr>
              <a:spLocks noChangeArrowheads="1"/>
            </p:cNvSpPr>
            <p:nvPr/>
          </p:nvSpPr>
          <p:spPr bwMode="auto">
            <a:xfrm>
              <a:off x="418"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17"/>
            <p:cNvSpPr>
              <a:spLocks noChangeArrowheads="1"/>
            </p:cNvSpPr>
            <p:nvPr/>
          </p:nvSpPr>
          <p:spPr bwMode="auto">
            <a:xfrm>
              <a:off x="1531"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7" name="Rectangle 20"/>
            <p:cNvSpPr>
              <a:spLocks noChangeArrowheads="1"/>
            </p:cNvSpPr>
            <p:nvPr/>
          </p:nvSpPr>
          <p:spPr bwMode="auto">
            <a:xfrm>
              <a:off x="696"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0" name="Rectangle 23"/>
            <p:cNvSpPr>
              <a:spLocks noChangeArrowheads="1"/>
            </p:cNvSpPr>
            <p:nvPr/>
          </p:nvSpPr>
          <p:spPr bwMode="auto">
            <a:xfrm>
              <a:off x="1253"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3" name="Rectangle 26"/>
            <p:cNvSpPr>
              <a:spLocks noChangeArrowheads="1"/>
            </p:cNvSpPr>
            <p:nvPr/>
          </p:nvSpPr>
          <p:spPr bwMode="auto">
            <a:xfrm>
              <a:off x="975"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Rectangle 28"/>
            <p:cNvSpPr>
              <a:spLocks noChangeArrowheads="1"/>
            </p:cNvSpPr>
            <p:nvPr/>
          </p:nvSpPr>
          <p:spPr bwMode="auto">
            <a:xfrm>
              <a:off x="1175"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8" name="Rectangle 31"/>
            <p:cNvSpPr>
              <a:spLocks noChangeArrowheads="1"/>
            </p:cNvSpPr>
            <p:nvPr/>
          </p:nvSpPr>
          <p:spPr bwMode="auto">
            <a:xfrm>
              <a:off x="255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1" name="Rectangle 34"/>
            <p:cNvSpPr>
              <a:spLocks noChangeArrowheads="1"/>
            </p:cNvSpPr>
            <p:nvPr/>
          </p:nvSpPr>
          <p:spPr bwMode="auto">
            <a:xfrm>
              <a:off x="3107"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4" name="Rectangle 37"/>
            <p:cNvSpPr>
              <a:spLocks noChangeArrowheads="1"/>
            </p:cNvSpPr>
            <p:nvPr/>
          </p:nvSpPr>
          <p:spPr bwMode="auto">
            <a:xfrm>
              <a:off x="2273"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17" name="Rectangle 40"/>
            <p:cNvSpPr>
              <a:spLocks noChangeArrowheads="1"/>
            </p:cNvSpPr>
            <p:nvPr/>
          </p:nvSpPr>
          <p:spPr bwMode="auto">
            <a:xfrm>
              <a:off x="3385"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0" name="Rectangle 43"/>
            <p:cNvSpPr>
              <a:spLocks noChangeArrowheads="1"/>
            </p:cNvSpPr>
            <p:nvPr/>
          </p:nvSpPr>
          <p:spPr bwMode="auto">
            <a:xfrm>
              <a:off x="2551"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3" name="Rectangle 46"/>
            <p:cNvSpPr>
              <a:spLocks noChangeArrowheads="1"/>
            </p:cNvSpPr>
            <p:nvPr/>
          </p:nvSpPr>
          <p:spPr bwMode="auto">
            <a:xfrm>
              <a:off x="3107"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26" name="Rectangle 49"/>
            <p:cNvSpPr>
              <a:spLocks noChangeArrowheads="1"/>
            </p:cNvSpPr>
            <p:nvPr/>
          </p:nvSpPr>
          <p:spPr bwMode="auto">
            <a:xfrm>
              <a:off x="2829"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9" name="Rectangle 52"/>
            <p:cNvSpPr>
              <a:spLocks noChangeArrowheads="1"/>
            </p:cNvSpPr>
            <p:nvPr/>
          </p:nvSpPr>
          <p:spPr bwMode="auto">
            <a:xfrm>
              <a:off x="3029"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30" name="Rectangle 53"/>
            <p:cNvSpPr>
              <a:spLocks noChangeArrowheads="1"/>
            </p:cNvSpPr>
            <p:nvPr/>
          </p:nvSpPr>
          <p:spPr bwMode="auto">
            <a:xfrm>
              <a:off x="2325"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3" name="Rectangle 56"/>
            <p:cNvSpPr>
              <a:spLocks noChangeArrowheads="1"/>
            </p:cNvSpPr>
            <p:nvPr/>
          </p:nvSpPr>
          <p:spPr bwMode="auto">
            <a:xfrm>
              <a:off x="4405"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6" name="Rectangle 59"/>
            <p:cNvSpPr>
              <a:spLocks noChangeArrowheads="1"/>
            </p:cNvSpPr>
            <p:nvPr/>
          </p:nvSpPr>
          <p:spPr bwMode="auto">
            <a:xfrm>
              <a:off x="4961" y="137"/>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39" name="Rectangle 62"/>
            <p:cNvSpPr>
              <a:spLocks noChangeArrowheads="1"/>
            </p:cNvSpPr>
            <p:nvPr/>
          </p:nvSpPr>
          <p:spPr bwMode="auto">
            <a:xfrm>
              <a:off x="4127" y="479"/>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2" name="Rectangle 65"/>
            <p:cNvSpPr>
              <a:spLocks noChangeArrowheads="1"/>
            </p:cNvSpPr>
            <p:nvPr/>
          </p:nvSpPr>
          <p:spPr bwMode="auto">
            <a:xfrm>
              <a:off x="5239" y="479"/>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5" name="Rectangle 68"/>
            <p:cNvSpPr>
              <a:spLocks noChangeArrowheads="1"/>
            </p:cNvSpPr>
            <p:nvPr/>
          </p:nvSpPr>
          <p:spPr bwMode="auto">
            <a:xfrm>
              <a:off x="4405" y="82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48" name="Rectangle 71"/>
            <p:cNvSpPr>
              <a:spLocks noChangeArrowheads="1"/>
            </p:cNvSpPr>
            <p:nvPr/>
          </p:nvSpPr>
          <p:spPr bwMode="auto">
            <a:xfrm>
              <a:off x="4961" y="822"/>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51" name="Rectangle 74"/>
            <p:cNvSpPr>
              <a:spLocks noChangeArrowheads="1"/>
            </p:cNvSpPr>
            <p:nvPr/>
          </p:nvSpPr>
          <p:spPr bwMode="auto">
            <a:xfrm>
              <a:off x="4683" y="479"/>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55" name="Rectangle 78"/>
            <p:cNvSpPr>
              <a:spLocks noChangeArrowheads="1"/>
            </p:cNvSpPr>
            <p:nvPr/>
          </p:nvSpPr>
          <p:spPr bwMode="auto">
            <a:xfrm>
              <a:off x="4941" y="44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56" name="Rectangle 79"/>
            <p:cNvSpPr>
              <a:spLocks noChangeArrowheads="1"/>
            </p:cNvSpPr>
            <p:nvPr/>
          </p:nvSpPr>
          <p:spPr bwMode="auto">
            <a:xfrm>
              <a:off x="4883" y="635"/>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57" name="Rectangle 80"/>
            <p:cNvSpPr>
              <a:spLocks noChangeArrowheads="1"/>
            </p:cNvSpPr>
            <p:nvPr/>
          </p:nvSpPr>
          <p:spPr bwMode="auto">
            <a:xfrm>
              <a:off x="4179" y="683"/>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0" name="Rectangle 83"/>
            <p:cNvSpPr>
              <a:spLocks noChangeArrowheads="1"/>
            </p:cNvSpPr>
            <p:nvPr/>
          </p:nvSpPr>
          <p:spPr bwMode="auto">
            <a:xfrm>
              <a:off x="696"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3" name="Rectangle 86"/>
            <p:cNvSpPr>
              <a:spLocks noChangeArrowheads="1"/>
            </p:cNvSpPr>
            <p:nvPr/>
          </p:nvSpPr>
          <p:spPr bwMode="auto">
            <a:xfrm>
              <a:off x="1253"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6" name="Rectangle 89"/>
            <p:cNvSpPr>
              <a:spLocks noChangeArrowheads="1"/>
            </p:cNvSpPr>
            <p:nvPr/>
          </p:nvSpPr>
          <p:spPr bwMode="auto">
            <a:xfrm>
              <a:off x="418"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69" name="Rectangle 92"/>
            <p:cNvSpPr>
              <a:spLocks noChangeArrowheads="1"/>
            </p:cNvSpPr>
            <p:nvPr/>
          </p:nvSpPr>
          <p:spPr bwMode="auto">
            <a:xfrm>
              <a:off x="1531"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2" name="Rectangle 95"/>
            <p:cNvSpPr>
              <a:spLocks noChangeArrowheads="1"/>
            </p:cNvSpPr>
            <p:nvPr/>
          </p:nvSpPr>
          <p:spPr bwMode="auto">
            <a:xfrm>
              <a:off x="696"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5" name="Rectangle 98"/>
            <p:cNvSpPr>
              <a:spLocks noChangeArrowheads="1"/>
            </p:cNvSpPr>
            <p:nvPr/>
          </p:nvSpPr>
          <p:spPr bwMode="auto">
            <a:xfrm>
              <a:off x="1253"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78" name="Rectangle 101"/>
            <p:cNvSpPr>
              <a:spLocks noChangeArrowheads="1"/>
            </p:cNvSpPr>
            <p:nvPr/>
          </p:nvSpPr>
          <p:spPr bwMode="auto">
            <a:xfrm>
              <a:off x="975"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83" name="Rectangle 106"/>
            <p:cNvSpPr>
              <a:spLocks noChangeArrowheads="1"/>
            </p:cNvSpPr>
            <p:nvPr/>
          </p:nvSpPr>
          <p:spPr bwMode="auto">
            <a:xfrm>
              <a:off x="143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884" name="Rectangle 107"/>
            <p:cNvSpPr>
              <a:spLocks noChangeArrowheads="1"/>
            </p:cNvSpPr>
            <p:nvPr/>
          </p:nvSpPr>
          <p:spPr bwMode="auto">
            <a:xfrm>
              <a:off x="1245"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885" name="Rectangle 108"/>
            <p:cNvSpPr>
              <a:spLocks noChangeArrowheads="1"/>
            </p:cNvSpPr>
            <p:nvPr/>
          </p:nvSpPr>
          <p:spPr bwMode="auto">
            <a:xfrm>
              <a:off x="1175"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886" name="Rectangle 109"/>
            <p:cNvSpPr>
              <a:spLocks noChangeArrowheads="1"/>
            </p:cNvSpPr>
            <p:nvPr/>
          </p:nvSpPr>
          <p:spPr bwMode="auto">
            <a:xfrm>
              <a:off x="470"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89" name="Rectangle 112"/>
            <p:cNvSpPr>
              <a:spLocks noChangeArrowheads="1"/>
            </p:cNvSpPr>
            <p:nvPr/>
          </p:nvSpPr>
          <p:spPr bwMode="auto">
            <a:xfrm>
              <a:off x="255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2" name="Rectangle 115"/>
            <p:cNvSpPr>
              <a:spLocks noChangeArrowheads="1"/>
            </p:cNvSpPr>
            <p:nvPr/>
          </p:nvSpPr>
          <p:spPr bwMode="auto">
            <a:xfrm>
              <a:off x="3107"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5" name="Rectangle 118"/>
            <p:cNvSpPr>
              <a:spLocks noChangeArrowheads="1"/>
            </p:cNvSpPr>
            <p:nvPr/>
          </p:nvSpPr>
          <p:spPr bwMode="auto">
            <a:xfrm>
              <a:off x="2273"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98" name="Rectangle 121"/>
            <p:cNvSpPr>
              <a:spLocks noChangeArrowheads="1"/>
            </p:cNvSpPr>
            <p:nvPr/>
          </p:nvSpPr>
          <p:spPr bwMode="auto">
            <a:xfrm>
              <a:off x="3385"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1" name="Rectangle 124"/>
            <p:cNvSpPr>
              <a:spLocks noChangeArrowheads="1"/>
            </p:cNvSpPr>
            <p:nvPr/>
          </p:nvSpPr>
          <p:spPr bwMode="auto">
            <a:xfrm>
              <a:off x="2551"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4" name="Rectangle 127"/>
            <p:cNvSpPr>
              <a:spLocks noChangeArrowheads="1"/>
            </p:cNvSpPr>
            <p:nvPr/>
          </p:nvSpPr>
          <p:spPr bwMode="auto">
            <a:xfrm>
              <a:off x="3107"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07" name="Rectangle 130"/>
            <p:cNvSpPr>
              <a:spLocks noChangeArrowheads="1"/>
            </p:cNvSpPr>
            <p:nvPr/>
          </p:nvSpPr>
          <p:spPr bwMode="auto">
            <a:xfrm>
              <a:off x="2829"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13" name="Rectangle 136"/>
            <p:cNvSpPr>
              <a:spLocks noChangeArrowheads="1"/>
            </p:cNvSpPr>
            <p:nvPr/>
          </p:nvSpPr>
          <p:spPr bwMode="auto">
            <a:xfrm>
              <a:off x="2325"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14" name="Rectangle 137"/>
            <p:cNvSpPr>
              <a:spLocks noChangeArrowheads="1"/>
            </p:cNvSpPr>
            <p:nvPr/>
          </p:nvSpPr>
          <p:spPr bwMode="auto">
            <a:xfrm>
              <a:off x="328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15" name="Rectangle 138"/>
            <p:cNvSpPr>
              <a:spLocks noChangeArrowheads="1"/>
            </p:cNvSpPr>
            <p:nvPr/>
          </p:nvSpPr>
          <p:spPr bwMode="auto">
            <a:xfrm>
              <a:off x="3096" y="1651"/>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16" name="Rectangle 139"/>
            <p:cNvSpPr>
              <a:spLocks noChangeArrowheads="1"/>
            </p:cNvSpPr>
            <p:nvPr/>
          </p:nvSpPr>
          <p:spPr bwMode="auto">
            <a:xfrm>
              <a:off x="3029"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17" name="Rectangle 140"/>
            <p:cNvSpPr>
              <a:spLocks noChangeArrowheads="1"/>
            </p:cNvSpPr>
            <p:nvPr/>
          </p:nvSpPr>
          <p:spPr bwMode="auto">
            <a:xfrm>
              <a:off x="2325"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0" name="Rectangle 143"/>
            <p:cNvSpPr>
              <a:spLocks noChangeArrowheads="1"/>
            </p:cNvSpPr>
            <p:nvPr/>
          </p:nvSpPr>
          <p:spPr bwMode="auto">
            <a:xfrm>
              <a:off x="4405"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3" name="Rectangle 146"/>
            <p:cNvSpPr>
              <a:spLocks noChangeArrowheads="1"/>
            </p:cNvSpPr>
            <p:nvPr/>
          </p:nvSpPr>
          <p:spPr bwMode="auto">
            <a:xfrm>
              <a:off x="4961" y="136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6" name="Rectangle 149"/>
            <p:cNvSpPr>
              <a:spLocks noChangeArrowheads="1"/>
            </p:cNvSpPr>
            <p:nvPr/>
          </p:nvSpPr>
          <p:spPr bwMode="auto">
            <a:xfrm>
              <a:off x="4127" y="1703"/>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29" name="Rectangle 152"/>
            <p:cNvSpPr>
              <a:spLocks noChangeArrowheads="1"/>
            </p:cNvSpPr>
            <p:nvPr/>
          </p:nvSpPr>
          <p:spPr bwMode="auto">
            <a:xfrm>
              <a:off x="5239" y="1703"/>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2" name="Rectangle 155"/>
            <p:cNvSpPr>
              <a:spLocks noChangeArrowheads="1"/>
            </p:cNvSpPr>
            <p:nvPr/>
          </p:nvSpPr>
          <p:spPr bwMode="auto">
            <a:xfrm>
              <a:off x="4405" y="2045"/>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5" name="Rectangle 158"/>
            <p:cNvSpPr>
              <a:spLocks noChangeArrowheads="1"/>
            </p:cNvSpPr>
            <p:nvPr/>
          </p:nvSpPr>
          <p:spPr bwMode="auto">
            <a:xfrm>
              <a:off x="4961" y="2045"/>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938" name="Rectangle 161"/>
            <p:cNvSpPr>
              <a:spLocks noChangeArrowheads="1"/>
            </p:cNvSpPr>
            <p:nvPr/>
          </p:nvSpPr>
          <p:spPr bwMode="auto">
            <a:xfrm>
              <a:off x="4683" y="170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945" name="Rectangle 168"/>
            <p:cNvSpPr>
              <a:spLocks noChangeArrowheads="1"/>
            </p:cNvSpPr>
            <p:nvPr/>
          </p:nvSpPr>
          <p:spPr bwMode="auto">
            <a:xfrm>
              <a:off x="4179"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46" name="Rectangle 169"/>
            <p:cNvSpPr>
              <a:spLocks noChangeArrowheads="1"/>
            </p:cNvSpPr>
            <p:nvPr/>
          </p:nvSpPr>
          <p:spPr bwMode="auto">
            <a:xfrm>
              <a:off x="5143" y="1520"/>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45</a:t>
              </a:r>
            </a:p>
          </p:txBody>
        </p:sp>
        <p:sp>
          <p:nvSpPr>
            <p:cNvPr id="116947" name="Rectangle 170"/>
            <p:cNvSpPr>
              <a:spLocks noChangeArrowheads="1"/>
            </p:cNvSpPr>
            <p:nvPr/>
          </p:nvSpPr>
          <p:spPr bwMode="auto">
            <a:xfrm>
              <a:off x="4951" y="1662"/>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42</a:t>
              </a:r>
            </a:p>
          </p:txBody>
        </p:sp>
        <p:sp>
          <p:nvSpPr>
            <p:cNvPr id="116948" name="Rectangle 171"/>
            <p:cNvSpPr>
              <a:spLocks noChangeArrowheads="1"/>
            </p:cNvSpPr>
            <p:nvPr/>
          </p:nvSpPr>
          <p:spPr bwMode="auto">
            <a:xfrm>
              <a:off x="4883"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30</a:t>
              </a:r>
            </a:p>
          </p:txBody>
        </p:sp>
        <p:sp>
          <p:nvSpPr>
            <p:cNvPr id="116949" name="Rectangle 172"/>
            <p:cNvSpPr>
              <a:spLocks noChangeArrowheads="1"/>
            </p:cNvSpPr>
            <p:nvPr/>
          </p:nvSpPr>
          <p:spPr bwMode="auto">
            <a:xfrm>
              <a:off x="4457" y="1859"/>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50</a:t>
              </a:r>
            </a:p>
          </p:txBody>
        </p:sp>
        <p:sp>
          <p:nvSpPr>
            <p:cNvPr id="116950" name="Rectangle 173"/>
            <p:cNvSpPr>
              <a:spLocks noChangeArrowheads="1"/>
            </p:cNvSpPr>
            <p:nvPr/>
          </p:nvSpPr>
          <p:spPr bwMode="auto">
            <a:xfrm>
              <a:off x="4179" y="1906"/>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2" name="Rectangle 175"/>
            <p:cNvSpPr>
              <a:spLocks noChangeArrowheads="1"/>
            </p:cNvSpPr>
            <p:nvPr/>
          </p:nvSpPr>
          <p:spPr bwMode="auto">
            <a:xfrm>
              <a:off x="895" y="1031"/>
              <a:ext cx="1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4" name="Rectangle 177"/>
            <p:cNvSpPr>
              <a:spLocks noChangeArrowheads="1"/>
            </p:cNvSpPr>
            <p:nvPr/>
          </p:nvSpPr>
          <p:spPr bwMode="auto">
            <a:xfrm>
              <a:off x="2804" y="1031"/>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6" name="Rectangle 179"/>
            <p:cNvSpPr>
              <a:spLocks noChangeArrowheads="1"/>
            </p:cNvSpPr>
            <p:nvPr/>
          </p:nvSpPr>
          <p:spPr bwMode="auto">
            <a:xfrm>
              <a:off x="4724" y="1031"/>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58" name="Rectangle 181"/>
            <p:cNvSpPr>
              <a:spLocks noChangeArrowheads="1"/>
            </p:cNvSpPr>
            <p:nvPr/>
          </p:nvSpPr>
          <p:spPr bwMode="auto">
            <a:xfrm>
              <a:off x="902" y="2252"/>
              <a:ext cx="1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0" name="Rectangle 183"/>
            <p:cNvSpPr>
              <a:spLocks noChangeArrowheads="1"/>
            </p:cNvSpPr>
            <p:nvPr/>
          </p:nvSpPr>
          <p:spPr bwMode="auto">
            <a:xfrm>
              <a:off x="2802" y="2252"/>
              <a:ext cx="1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962" name="Rectangle 185"/>
            <p:cNvSpPr>
              <a:spLocks noChangeArrowheads="1"/>
            </p:cNvSpPr>
            <p:nvPr/>
          </p:nvSpPr>
          <p:spPr bwMode="auto">
            <a:xfrm>
              <a:off x="4736" y="2252"/>
              <a:ext cx="11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400">
                  <a:solidFill>
                    <a:srgbClr val="0000FF"/>
                  </a:solidFill>
                </a:rPr>
                <a:t>(</a:t>
              </a:r>
              <a:r>
                <a:rPr lang="en-US" altLang="zh-CN" sz="1400">
                  <a:solidFill>
                    <a:srgbClr val="0000FF"/>
                  </a:solidFill>
                </a:rPr>
                <a:t>f)</a:t>
              </a:r>
            </a:p>
          </p:txBody>
        </p:sp>
      </p:grpSp>
      <p:sp>
        <p:nvSpPr>
          <p:cNvPr id="116739" name="Rectangle 187"/>
          <p:cNvSpPr>
            <a:spLocks noChangeArrowheads="1"/>
          </p:cNvSpPr>
          <p:nvPr/>
        </p:nvSpPr>
        <p:spPr bwMode="auto">
          <a:xfrm>
            <a:off x="1704975" y="6280150"/>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3290888" y="88900"/>
            <a:ext cx="2217737" cy="1817688"/>
            <a:chOff x="154" y="122"/>
            <a:chExt cx="1430" cy="947"/>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6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4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5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79512" y="260648"/>
            <a:ext cx="8964488" cy="6096000"/>
          </a:xfrm>
        </p:spPr>
        <p:txBody>
          <a:bodyPr/>
          <a:lstStyle/>
          <a:p>
            <a:pPr algn="just" eaLnBrk="1" hangingPunct="1">
              <a:buFont typeface="Wingdings" panose="05000000000000000000" pitchFamily="2" charset="2"/>
              <a:buNone/>
              <a:defRPr/>
            </a:pPr>
            <a:r>
              <a:rPr kumimoji="1" lang="en-US" altLang="zh-CN" sz="3600" b="1" dirty="0" smtClean="0">
                <a:latin typeface="Times New Roman" panose="02020603050405020304" pitchFamily="18" charset="0"/>
              </a:rPr>
              <a:t>   </a:t>
            </a:r>
            <a:r>
              <a:rPr kumimoji="1" lang="en-US" altLang="zh-CN" sz="3600" b="1" dirty="0" err="1" smtClean="0">
                <a:solidFill>
                  <a:srgbClr val="0000FF"/>
                </a:solidFill>
                <a:latin typeface="Times New Roman" panose="02020603050405020304" pitchFamily="18" charset="0"/>
              </a:rPr>
              <a:t>Kruskal</a:t>
            </a:r>
            <a:r>
              <a:rPr kumimoji="1" lang="zh-CN" altLang="en-US" sz="3600" b="1" dirty="0" smtClean="0">
                <a:solidFill>
                  <a:srgbClr val="0000FF"/>
                </a:solidFill>
                <a:latin typeface="Times New Roman" panose="02020603050405020304" pitchFamily="18" charset="0"/>
              </a:rPr>
              <a:t>算法的伪代码</a:t>
            </a:r>
            <a:endParaRPr kumimoji="1" lang="en-US" altLang="zh-CN" sz="3600" b="1" dirty="0" smtClean="0">
              <a:solidFill>
                <a:srgbClr val="0000FF"/>
              </a:solidFill>
              <a:latin typeface="Times New Roman" panose="02020603050405020304" pitchFamily="18" charset="0"/>
            </a:endParaRPr>
          </a:p>
          <a:p>
            <a:pPr algn="just" eaLnBrk="1" hangingPunct="1">
              <a:buFont typeface="Wingdings" panose="05000000000000000000" pitchFamily="2" charset="2"/>
              <a:buNone/>
              <a:defRPr/>
            </a:pPr>
            <a:endParaRPr kumimoji="1" lang="en-US" altLang="zh-CN"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1. </a:t>
            </a:r>
            <a:r>
              <a:rPr kumimoji="1" lang="zh-CN" altLang="en-US" sz="2800" b="1" dirty="0" smtClean="0">
                <a:latin typeface="Times New Roman" panose="02020603050405020304" pitchFamily="18" charset="0"/>
              </a:rPr>
              <a:t>置</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2. while (E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chemeClr val="hlink"/>
                </a:solidFill>
                <a:latin typeface="Times New Roman" panose="02020603050405020304" pitchFamily="18" charset="0"/>
              </a:rPr>
              <a:t>边数</a:t>
            </a:r>
            <a:r>
              <a:rPr kumimoji="1" lang="en-US" altLang="zh-CN" sz="2800" b="1" dirty="0" smtClean="0">
                <a:latin typeface="Times New Roman" panose="02020603050405020304" pitchFamily="18" charset="0"/>
              </a:rPr>
              <a:t>&lt;n</a:t>
            </a:r>
            <a:r>
              <a:rPr kumimoji="1" lang="en-US" altLang="zh-CN" sz="2800" b="1" dirty="0" smtClean="0">
                <a:latin typeface="宋体" panose="02010600030101010101" pitchFamily="2" charset="-122"/>
              </a:rPr>
              <a:t>-</a:t>
            </a:r>
            <a:r>
              <a:rPr kumimoji="1" lang="en-US" altLang="zh-CN" sz="2800" b="1" dirty="0" smtClean="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en-US" altLang="zh-CN" sz="2800" b="1" dirty="0" smtClean="0">
                <a:solidFill>
                  <a:schemeClr val="hlink"/>
                </a:solidFill>
                <a:latin typeface="Times New Roman" panose="02020603050405020304" pitchFamily="18" charset="0"/>
              </a:rPr>
              <a:t>	   </a:t>
            </a:r>
            <a:r>
              <a:rPr kumimoji="1" lang="zh-CN" altLang="en-US" sz="2800" b="1" dirty="0" smtClean="0">
                <a:solidFill>
                  <a:schemeClr val="hlink"/>
                </a:solidFill>
                <a:latin typeface="Times New Roman" panose="02020603050405020304" pitchFamily="18" charset="0"/>
              </a:rPr>
              <a:t>从</a:t>
            </a:r>
            <a:r>
              <a:rPr kumimoji="1" lang="en-US" altLang="zh-CN" sz="2800" b="1" dirty="0" smtClean="0">
                <a:solidFill>
                  <a:schemeClr val="hlink"/>
                </a:solidFill>
                <a:latin typeface="Times New Roman" panose="02020603050405020304" pitchFamily="18" charset="0"/>
              </a:rPr>
              <a:t>E(G)</a:t>
            </a:r>
            <a:r>
              <a:rPr kumimoji="1" lang="zh-CN" altLang="en-US" sz="2800" b="1" dirty="0" smtClean="0">
                <a:latin typeface="Times New Roman" panose="02020603050405020304" pitchFamily="18" charset="0"/>
              </a:rPr>
              <a:t>中选取</a:t>
            </a:r>
            <a:r>
              <a:rPr kumimoji="1" lang="zh-CN" altLang="en-US" sz="2800" b="1" dirty="0" smtClean="0">
                <a:solidFill>
                  <a:srgbClr val="FF0000"/>
                </a:solidFill>
                <a:latin typeface="Times New Roman" panose="02020603050405020304" pitchFamily="18" charset="0"/>
              </a:rPr>
              <a:t>权值最小的边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，并从</a:t>
            </a:r>
            <a:r>
              <a:rPr kumimoji="1" lang="en-US" altLang="zh-CN" sz="2800" b="1" dirty="0" smtClean="0">
                <a:latin typeface="Times New Roman" panose="02020603050405020304" pitchFamily="18" charset="0"/>
              </a:rPr>
              <a:t>E(G)</a:t>
            </a:r>
            <a:r>
              <a:rPr kumimoji="1" lang="zh-CN" altLang="en-US" sz="2800" b="1" dirty="0" smtClean="0">
                <a:latin typeface="Times New Roman" panose="02020603050405020304" pitchFamily="18" charset="0"/>
              </a:rPr>
              <a:t>中删                      去边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if (</a:t>
            </a:r>
            <a:r>
              <a:rPr kumimoji="1" lang="zh-CN" altLang="en-US" sz="2800" b="1" dirty="0" smtClean="0">
                <a:latin typeface="Times New Roman" panose="02020603050405020304" pitchFamily="18" charset="0"/>
              </a:rPr>
              <a:t>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不构成回路</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     </a:t>
            </a:r>
            <a:r>
              <a:rPr kumimoji="1" lang="zh-CN" altLang="en-US" sz="2800" b="1" dirty="0" smtClean="0">
                <a:latin typeface="Times New Roman" panose="02020603050405020304" pitchFamily="18" charset="0"/>
              </a:rPr>
              <a:t>将边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加入</a:t>
            </a:r>
            <a:r>
              <a:rPr kumimoji="1" lang="en-US" altLang="zh-CN" sz="2800" b="1" dirty="0" smtClean="0">
                <a:latin typeface="Times New Roman" panose="02020603050405020304" pitchFamily="18" charset="0"/>
              </a:rPr>
              <a:t>E</a:t>
            </a:r>
            <a:r>
              <a:rPr kumimoji="1" lang="en-US" altLang="zh-CN" sz="2800" b="1" baseline="-25000" dirty="0" smtClean="0"/>
              <a:t>MST</a:t>
            </a:r>
            <a:r>
              <a:rPr kumimoji="1" lang="zh-CN" altLang="en-US" sz="2800" b="1" dirty="0" smtClean="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边数加</a:t>
            </a:r>
            <a:r>
              <a:rPr kumimoji="1" lang="en-US" altLang="zh-CN" sz="2800" b="1" dirty="0" smtClean="0">
                <a:latin typeface="Times New Roman" panose="02020603050405020304" pitchFamily="18" charset="0"/>
              </a:rPr>
              <a:t>1</a:t>
            </a:r>
            <a:r>
              <a:rPr kumimoji="1" lang="zh-CN" altLang="en-US"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smtClean="0">
                <a:latin typeface="Times New Roman" panose="02020603050405020304" pitchFamily="18" charset="0"/>
              </a:rPr>
              <a:t>            }</a:t>
            </a:r>
            <a:endParaRPr kumimoji="1" lang="en-US" altLang="zh-CN" sz="2800" b="1"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251520" y="116632"/>
            <a:ext cx="7793037" cy="779810"/>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395536" y="1628800"/>
            <a:ext cx="8208912" cy="4114800"/>
          </a:xfrm>
        </p:spPr>
        <p:txBody>
          <a:bodyPr/>
          <a:lstStyle/>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首先将</a:t>
            </a:r>
            <a:r>
              <a:rPr kumimoji="1" lang="en-US" altLang="zh-CN" b="1" dirty="0" smtClean="0">
                <a:latin typeface="Times New Roman" panose="02020603050405020304" pitchFamily="18" charset="0"/>
                <a:cs typeface="Times New Roman" panose="02020603050405020304" pitchFamily="18" charset="0"/>
              </a:rPr>
              <a:t>V(G)</a:t>
            </a:r>
            <a:r>
              <a:rPr kumimoji="1" lang="zh-CN" altLang="en-US" b="1" dirty="0" smtClean="0">
                <a:solidFill>
                  <a:srgbClr val="FF0000"/>
                </a:solidFill>
                <a:latin typeface="Times New Roman" panose="02020603050405020304" pitchFamily="18" charset="0"/>
                <a:cs typeface="Times New Roman" panose="02020603050405020304" pitchFamily="18" charset="0"/>
              </a:rPr>
              <a:t>分为</a:t>
            </a:r>
            <a:r>
              <a:rPr kumimoji="1" lang="en-US" altLang="zh-CN" b="1" dirty="0" smtClean="0">
                <a:solidFill>
                  <a:srgbClr val="FF0000"/>
                </a:solidFill>
                <a:latin typeface="Times New Roman" panose="02020603050405020304" pitchFamily="18" charset="0"/>
                <a:cs typeface="Times New Roman" panose="02020603050405020304" pitchFamily="18" charset="0"/>
              </a:rPr>
              <a:t>n</a:t>
            </a:r>
            <a:r>
              <a:rPr kumimoji="1" lang="zh-CN" altLang="en-US"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b="1" dirty="0" smtClean="0">
                <a:latin typeface="Times New Roman" panose="02020603050405020304" pitchFamily="18" charset="0"/>
                <a:cs typeface="Times New Roman" panose="02020603050405020304" pitchFamily="18" charset="0"/>
              </a:rPr>
              <a:t>，每个等价类包括一个顶点；</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b="1" dirty="0" smtClean="0">
                <a:solidFill>
                  <a:srgbClr val="FF0000"/>
                </a:solidFill>
                <a:latin typeface="Times New Roman" panose="02020603050405020304" pitchFamily="18" charset="0"/>
                <a:cs typeface="Times New Roman" panose="02020603050405020304" pitchFamily="18" charset="0"/>
              </a:rPr>
              <a:t>MST</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2514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5334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7086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5562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3886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1905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4191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3048000" y="1874838"/>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2971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4343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2209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2438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4419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5867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6019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5638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2362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4724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3717925"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1905000" y="27320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2955925" y="48656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2879725" y="341788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6384925" y="34940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2514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2971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3886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4419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5562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6019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7086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5867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5334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2438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1905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4724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4191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5699125" y="2579688"/>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3352800" y="2255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4870450" y="3429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6248400" y="16764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6394450" y="350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2895600" y="33988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4953000" y="4846638"/>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07504" y="26064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a:t>
            </a:r>
            <a:r>
              <a:rPr lang="zh-CN" altLang="en-US" sz="3600" dirty="0" smtClean="0">
                <a:solidFill>
                  <a:srgbClr val="000082"/>
                </a:solidFill>
                <a:latin typeface="楷体_GB2312" pitchFamily="1" charset="-122"/>
              </a:rPr>
              <a:t>练习</a:t>
            </a:r>
            <a:endParaRPr lang="zh-CN" altLang="en-US" sz="3600" dirty="0"/>
          </a:p>
        </p:txBody>
      </p:sp>
      <p:sp>
        <p:nvSpPr>
          <p:cNvPr id="53" name="Line 51"/>
          <p:cNvSpPr>
            <a:spLocks noChangeShapeType="1"/>
          </p:cNvSpPr>
          <p:nvPr/>
        </p:nvSpPr>
        <p:spPr bwMode="auto">
          <a:xfrm>
            <a:off x="5638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4343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2209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3048000" y="1874838"/>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5715000" y="25908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4495800" y="2057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1905000" y="27432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3733800" y="1371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p:spPr>
      </p:pic>
      <p:sp>
        <p:nvSpPr>
          <p:cNvPr id="62" name="文本框 61"/>
          <p:cNvSpPr txBox="1"/>
          <p:nvPr/>
        </p:nvSpPr>
        <p:spPr>
          <a:xfrm>
            <a:off x="8140700" y="1507331"/>
            <a:ext cx="977609" cy="156966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a</a:t>
            </a:r>
          </a:p>
          <a:p>
            <a:r>
              <a:rPr lang="en-US" altLang="zh-CN" dirty="0" smtClean="0"/>
              <a:t>2</a:t>
            </a:r>
            <a:r>
              <a:rPr lang="zh-CN" altLang="en-US" dirty="0" smtClean="0"/>
              <a:t>：</a:t>
            </a:r>
            <a:r>
              <a:rPr lang="en-US" altLang="zh-CN" dirty="0" smtClean="0"/>
              <a:t>b</a:t>
            </a:r>
          </a:p>
          <a:p>
            <a:r>
              <a:rPr lang="en-US" altLang="zh-CN" dirty="0" smtClean="0"/>
              <a:t>3</a:t>
            </a:r>
            <a:r>
              <a:rPr lang="zh-CN" altLang="en-US" dirty="0" smtClean="0"/>
              <a:t>：</a:t>
            </a:r>
            <a:r>
              <a:rPr lang="en-US" altLang="zh-CN" dirty="0" smtClean="0"/>
              <a:t>c</a:t>
            </a:r>
          </a:p>
          <a:p>
            <a:r>
              <a:rPr lang="en-US" altLang="zh-CN" dirty="0" smtClean="0"/>
              <a:t>4</a:t>
            </a:r>
            <a:r>
              <a:rPr lang="zh-CN" altLang="en-US" dirty="0" smtClean="0"/>
              <a:t>：</a:t>
            </a:r>
            <a:r>
              <a:rPr lang="en-US" altLang="zh-CN" dirty="0" smtClean="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8"/>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1"/>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2"/>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3"/>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4"/>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7"/>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8"/>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19"/>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0"/>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1"/>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3"/>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5"/>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29"/>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0"/>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5"/>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5"/>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up)">
                                      <p:cBhvr>
                                        <p:cTn id="100" dur="500"/>
                                        <p:tgtEl>
                                          <p:spTgt spid="31"/>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up)">
                                      <p:cBhvr>
                                        <p:cTn id="104" dur="500"/>
                                        <p:tgtEl>
                                          <p:spTgt spid="40"/>
                                        </p:tgtEl>
                                      </p:cBhvr>
                                    </p:animEffect>
                                  </p:childTnLst>
                                </p:cTn>
                              </p:par>
                            </p:childTnLst>
                          </p:cTn>
                        </p:par>
                        <p:par>
                          <p:cTn id="105" fill="hold" nodeType="afterGroup">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nodeType="afterGroup">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up)">
                                      <p:cBhvr>
                                        <p:cTn id="112" dur="500"/>
                                        <p:tgtEl>
                                          <p:spTgt spid="36"/>
                                        </p:tgtEl>
                                      </p:cBhvr>
                                    </p:animEffect>
                                  </p:childTnLst>
                                </p:cTn>
                              </p:par>
                            </p:childTnLst>
                          </p:cTn>
                        </p:par>
                        <p:par>
                          <p:cTn id="113" fill="hold" nodeType="afterGroup">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childTnLst>
                          </p:cTn>
                        </p:par>
                        <p:par>
                          <p:cTn id="117" fill="hold" nodeType="afterGroup">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wipe(up)">
                                      <p:cBhvr>
                                        <p:cTn id="120" dur="500"/>
                                        <p:tgtEl>
                                          <p:spTgt spid="44"/>
                                        </p:tgtEl>
                                      </p:cBhvr>
                                    </p:animEffect>
                                  </p:childTnLst>
                                </p:cTn>
                              </p:par>
                            </p:childTnLst>
                          </p:cTn>
                        </p:par>
                        <p:par>
                          <p:cTn id="121" fill="hold" nodeType="afterGroup">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1"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ppt_x</p:attrName>
                                        </p:attrNameLst>
                                      </p:cBhvr>
                                      <p:tavLst>
                                        <p:tav tm="0">
                                          <p:val>
                                            <p:strVal val="#ppt_x"/>
                                          </p:val>
                                        </p:tav>
                                        <p:tav tm="100000">
                                          <p:val>
                                            <p:strVal val="#ppt_x"/>
                                          </p:val>
                                        </p:tav>
                                      </p:tavLst>
                                    </p:anim>
                                    <p:anim calcmode="lin" valueType="num">
                                      <p:cBhvr>
                                        <p:cTn id="130" dur="500" fill="hold"/>
                                        <p:tgtEl>
                                          <p:spTgt spid="37"/>
                                        </p:tgtEl>
                                        <p:attrNameLst>
                                          <p:attrName>ppt_y</p:attrName>
                                        </p:attrNameLst>
                                      </p:cBhvr>
                                      <p:tavLst>
                                        <p:tav tm="0">
                                          <p:val>
                                            <p:strVal val="#ppt_y-#ppt_h/2"/>
                                          </p:val>
                                        </p:tav>
                                        <p:tav tm="100000">
                                          <p:val>
                                            <p:strVal val="#ppt_y"/>
                                          </p:val>
                                        </p:tav>
                                      </p:tavLst>
                                    </p:anim>
                                    <p:anim calcmode="lin" valueType="num">
                                      <p:cBhvr>
                                        <p:cTn id="131" dur="500" fill="hold"/>
                                        <p:tgtEl>
                                          <p:spTgt spid="37"/>
                                        </p:tgtEl>
                                        <p:attrNameLst>
                                          <p:attrName>ppt_w</p:attrName>
                                        </p:attrNameLst>
                                      </p:cBhvr>
                                      <p:tavLst>
                                        <p:tav tm="0">
                                          <p:val>
                                            <p:strVal val="#ppt_w"/>
                                          </p:val>
                                        </p:tav>
                                        <p:tav tm="100000">
                                          <p:val>
                                            <p:strVal val="#ppt_w"/>
                                          </p:val>
                                        </p:tav>
                                      </p:tavLst>
                                    </p:anim>
                                    <p:anim calcmode="lin" valueType="num">
                                      <p:cBhvr>
                                        <p:cTn id="132" dur="500" fill="hold"/>
                                        <p:tgtEl>
                                          <p:spTgt spid="37"/>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2" presetClass="entr" presetSubtype="1"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slide(fromTop)">
                                      <p:cBhvr>
                                        <p:cTn id="136" dur="500"/>
                                        <p:tgtEl>
                                          <p:spTgt spid="4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ppt_h/2"/>
                                          </p:val>
                                        </p:tav>
                                        <p:tav tm="100000">
                                          <p:val>
                                            <p:strVal val="#ppt_y"/>
                                          </p:val>
                                        </p:tav>
                                      </p:tavLst>
                                    </p:anim>
                                    <p:anim calcmode="lin" valueType="num">
                                      <p:cBhvr>
                                        <p:cTn id="143" dur="500" fill="hold"/>
                                        <p:tgtEl>
                                          <p:spTgt spid="39"/>
                                        </p:tgtEl>
                                        <p:attrNameLst>
                                          <p:attrName>ppt_w</p:attrName>
                                        </p:attrNameLst>
                                      </p:cBhvr>
                                      <p:tavLst>
                                        <p:tav tm="0">
                                          <p:val>
                                            <p:strVal val="#ppt_w"/>
                                          </p:val>
                                        </p:tav>
                                        <p:tav tm="100000">
                                          <p:val>
                                            <p:strVal val="#ppt_w"/>
                                          </p:val>
                                        </p:tav>
                                      </p:tavLst>
                                    </p:anim>
                                    <p:anim calcmode="lin" valueType="num">
                                      <p:cBhvr>
                                        <p:cTn id="144" dur="500" fill="hold"/>
                                        <p:tgtEl>
                                          <p:spTgt spid="39"/>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12" presetClass="entr" presetSubtype="1"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slide(fromTop)">
                                      <p:cBhvr>
                                        <p:cTn id="148" dur="500"/>
                                        <p:tgtEl>
                                          <p:spTgt spid="4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p:cTn id="153" dur="500" fill="hold"/>
                                        <p:tgtEl>
                                          <p:spTgt spid="53"/>
                                        </p:tgtEl>
                                        <p:attrNameLst>
                                          <p:attrName>ppt_x</p:attrName>
                                        </p:attrNameLst>
                                      </p:cBhvr>
                                      <p:tavLst>
                                        <p:tav tm="0">
                                          <p:val>
                                            <p:strVal val="#ppt_x"/>
                                          </p:val>
                                        </p:tav>
                                        <p:tav tm="100000">
                                          <p:val>
                                            <p:strVal val="#ppt_x"/>
                                          </p:val>
                                        </p:tav>
                                      </p:tavLst>
                                    </p:anim>
                                    <p:anim calcmode="lin" valueType="num">
                                      <p:cBhvr>
                                        <p:cTn id="154" dur="500" fill="hold"/>
                                        <p:tgtEl>
                                          <p:spTgt spid="53"/>
                                        </p:tgtEl>
                                        <p:attrNameLst>
                                          <p:attrName>ppt_y</p:attrName>
                                        </p:attrNameLst>
                                      </p:cBhvr>
                                      <p:tavLst>
                                        <p:tav tm="0">
                                          <p:val>
                                            <p:strVal val="#ppt_y-#ppt_h/2"/>
                                          </p:val>
                                        </p:tav>
                                        <p:tav tm="100000">
                                          <p:val>
                                            <p:strVal val="#ppt_y"/>
                                          </p:val>
                                        </p:tav>
                                      </p:tavLst>
                                    </p:anim>
                                    <p:anim calcmode="lin" valueType="num">
                                      <p:cBhvr>
                                        <p:cTn id="155" dur="500" fill="hold"/>
                                        <p:tgtEl>
                                          <p:spTgt spid="53"/>
                                        </p:tgtEl>
                                        <p:attrNameLst>
                                          <p:attrName>ppt_w</p:attrName>
                                        </p:attrNameLst>
                                      </p:cBhvr>
                                      <p:tavLst>
                                        <p:tav tm="0">
                                          <p:val>
                                            <p:strVal val="#ppt_w"/>
                                          </p:val>
                                        </p:tav>
                                        <p:tav tm="100000">
                                          <p:val>
                                            <p:strVal val="#ppt_w"/>
                                          </p:val>
                                        </p:tav>
                                      </p:tavLst>
                                    </p:anim>
                                    <p:anim calcmode="lin" valueType="num">
                                      <p:cBhvr>
                                        <p:cTn id="156" dur="500" fill="hold"/>
                                        <p:tgtEl>
                                          <p:spTgt spid="53"/>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500"/>
                            </p:stCondLst>
                            <p:childTnLst>
                              <p:par>
                                <p:cTn id="158" presetID="4" presetClass="entr" presetSubtype="32" fill="hold" grpId="0"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box(out)">
                                      <p:cBhvr>
                                        <p:cTn id="160" dur="500"/>
                                        <p:tgtEl>
                                          <p:spTgt spid="5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grpId="0" nodeType="click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500" fill="hold"/>
                                        <p:tgtEl>
                                          <p:spTgt spid="34"/>
                                        </p:tgtEl>
                                        <p:attrNameLst>
                                          <p:attrName>ppt_x</p:attrName>
                                        </p:attrNameLst>
                                      </p:cBhvr>
                                      <p:tavLst>
                                        <p:tav tm="0">
                                          <p:val>
                                            <p:strVal val="#ppt_x"/>
                                          </p:val>
                                        </p:tav>
                                        <p:tav tm="100000">
                                          <p:val>
                                            <p:strVal val="#ppt_x"/>
                                          </p:val>
                                        </p:tav>
                                      </p:tavLst>
                                    </p:anim>
                                    <p:anim calcmode="lin" valueType="num">
                                      <p:cBhvr>
                                        <p:cTn id="166" dur="500" fill="hold"/>
                                        <p:tgtEl>
                                          <p:spTgt spid="34"/>
                                        </p:tgtEl>
                                        <p:attrNameLst>
                                          <p:attrName>ppt_y</p:attrName>
                                        </p:attrNameLst>
                                      </p:cBhvr>
                                      <p:tavLst>
                                        <p:tav tm="0">
                                          <p:val>
                                            <p:strVal val="#ppt_y-#ppt_h/2"/>
                                          </p:val>
                                        </p:tav>
                                        <p:tav tm="100000">
                                          <p:val>
                                            <p:strVal val="#ppt_y"/>
                                          </p:val>
                                        </p:tav>
                                      </p:tavLst>
                                    </p:anim>
                                    <p:anim calcmode="lin" valueType="num">
                                      <p:cBhvr>
                                        <p:cTn id="167" dur="500" fill="hold"/>
                                        <p:tgtEl>
                                          <p:spTgt spid="34"/>
                                        </p:tgtEl>
                                        <p:attrNameLst>
                                          <p:attrName>ppt_w</p:attrName>
                                        </p:attrNameLst>
                                      </p:cBhvr>
                                      <p:tavLst>
                                        <p:tav tm="0">
                                          <p:val>
                                            <p:strVal val="#ppt_w"/>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12" presetClass="entr" presetSubtype="1"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slide(fromTop)">
                                      <p:cBhvr>
                                        <p:cTn id="172" dur="500"/>
                                        <p:tgtEl>
                                          <p:spTgt spid="4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500" fill="hold"/>
                                        <p:tgtEl>
                                          <p:spTgt spid="54"/>
                                        </p:tgtEl>
                                        <p:attrNameLst>
                                          <p:attrName>ppt_x</p:attrName>
                                        </p:attrNameLst>
                                      </p:cBhvr>
                                      <p:tavLst>
                                        <p:tav tm="0">
                                          <p:val>
                                            <p:strVal val="#ppt_x"/>
                                          </p:val>
                                        </p:tav>
                                        <p:tav tm="100000">
                                          <p:val>
                                            <p:strVal val="#ppt_x"/>
                                          </p:val>
                                        </p:tav>
                                      </p:tavLst>
                                    </p:anim>
                                    <p:anim calcmode="lin" valueType="num">
                                      <p:cBhvr>
                                        <p:cTn id="178" dur="500" fill="hold"/>
                                        <p:tgtEl>
                                          <p:spTgt spid="54"/>
                                        </p:tgtEl>
                                        <p:attrNameLst>
                                          <p:attrName>ppt_y</p:attrName>
                                        </p:attrNameLst>
                                      </p:cBhvr>
                                      <p:tavLst>
                                        <p:tav tm="0">
                                          <p:val>
                                            <p:strVal val="#ppt_y-#ppt_h/2"/>
                                          </p:val>
                                        </p:tav>
                                        <p:tav tm="100000">
                                          <p:val>
                                            <p:strVal val="#ppt_y"/>
                                          </p:val>
                                        </p:tav>
                                      </p:tavLst>
                                    </p:anim>
                                    <p:anim calcmode="lin" valueType="num">
                                      <p:cBhvr>
                                        <p:cTn id="179" dur="500" fill="hold"/>
                                        <p:tgtEl>
                                          <p:spTgt spid="54"/>
                                        </p:tgtEl>
                                        <p:attrNameLst>
                                          <p:attrName>ppt_w</p:attrName>
                                        </p:attrNameLst>
                                      </p:cBhvr>
                                      <p:tavLst>
                                        <p:tav tm="0">
                                          <p:val>
                                            <p:strVal val="#ppt_w"/>
                                          </p:val>
                                        </p:tav>
                                        <p:tav tm="100000">
                                          <p:val>
                                            <p:strVal val="#ppt_w"/>
                                          </p:val>
                                        </p:tav>
                                      </p:tavLst>
                                    </p:anim>
                                    <p:anim calcmode="lin" valueType="num">
                                      <p:cBhvr>
                                        <p:cTn id="180" dur="500" fill="hold"/>
                                        <p:tgtEl>
                                          <p:spTgt spid="54"/>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500"/>
                            </p:stCondLst>
                            <p:childTnLst>
                              <p:par>
                                <p:cTn id="182" presetID="4" presetClass="entr" presetSubtype="32" fill="hold" grpId="0" nodeType="after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box(out)">
                                      <p:cBhvr>
                                        <p:cTn id="184" dur="500"/>
                                        <p:tgtEl>
                                          <p:spTgt spid="5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 calcmode="lin" valueType="num">
                                      <p:cBhvr>
                                        <p:cTn id="189" dur="500" fill="hold"/>
                                        <p:tgtEl>
                                          <p:spTgt spid="32"/>
                                        </p:tgtEl>
                                        <p:attrNameLst>
                                          <p:attrName>ppt_x</p:attrName>
                                        </p:attrNameLst>
                                      </p:cBhvr>
                                      <p:tavLst>
                                        <p:tav tm="0">
                                          <p:val>
                                            <p:strVal val="#ppt_x"/>
                                          </p:val>
                                        </p:tav>
                                        <p:tav tm="100000">
                                          <p:val>
                                            <p:strVal val="#ppt_x"/>
                                          </p:val>
                                        </p:tav>
                                      </p:tavLst>
                                    </p:anim>
                                    <p:anim calcmode="lin" valueType="num">
                                      <p:cBhvr>
                                        <p:cTn id="190" dur="500" fill="hold"/>
                                        <p:tgtEl>
                                          <p:spTgt spid="32"/>
                                        </p:tgtEl>
                                        <p:attrNameLst>
                                          <p:attrName>ppt_y</p:attrName>
                                        </p:attrNameLst>
                                      </p:cBhvr>
                                      <p:tavLst>
                                        <p:tav tm="0">
                                          <p:val>
                                            <p:strVal val="#ppt_y-#ppt_h/2"/>
                                          </p:val>
                                        </p:tav>
                                        <p:tav tm="100000">
                                          <p:val>
                                            <p:strVal val="#ppt_y"/>
                                          </p:val>
                                        </p:tav>
                                      </p:tavLst>
                                    </p:anim>
                                    <p:anim calcmode="lin" valueType="num">
                                      <p:cBhvr>
                                        <p:cTn id="191" dur="500" fill="hold"/>
                                        <p:tgtEl>
                                          <p:spTgt spid="32"/>
                                        </p:tgtEl>
                                        <p:attrNameLst>
                                          <p:attrName>ppt_w</p:attrName>
                                        </p:attrNameLst>
                                      </p:cBhvr>
                                      <p:tavLst>
                                        <p:tav tm="0">
                                          <p:val>
                                            <p:strVal val="#ppt_w"/>
                                          </p:val>
                                        </p:tav>
                                        <p:tav tm="100000">
                                          <p:val>
                                            <p:strVal val="#ppt_w"/>
                                          </p:val>
                                        </p:tav>
                                      </p:tavLst>
                                    </p:anim>
                                    <p:anim calcmode="lin" valueType="num">
                                      <p:cBhvr>
                                        <p:cTn id="192" dur="500" fill="hold"/>
                                        <p:tgtEl>
                                          <p:spTgt spid="32"/>
                                        </p:tgtEl>
                                        <p:attrNameLst>
                                          <p:attrName>ppt_h</p:attrName>
                                        </p:attrNameLst>
                                      </p:cBhvr>
                                      <p:tavLst>
                                        <p:tav tm="0">
                                          <p:val>
                                            <p:fltVal val="0"/>
                                          </p:val>
                                        </p:tav>
                                        <p:tav tm="100000">
                                          <p:val>
                                            <p:strVal val="#ppt_h"/>
                                          </p:val>
                                        </p:tav>
                                      </p:tavLst>
                                    </p:anim>
                                  </p:childTnLst>
                                </p:cTn>
                              </p:par>
                            </p:childTnLst>
                          </p:cTn>
                        </p:par>
                        <p:par>
                          <p:cTn id="193" fill="hold" nodeType="afterGroup">
                            <p:stCondLst>
                              <p:cond delay="500"/>
                            </p:stCondLst>
                            <p:childTnLst>
                              <p:par>
                                <p:cTn id="194" presetID="12" presetClass="entr" presetSubtype="1" fill="hold" grpId="0"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slide(fromTop)">
                                      <p:cBhvr>
                                        <p:cTn id="196" dur="500"/>
                                        <p:tgtEl>
                                          <p:spTgt spid="4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 fill="hold" grpId="0" nodeType="click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500" fill="hold"/>
                                        <p:tgtEl>
                                          <p:spTgt spid="41"/>
                                        </p:tgtEl>
                                        <p:attrNameLst>
                                          <p:attrName>ppt_x</p:attrName>
                                        </p:attrNameLst>
                                      </p:cBhvr>
                                      <p:tavLst>
                                        <p:tav tm="0">
                                          <p:val>
                                            <p:strVal val="#ppt_x"/>
                                          </p:val>
                                        </p:tav>
                                        <p:tav tm="100000">
                                          <p:val>
                                            <p:strVal val="#ppt_x"/>
                                          </p:val>
                                        </p:tav>
                                      </p:tavLst>
                                    </p:anim>
                                    <p:anim calcmode="lin" valueType="num">
                                      <p:cBhvr>
                                        <p:cTn id="202" dur="500" fill="hold"/>
                                        <p:tgtEl>
                                          <p:spTgt spid="41"/>
                                        </p:tgtEl>
                                        <p:attrNameLst>
                                          <p:attrName>ppt_y</p:attrName>
                                        </p:attrNameLst>
                                      </p:cBhvr>
                                      <p:tavLst>
                                        <p:tav tm="0">
                                          <p:val>
                                            <p:strVal val="#ppt_y-#ppt_h/2"/>
                                          </p:val>
                                        </p:tav>
                                        <p:tav tm="100000">
                                          <p:val>
                                            <p:strVal val="#ppt_y"/>
                                          </p:val>
                                        </p:tav>
                                      </p:tavLst>
                                    </p:anim>
                                    <p:anim calcmode="lin" valueType="num">
                                      <p:cBhvr>
                                        <p:cTn id="203" dur="500" fill="hold"/>
                                        <p:tgtEl>
                                          <p:spTgt spid="41"/>
                                        </p:tgtEl>
                                        <p:attrNameLst>
                                          <p:attrName>ppt_w</p:attrName>
                                        </p:attrNameLst>
                                      </p:cBhvr>
                                      <p:tavLst>
                                        <p:tav tm="0">
                                          <p:val>
                                            <p:strVal val="#ppt_w"/>
                                          </p:val>
                                        </p:tav>
                                        <p:tav tm="100000">
                                          <p:val>
                                            <p:strVal val="#ppt_w"/>
                                          </p:val>
                                        </p:tav>
                                      </p:tavLst>
                                    </p:anim>
                                    <p:anim calcmode="lin" valueType="num">
                                      <p:cBhvr>
                                        <p:cTn id="204" dur="500" fill="hold"/>
                                        <p:tgtEl>
                                          <p:spTgt spid="41"/>
                                        </p:tgtEl>
                                        <p:attrNameLst>
                                          <p:attrName>ppt_h</p:attrName>
                                        </p:attrNameLst>
                                      </p:cBhvr>
                                      <p:tavLst>
                                        <p:tav tm="0">
                                          <p:val>
                                            <p:fltVal val="0"/>
                                          </p:val>
                                        </p:tav>
                                        <p:tav tm="100000">
                                          <p:val>
                                            <p:strVal val="#ppt_h"/>
                                          </p:val>
                                        </p:tav>
                                      </p:tavLst>
                                    </p:anim>
                                  </p:childTnLst>
                                </p:cTn>
                              </p:par>
                            </p:childTnLst>
                          </p:cTn>
                        </p:par>
                        <p:par>
                          <p:cTn id="205" fill="hold" nodeType="afterGroup">
                            <p:stCondLst>
                              <p:cond delay="500"/>
                            </p:stCondLst>
                            <p:childTnLst>
                              <p:par>
                                <p:cTn id="206" presetID="12" presetClass="entr" presetSubtype="1" fill="hold" grpId="0" nodeType="after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slide(fromTop)">
                                      <p:cBhvr>
                                        <p:cTn id="208" dur="500"/>
                                        <p:tgtEl>
                                          <p:spTgt spid="50"/>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 fill="hold" grpId="0" nodeType="clickEffect">
                                  <p:stCondLst>
                                    <p:cond delay="0"/>
                                  </p:stCondLst>
                                  <p:childTnLst>
                                    <p:set>
                                      <p:cBhvr>
                                        <p:cTn id="212" dur="1" fill="hold">
                                          <p:stCondLst>
                                            <p:cond delay="0"/>
                                          </p:stCondLst>
                                        </p:cTn>
                                        <p:tgtEl>
                                          <p:spTgt spid="55"/>
                                        </p:tgtEl>
                                        <p:attrNameLst>
                                          <p:attrName>style.visibility</p:attrName>
                                        </p:attrNameLst>
                                      </p:cBhvr>
                                      <p:to>
                                        <p:strVal val="visible"/>
                                      </p:to>
                                    </p:set>
                                    <p:anim calcmode="lin" valueType="num">
                                      <p:cBhvr>
                                        <p:cTn id="213" dur="500" fill="hold"/>
                                        <p:tgtEl>
                                          <p:spTgt spid="55"/>
                                        </p:tgtEl>
                                        <p:attrNameLst>
                                          <p:attrName>ppt_x</p:attrName>
                                        </p:attrNameLst>
                                      </p:cBhvr>
                                      <p:tavLst>
                                        <p:tav tm="0">
                                          <p:val>
                                            <p:strVal val="#ppt_x"/>
                                          </p:val>
                                        </p:tav>
                                        <p:tav tm="100000">
                                          <p:val>
                                            <p:strVal val="#ppt_x"/>
                                          </p:val>
                                        </p:tav>
                                      </p:tavLst>
                                    </p:anim>
                                    <p:anim calcmode="lin" valueType="num">
                                      <p:cBhvr>
                                        <p:cTn id="214" dur="500" fill="hold"/>
                                        <p:tgtEl>
                                          <p:spTgt spid="55"/>
                                        </p:tgtEl>
                                        <p:attrNameLst>
                                          <p:attrName>ppt_y</p:attrName>
                                        </p:attrNameLst>
                                      </p:cBhvr>
                                      <p:tavLst>
                                        <p:tav tm="0">
                                          <p:val>
                                            <p:strVal val="#ppt_y-#ppt_h/2"/>
                                          </p:val>
                                        </p:tav>
                                        <p:tav tm="100000">
                                          <p:val>
                                            <p:strVal val="#ppt_y"/>
                                          </p:val>
                                        </p:tav>
                                      </p:tavLst>
                                    </p:anim>
                                    <p:anim calcmode="lin" valueType="num">
                                      <p:cBhvr>
                                        <p:cTn id="215" dur="500" fill="hold"/>
                                        <p:tgtEl>
                                          <p:spTgt spid="55"/>
                                        </p:tgtEl>
                                        <p:attrNameLst>
                                          <p:attrName>ppt_w</p:attrName>
                                        </p:attrNameLst>
                                      </p:cBhvr>
                                      <p:tavLst>
                                        <p:tav tm="0">
                                          <p:val>
                                            <p:strVal val="#ppt_w"/>
                                          </p:val>
                                        </p:tav>
                                        <p:tav tm="100000">
                                          <p:val>
                                            <p:strVal val="#ppt_w"/>
                                          </p:val>
                                        </p:tav>
                                      </p:tavLst>
                                    </p:anim>
                                    <p:anim calcmode="lin" valueType="num">
                                      <p:cBhvr>
                                        <p:cTn id="216" dur="500" fill="hold"/>
                                        <p:tgtEl>
                                          <p:spTgt spid="55"/>
                                        </p:tgtEl>
                                        <p:attrNameLst>
                                          <p:attrName>ppt_h</p:attrName>
                                        </p:attrNameLst>
                                      </p:cBhvr>
                                      <p:tavLst>
                                        <p:tav tm="0">
                                          <p:val>
                                            <p:fltVal val="0"/>
                                          </p:val>
                                        </p:tav>
                                        <p:tav tm="100000">
                                          <p:val>
                                            <p:strVal val="#ppt_h"/>
                                          </p:val>
                                        </p:tav>
                                      </p:tavLst>
                                    </p:anim>
                                  </p:childTnLst>
                                </p:cTn>
                              </p:par>
                            </p:childTnLst>
                          </p:cTn>
                        </p:par>
                        <p:par>
                          <p:cTn id="217" fill="hold" nodeType="afterGroup">
                            <p:stCondLst>
                              <p:cond delay="500"/>
                            </p:stCondLst>
                            <p:childTnLst>
                              <p:par>
                                <p:cTn id="218" presetID="4" presetClass="entr" presetSubtype="32" fill="hold" grpId="0" nodeType="afterEffect">
                                  <p:stCondLst>
                                    <p:cond delay="0"/>
                                  </p:stCondLst>
                                  <p:childTnLst>
                                    <p:set>
                                      <p:cBhvr>
                                        <p:cTn id="219" dur="1" fill="hold">
                                          <p:stCondLst>
                                            <p:cond delay="0"/>
                                          </p:stCondLst>
                                        </p:cTn>
                                        <p:tgtEl>
                                          <p:spTgt spid="59"/>
                                        </p:tgtEl>
                                        <p:attrNameLst>
                                          <p:attrName>style.visibility</p:attrName>
                                        </p:attrNameLst>
                                      </p:cBhvr>
                                      <p:to>
                                        <p:strVal val="visible"/>
                                      </p:to>
                                    </p:set>
                                    <p:animEffect transition="in" filter="box(out)">
                                      <p:cBhvr>
                                        <p:cTn id="220" dur="500"/>
                                        <p:tgtEl>
                                          <p:spTgt spid="59"/>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8" fill="hold" grpId="0" nodeType="click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ppt_x</p:attrName>
                                        </p:attrNameLst>
                                      </p:cBhvr>
                                      <p:tavLst>
                                        <p:tav tm="0">
                                          <p:val>
                                            <p:strVal val="#ppt_x-#ppt_w/2"/>
                                          </p:val>
                                        </p:tav>
                                        <p:tav tm="100000">
                                          <p:val>
                                            <p:strVal val="#ppt_x"/>
                                          </p:val>
                                        </p:tav>
                                      </p:tavLst>
                                    </p:anim>
                                    <p:anim calcmode="lin" valueType="num">
                                      <p:cBhvr>
                                        <p:cTn id="226" dur="500" fill="hold"/>
                                        <p:tgtEl>
                                          <p:spTgt spid="56"/>
                                        </p:tgtEl>
                                        <p:attrNameLst>
                                          <p:attrName>ppt_y</p:attrName>
                                        </p:attrNameLst>
                                      </p:cBhvr>
                                      <p:tavLst>
                                        <p:tav tm="0">
                                          <p:val>
                                            <p:strVal val="#ppt_y"/>
                                          </p:val>
                                        </p:tav>
                                        <p:tav tm="100000">
                                          <p:val>
                                            <p:strVal val="#ppt_y"/>
                                          </p:val>
                                        </p:tav>
                                      </p:tavLst>
                                    </p:anim>
                                    <p:anim calcmode="lin" valueType="num">
                                      <p:cBhvr>
                                        <p:cTn id="227" dur="500" fill="hold"/>
                                        <p:tgtEl>
                                          <p:spTgt spid="56"/>
                                        </p:tgtEl>
                                        <p:attrNameLst>
                                          <p:attrName>ppt_w</p:attrName>
                                        </p:attrNameLst>
                                      </p:cBhvr>
                                      <p:tavLst>
                                        <p:tav tm="0">
                                          <p:val>
                                            <p:fltVal val="0"/>
                                          </p:val>
                                        </p:tav>
                                        <p:tav tm="100000">
                                          <p:val>
                                            <p:strVal val="#ppt_w"/>
                                          </p:val>
                                        </p:tav>
                                      </p:tavLst>
                                    </p:anim>
                                    <p:anim calcmode="lin" valueType="num">
                                      <p:cBhvr>
                                        <p:cTn id="228" dur="500" fill="hold"/>
                                        <p:tgtEl>
                                          <p:spTgt spid="56"/>
                                        </p:tgtEl>
                                        <p:attrNameLst>
                                          <p:attrName>ppt_h</p:attrName>
                                        </p:attrNameLst>
                                      </p:cBhvr>
                                      <p:tavLst>
                                        <p:tav tm="0">
                                          <p:val>
                                            <p:strVal val="#ppt_h"/>
                                          </p:val>
                                        </p:tav>
                                        <p:tav tm="100000">
                                          <p:val>
                                            <p:strVal val="#ppt_h"/>
                                          </p:val>
                                        </p:tav>
                                      </p:tavLst>
                                    </p:anim>
                                  </p:childTnLst>
                                </p:cTn>
                              </p:par>
                            </p:childTnLst>
                          </p:cTn>
                        </p:par>
                        <p:par>
                          <p:cTn id="229" fill="hold" nodeType="afterGroup">
                            <p:stCondLst>
                              <p:cond delay="500"/>
                            </p:stCondLst>
                            <p:childTnLst>
                              <p:par>
                                <p:cTn id="230" presetID="4" presetClass="entr" presetSubtype="32" fill="hold" grpId="0" nodeType="after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box(out)">
                                      <p:cBhvr>
                                        <p:cTn id="232" dur="500"/>
                                        <p:tgtEl>
                                          <p:spTgt spid="6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7" presetClass="entr" presetSubtype="1" fill="hold" grpId="0" nodeType="clickEffect">
                                  <p:stCondLst>
                                    <p:cond delay="0"/>
                                  </p:stCondLst>
                                  <p:childTnLst>
                                    <p:set>
                                      <p:cBhvr>
                                        <p:cTn id="236" dur="1" fill="hold">
                                          <p:stCondLst>
                                            <p:cond delay="0"/>
                                          </p:stCondLst>
                                        </p:cTn>
                                        <p:tgtEl>
                                          <p:spTgt spid="43"/>
                                        </p:tgtEl>
                                        <p:attrNameLst>
                                          <p:attrName>style.visibility</p:attrName>
                                        </p:attrNameLst>
                                      </p:cBhvr>
                                      <p:to>
                                        <p:strVal val="visible"/>
                                      </p:to>
                                    </p:set>
                                    <p:anim calcmode="lin" valueType="num">
                                      <p:cBhvr>
                                        <p:cTn id="237" dur="500" fill="hold"/>
                                        <p:tgtEl>
                                          <p:spTgt spid="43"/>
                                        </p:tgtEl>
                                        <p:attrNameLst>
                                          <p:attrName>ppt_x</p:attrName>
                                        </p:attrNameLst>
                                      </p:cBhvr>
                                      <p:tavLst>
                                        <p:tav tm="0">
                                          <p:val>
                                            <p:strVal val="#ppt_x"/>
                                          </p:val>
                                        </p:tav>
                                        <p:tav tm="100000">
                                          <p:val>
                                            <p:strVal val="#ppt_x"/>
                                          </p:val>
                                        </p:tav>
                                      </p:tavLst>
                                    </p:anim>
                                    <p:anim calcmode="lin" valueType="num">
                                      <p:cBhvr>
                                        <p:cTn id="238" dur="500" fill="hold"/>
                                        <p:tgtEl>
                                          <p:spTgt spid="43"/>
                                        </p:tgtEl>
                                        <p:attrNameLst>
                                          <p:attrName>ppt_y</p:attrName>
                                        </p:attrNameLst>
                                      </p:cBhvr>
                                      <p:tavLst>
                                        <p:tav tm="0">
                                          <p:val>
                                            <p:strVal val="#ppt_y-#ppt_h/2"/>
                                          </p:val>
                                        </p:tav>
                                        <p:tav tm="100000">
                                          <p:val>
                                            <p:strVal val="#ppt_y"/>
                                          </p:val>
                                        </p:tav>
                                      </p:tavLst>
                                    </p:anim>
                                    <p:anim calcmode="lin" valueType="num">
                                      <p:cBhvr>
                                        <p:cTn id="239" dur="500" fill="hold"/>
                                        <p:tgtEl>
                                          <p:spTgt spid="43"/>
                                        </p:tgtEl>
                                        <p:attrNameLst>
                                          <p:attrName>ppt_w</p:attrName>
                                        </p:attrNameLst>
                                      </p:cBhvr>
                                      <p:tavLst>
                                        <p:tav tm="0">
                                          <p:val>
                                            <p:strVal val="#ppt_w"/>
                                          </p:val>
                                        </p:tav>
                                        <p:tav tm="100000">
                                          <p:val>
                                            <p:strVal val="#ppt_w"/>
                                          </p:val>
                                        </p:tav>
                                      </p:tavLst>
                                    </p:anim>
                                    <p:anim calcmode="lin" valueType="num">
                                      <p:cBhvr>
                                        <p:cTn id="240" dur="500" fill="hold"/>
                                        <p:tgtEl>
                                          <p:spTgt spid="43"/>
                                        </p:tgtEl>
                                        <p:attrNameLst>
                                          <p:attrName>ppt_h</p:attrName>
                                        </p:attrNameLst>
                                      </p:cBhvr>
                                      <p:tavLst>
                                        <p:tav tm="0">
                                          <p:val>
                                            <p:fltVal val="0"/>
                                          </p:val>
                                        </p:tav>
                                        <p:tav tm="100000">
                                          <p:val>
                                            <p:strVal val="#ppt_h"/>
                                          </p:val>
                                        </p:tav>
                                      </p:tavLst>
                                    </p:anim>
                                  </p:childTnLst>
                                </p:cTn>
                              </p:par>
                            </p:childTnLst>
                          </p:cTn>
                        </p:par>
                        <p:par>
                          <p:cTn id="241" fill="hold" nodeType="afterGroup">
                            <p:stCondLst>
                              <p:cond delay="500"/>
                            </p:stCondLst>
                            <p:childTnLst>
                              <p:par>
                                <p:cTn id="242" presetID="12" presetClass="entr" presetSubtype="1" fill="hold" grpId="0" nodeType="afterEffect">
                                  <p:stCondLst>
                                    <p:cond delay="0"/>
                                  </p:stCondLst>
                                  <p:childTnLst>
                                    <p:set>
                                      <p:cBhvr>
                                        <p:cTn id="243" dur="1" fill="hold">
                                          <p:stCondLst>
                                            <p:cond delay="0"/>
                                          </p:stCondLst>
                                        </p:cTn>
                                        <p:tgtEl>
                                          <p:spTgt spid="51"/>
                                        </p:tgtEl>
                                        <p:attrNameLst>
                                          <p:attrName>style.visibility</p:attrName>
                                        </p:attrNameLst>
                                      </p:cBhvr>
                                      <p:to>
                                        <p:strVal val="visible"/>
                                      </p:to>
                                    </p:set>
                                    <p:animEffect transition="in" filter="slide(fromTop)">
                                      <p:cBhvr>
                                        <p:cTn id="2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51520" y="188640"/>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539552" y="1556792"/>
            <a:ext cx="8208912" cy="4114800"/>
          </a:xfrm>
        </p:spPr>
        <p:txBody>
          <a:bodyPr/>
          <a:lstStyle/>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使用了</a:t>
            </a:r>
            <a:r>
              <a:rPr kumimoji="1" lang="zh-CN" altLang="en-US" sz="2800" b="1" dirty="0" smtClean="0">
                <a:solidFill>
                  <a:srgbClr val="0000FF"/>
                </a:solidFill>
                <a:latin typeface="Times New Roman" panose="02020603050405020304" pitchFamily="18" charset="0"/>
                <a:cs typeface="Times New Roman" panose="02020603050405020304" pitchFamily="18" charset="0"/>
              </a:rPr>
              <a:t>路径压缩</a:t>
            </a:r>
            <a:r>
              <a:rPr kumimoji="1" lang="zh-CN" altLang="en-US" sz="2800" b="1" dirty="0" smtClean="0">
                <a:latin typeface="Times New Roman" panose="02020603050405020304" pitchFamily="18" charset="0"/>
                <a:cs typeface="Times New Roman" panose="02020603050405020304" pitchFamily="18" charset="0"/>
              </a:rPr>
              <a:t>，</a:t>
            </a:r>
            <a:r>
              <a:rPr kumimoji="1" lang="en-US" altLang="zh-CN" sz="2800" b="1" dirty="0" smtClean="0">
                <a:latin typeface="Times New Roman" panose="02020603050405020304" pitchFamily="18" charset="0"/>
                <a:cs typeface="Times New Roman" panose="02020603050405020304" pitchFamily="18" charset="0"/>
              </a:rPr>
              <a:t>Find</a:t>
            </a:r>
            <a:r>
              <a:rPr kumimoji="1" lang="zh-CN" altLang="en-US" sz="2800" b="1" dirty="0" smtClean="0">
                <a:latin typeface="Times New Roman" panose="02020603050405020304" pitchFamily="18" charset="0"/>
                <a:cs typeface="Times New Roman" panose="02020603050405020304" pitchFamily="18" charset="0"/>
              </a:rPr>
              <a:t>和</a:t>
            </a:r>
            <a:r>
              <a:rPr kumimoji="1" lang="en-US" altLang="en-US" sz="2800" b="1" dirty="0" smtClean="0">
                <a:latin typeface="Times New Roman" panose="02020603050405020304" pitchFamily="18" charset="0"/>
                <a:cs typeface="Times New Roman" panose="02020603050405020304" pitchFamily="18" charset="0"/>
              </a:rPr>
              <a:t>UNION</a:t>
            </a:r>
            <a:r>
              <a:rPr kumimoji="1" lang="zh-CN" altLang="en-US" sz="2800" b="1" dirty="0" smtClean="0">
                <a:latin typeface="Times New Roman" panose="02020603050405020304" pitchFamily="18" charset="0"/>
                <a:cs typeface="Times New Roman" panose="02020603050405020304" pitchFamily="18" charset="0"/>
              </a:rPr>
              <a:t>函数几乎是常数</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2800" b="1" dirty="0" smtClean="0">
                <a:latin typeface="Times New Roman" panose="02020603050405020304" pitchFamily="18" charset="0"/>
                <a:cs typeface="Times New Roman" panose="02020603050405020304" pitchFamily="18" charset="0"/>
              </a:rPr>
              <a:t> </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(e loge)</a:t>
            </a:r>
            <a:r>
              <a:rPr kumimoji="1" lang="zh-CN" altLang="en-US" sz="2800" b="1" dirty="0" smtClean="0">
                <a:latin typeface="Times New Roman" panose="02020603050405020304" pitchFamily="18" charset="0"/>
                <a:cs typeface="Times New Roman" panose="02020603050405020304" pitchFamily="18" charset="0"/>
              </a:rPr>
              <a:t>，即堆排序的时间</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800" b="1" dirty="0" smtClean="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2800" b="1" dirty="0" smtClean="0">
                <a:latin typeface="Times New Roman" panose="02020603050405020304" pitchFamily="18" charset="0"/>
                <a:cs typeface="Times New Roman" panose="02020603050405020304" pitchFamily="18" charset="0"/>
              </a:rPr>
              <a:t>MST</a:t>
            </a:r>
            <a:r>
              <a:rPr kumimoji="1" lang="zh-CN" altLang="zh-CN" sz="2800" b="1" dirty="0" smtClean="0">
                <a:latin typeface="Times New Roman" panose="02020603050405020304" pitchFamily="18" charset="0"/>
                <a:cs typeface="Times New Roman" panose="02020603050405020304" pitchFamily="18" charset="0"/>
              </a:rPr>
              <a:t>就已经生成，时间</a:t>
            </a:r>
            <a:r>
              <a:rPr kumimoji="1" lang="zh-CN" altLang="en-US" sz="2800" b="1" dirty="0" smtClean="0">
                <a:latin typeface="Times New Roman" panose="02020603050405020304" pitchFamily="18" charset="0"/>
                <a:cs typeface="Times New Roman" panose="02020603050405020304" pitchFamily="18" charset="0"/>
              </a:rPr>
              <a:t>代价接近于</a:t>
            </a:r>
            <a:r>
              <a:rPr kumimoji="1" lang="en-US" altLang="en-US" sz="2800" b="1" dirty="0" smtClean="0">
                <a:latin typeface="Times New Roman" panose="02020603050405020304" pitchFamily="18" charset="0"/>
                <a:cs typeface="Times New Roman" panose="02020603050405020304" pitchFamily="18" charset="0"/>
              </a:rPr>
              <a:t>O</a:t>
            </a:r>
            <a:r>
              <a:rPr kumimoji="1" lang="en-US" altLang="zh-CN" sz="2800" b="1" dirty="0" smtClean="0">
                <a:latin typeface="Times New Roman" panose="02020603050405020304" pitchFamily="18" charset="0"/>
                <a:cs typeface="Times New Roman" panose="02020603050405020304" pitchFamily="18" charset="0"/>
              </a:rPr>
              <a:t>(n loge)</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07504" y="58849"/>
            <a:ext cx="5940426" cy="762000"/>
          </a:xfrm>
        </p:spPr>
        <p:txBody>
          <a:bodyPr/>
          <a:lstStyle/>
          <a:p>
            <a:pPr eaLnBrk="1" hangingPunct="1"/>
            <a:r>
              <a:rPr lang="en-US" altLang="zh-CN" sz="4000" b="1" dirty="0" err="1" smtClean="0">
                <a:solidFill>
                  <a:srgbClr val="0000FF"/>
                </a:solidFill>
                <a:latin typeface="Times New Roman" panose="02020603050405020304" pitchFamily="18" charset="0"/>
                <a:ea typeface="华文新魏" panose="02010800040101010101" pitchFamily="2" charset="-122"/>
              </a:rPr>
              <a:t>Kruskal</a:t>
            </a:r>
            <a:r>
              <a:rPr lang="zh-CN" altLang="en-US" sz="4000" b="1" dirty="0" smtClean="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914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251520" y="1196752"/>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heap.h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#include </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UFSets.h</a:t>
            </a:r>
            <a:r>
              <a:rPr lang="en-US" altLang="zh-CN" dirty="0" smtClean="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class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void </a:t>
            </a:r>
            <a:r>
              <a:rPr lang="en-US" altLang="zh-CN" dirty="0" err="1" smtClean="0">
                <a:effectLst>
                  <a:outerShdw blurRad="38100" dist="38100" dir="2700000" algn="tl">
                    <a:srgbClr val="C0C0C0"/>
                  </a:outerShdw>
                </a:effectLst>
                <a:latin typeface="Times New Roman" panose="02020603050405020304" pitchFamily="18" charset="0"/>
              </a:rPr>
              <a:t>Kruskal</a:t>
            </a:r>
            <a:r>
              <a:rPr lang="en-US" altLang="zh-CN" dirty="0" smtClean="0">
                <a:effectLst>
                  <a:outerShdw blurRad="38100" dist="38100" dir="2700000" algn="tl">
                    <a:srgbClr val="C0C0C0"/>
                  </a:outerShdw>
                </a:effectLst>
                <a:latin typeface="Times New Roman" panose="02020603050405020304" pitchFamily="18" charset="0"/>
              </a:rPr>
              <a:t> (Graph</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G</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MinSpanTree</a:t>
            </a:r>
            <a:r>
              <a:rPr lang="en-US" altLang="zh-CN" b="1" dirty="0" smtClean="0">
                <a:effectLst>
                  <a:outerShdw blurRad="38100" dist="38100" dir="2700000" algn="tl">
                    <a:srgbClr val="C0C0C0"/>
                  </a:outerShdw>
                </a:effectLst>
                <a:latin typeface="Times New Roman" panose="02020603050405020304" pitchFamily="18" charset="0"/>
              </a:rPr>
              <a:t>&lt;</a:t>
            </a:r>
            <a:r>
              <a:rPr lang="en-US" altLang="zh-CN" dirty="0" smtClean="0">
                <a:effectLst>
                  <a:outerShdw blurRad="38100" dist="38100" dir="2700000" algn="tl">
                    <a:srgbClr val="C0C0C0"/>
                  </a:outerShdw>
                </a:effectLst>
                <a:latin typeface="Times New Roman" panose="02020603050405020304" pitchFamily="18" charset="0"/>
              </a:rPr>
              <a:t>T</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dirty="0" smtClean="0">
                <a:effectLst>
                  <a:outerShdw blurRad="38100" dist="38100" dir="2700000" algn="tl">
                    <a:srgbClr val="C0C0C0"/>
                  </a:outerShdw>
                </a:effectLst>
                <a:latin typeface="Times New Roman" panose="02020603050405020304" pitchFamily="18" charset="0"/>
              </a:rPr>
              <a:t>E</a:t>
            </a:r>
            <a:r>
              <a:rPr lang="en-US" altLang="zh-CN" b="1" dirty="0" smtClean="0">
                <a:effectLst>
                  <a:outerShdw blurRad="38100" dist="38100" dir="2700000" algn="tl">
                    <a:srgbClr val="C0C0C0"/>
                  </a:outerShdw>
                </a:effectLst>
                <a:latin typeface="Times New Roman" panose="02020603050405020304" pitchFamily="18" charset="0"/>
              </a:rPr>
              <a:t>&gt;&amp; </a:t>
            </a:r>
            <a:r>
              <a:rPr lang="en-US" altLang="zh-CN" dirty="0" smtClean="0">
                <a:effectLst>
                  <a:outerShdw blurRad="38100" dist="38100" dir="2700000" algn="tl">
                    <a:srgbClr val="C0C0C0"/>
                  </a:outerShdw>
                </a:effectLst>
                <a:latin typeface="Times New Roman" panose="02020603050405020304" pitchFamily="18" charset="0"/>
              </a:rPr>
              <a:t>MST)</a:t>
            </a:r>
            <a:r>
              <a:rPr lang="en-US" altLang="zh-CN" b="1" dirty="0" smtClean="0">
                <a:effectLst>
                  <a:outerShdw blurRad="38100" dist="38100" dir="2700000" algn="tl">
                    <a:srgbClr val="C0C0C0"/>
                  </a:outerShdw>
                </a:effectLst>
                <a:latin typeface="Times New Roman" panose="02020603050405020304" pitchFamily="18" charset="0"/>
              </a:rPr>
              <a:t> {</a:t>
            </a:r>
            <a:endParaRPr lang="en-US" altLang="zh-CN" dirty="0" smtClean="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p:nvPr/>
        </p:nvSpPr>
        <p:spPr>
          <a:xfrm>
            <a:off x="683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count </a:t>
            </a:r>
            <a:r>
              <a:rPr lang="en-US" altLang="zh-CN" sz="2000" noProof="1">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noProof="1" smtClean="0">
                <a:latin typeface="Times New Roman" panose="02020603050405020304" pitchFamily="18" charset="0"/>
                <a:ea typeface="宋体" panose="02010600030101010101" pitchFamily="2" charset="-122"/>
              </a:rPr>
              <a:t>)</a:t>
            </a:r>
            <a:r>
              <a:rPr lang="en-US" altLang="zh-CN" sz="2000" b="1" noProof="1" smtClean="0">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smtClean="0">
                <a:solidFill>
                  <a:schemeClr val="tx2"/>
                </a:solidFill>
                <a:latin typeface="Times New Roman" panose="02020603050405020304" pitchFamily="18" charset="0"/>
                <a:ea typeface="宋体" panose="02010600030101010101" pitchFamily="2" charset="-122"/>
              </a:rPr>
              <a:t>v</a:t>
            </a:r>
            <a:r>
              <a:rPr lang="en-US" altLang="zh-CN" sz="2000" noProof="1" smtClean="0">
                <a:latin typeface="Times New Roman" panose="02020603050405020304" pitchFamily="18" charset="0"/>
                <a:ea typeface="宋体" panose="02010600030101010101" pitchFamily="2" charset="-122"/>
              </a:rPr>
              <a:t>     </a:t>
            </a:r>
            <a:endParaRPr lang="en-US" altLang="zh-CN" sz="2000" noProof="1">
              <a:latin typeface="Times New Roman" panose="02020603050405020304" pitchFamily="18" charset="0"/>
              <a:ea typeface="宋体" panose="02010600030101010101" pitchFamily="2" charset="-122"/>
            </a:endParaRPr>
          </a:p>
          <a:p>
            <a:pPr marL="0" indent="0">
              <a:spcBef>
                <a:spcPct val="5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Font typeface="Arial" panose="020B0604020202020204" pitchFamily="34" charset="0"/>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	</a:t>
            </a:r>
            <a:r>
              <a:rPr lang="en-US" altLang="zh-CN" sz="2000" b="1" noProof="1" smtClean="0">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Font typeface="Arial" panose="020B0604020202020204" pitchFamily="34" charset="0"/>
              <a:buNone/>
              <a:defRPr/>
            </a:pPr>
            <a:r>
              <a:rPr lang="en-US" altLang="zh-CN" sz="2000" b="1" noProof="1" smtClean="0">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6868346" y="4941168"/>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72144" y="24949"/>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5724128" y="1203936"/>
            <a:ext cx="3419872" cy="1926822"/>
          </a:xfrm>
          <a:prstGeom prst="wedgeRectCallout">
            <a:avLst>
              <a:gd name="adj1" fmla="val 5550"/>
              <a:gd name="adj2" fmla="val 965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：至少写出</a:t>
            </a:r>
            <a:r>
              <a:rPr lang="en-US" altLang="zh-CN" sz="1800" dirty="0" smtClean="0"/>
              <a:t>2</a:t>
            </a:r>
            <a:r>
              <a:rPr lang="zh-CN" altLang="en-US" sz="1800" dirty="0" smtClean="0"/>
              <a:t>种判断回路的算法，请封装成函数并写出代码，给出时间复杂度</a:t>
            </a:r>
            <a:r>
              <a:rPr lang="zh-CN" altLang="en-US" sz="1800" dirty="0" smtClean="0"/>
              <a:t>分析</a:t>
            </a:r>
            <a:r>
              <a:rPr lang="zh-CN" altLang="en-US" sz="1800" dirty="0" smtClean="0"/>
              <a:t>。</a:t>
            </a:r>
            <a:endParaRPr lang="en-US" altLang="zh-CN" sz="1800" dirty="0" smtClean="0"/>
          </a:p>
          <a:p>
            <a:pPr>
              <a:defRPr/>
            </a:pPr>
            <a:endParaRPr lang="en-US" altLang="zh-CN" sz="1800" dirty="0"/>
          </a:p>
          <a:p>
            <a:pPr>
              <a:defRPr/>
            </a:pPr>
            <a:r>
              <a:rPr lang="en-US" altLang="zh-CN" sz="1800" dirty="0" smtClean="0"/>
              <a:t>PS</a:t>
            </a:r>
            <a:r>
              <a:rPr lang="zh-CN" altLang="en-US" sz="1800" dirty="0" smtClean="0"/>
              <a:t>回路判断问题等价于判断新加入的边对应的两个顶点是否属于同一个连通分量问题！</a:t>
            </a:r>
            <a:endParaRPr lang="en-US" altLang="zh-CN" sz="180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07504" y="116632"/>
            <a:ext cx="4648200" cy="685800"/>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8.5 </a:t>
            </a:r>
            <a:r>
              <a:rPr lang="zh-CN" altLang="en-US" b="1" dirty="0" smtClean="0">
                <a:solidFill>
                  <a:schemeClr val="folHlink"/>
                </a:solidFill>
                <a:latin typeface="华文行楷" panose="02010800040101010101" pitchFamily="2" charset="-122"/>
                <a:ea typeface="华文行楷" panose="02010800040101010101" pitchFamily="2" charset="-122"/>
              </a:rPr>
              <a:t>最短路径</a:t>
            </a:r>
            <a:r>
              <a:rPr lang="zh-CN" altLang="en-US" dirty="0" smtClean="0"/>
              <a:t> </a:t>
            </a:r>
          </a:p>
        </p:txBody>
      </p:sp>
      <p:sp>
        <p:nvSpPr>
          <p:cNvPr id="178179" name="Rectangle 3"/>
          <p:cNvSpPr>
            <a:spLocks noGrp="1" noChangeArrowheads="1"/>
          </p:cNvSpPr>
          <p:nvPr>
            <p:ph type="body" idx="4294967295"/>
          </p:nvPr>
        </p:nvSpPr>
        <p:spPr>
          <a:xfrm>
            <a:off x="228600" y="1066800"/>
            <a:ext cx="8735888" cy="5410200"/>
          </a:xfrm>
        </p:spPr>
        <p:txBody>
          <a:bodyPr/>
          <a:lstStyle/>
          <a:p>
            <a:pPr eaLnBrk="1" hangingPunct="1">
              <a:lnSpc>
                <a:spcPct val="90000"/>
              </a:lnSpc>
              <a:defRPr/>
            </a:pPr>
            <a:r>
              <a:rPr kumimoji="1" lang="zh-CN" altLang="en-US" sz="2800" b="1" dirty="0" smtClean="0">
                <a:latin typeface="Times New Roman" panose="02020603050405020304" pitchFamily="18" charset="0"/>
              </a:rPr>
              <a:t>什么是最短路径</a:t>
            </a:r>
            <a:r>
              <a:rPr kumimoji="1" lang="en-US" altLang="zh-CN" sz="2800" b="1" dirty="0" smtClean="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smtClean="0"/>
          </a:p>
          <a:p>
            <a:pPr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r>
              <a:rPr kumimoji="1" lang="zh-CN" altLang="en-US" sz="2400" b="1" dirty="0" smtClean="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smtClean="0"/>
              <a:t> </a:t>
            </a:r>
          </a:p>
          <a:p>
            <a:pPr eaLnBrk="1" hangingPunct="1">
              <a:lnSpc>
                <a:spcPct val="90000"/>
              </a:lnSpc>
              <a:buFont typeface="Wingdings" panose="05000000000000000000" pitchFamily="2" charset="2"/>
              <a:buNone/>
              <a:defRPr/>
            </a:pPr>
            <a:endParaRPr kumimoji="1" lang="zh-CN" altLang="en-US" sz="800" b="1" dirty="0" smtClean="0"/>
          </a:p>
          <a:p>
            <a:pPr eaLnBrk="1" hangingPunct="1">
              <a:lnSpc>
                <a:spcPct val="90000"/>
              </a:lnSpc>
              <a:buFont typeface="Wingdings" panose="05000000000000000000" pitchFamily="2" charset="2"/>
              <a:buNone/>
              <a:defRPr/>
            </a:pPr>
            <a:r>
              <a:rPr kumimoji="1" lang="zh-CN" altLang="en-US" sz="2800" b="1" dirty="0" smtClean="0">
                <a:solidFill>
                  <a:srgbClr val="0000FF"/>
                </a:solidFill>
                <a:latin typeface="Times New Roman" panose="02020603050405020304" pitchFamily="18" charset="0"/>
              </a:rPr>
              <a:t>   </a:t>
            </a:r>
            <a:r>
              <a:rPr kumimoji="1" lang="zh-CN" altLang="en-US" sz="2400" b="1" dirty="0" smtClean="0">
                <a:solidFill>
                  <a:srgbClr val="0000FF"/>
                </a:solidFill>
                <a:latin typeface="Times New Roman" panose="02020603050405020304" pitchFamily="18" charset="0"/>
              </a:rPr>
              <a:t>定义</a:t>
            </a:r>
            <a:r>
              <a:rPr kumimoji="1" lang="zh-CN" altLang="en-US" sz="2400" b="1" dirty="0" smtClean="0">
                <a:latin typeface="Times New Roman" panose="02020603050405020304" pitchFamily="18" charset="0"/>
              </a:rPr>
              <a:t>：从源点到终点所经过的边上的权值之和</a:t>
            </a:r>
            <a:r>
              <a:rPr kumimoji="1" lang="zh-CN" altLang="en-US" sz="2400" b="1" dirty="0" smtClean="0">
                <a:solidFill>
                  <a:schemeClr val="hlink"/>
                </a:solidFill>
                <a:latin typeface="Times New Roman" panose="02020603050405020304" pitchFamily="18" charset="0"/>
              </a:rPr>
              <a:t>（简称距离）</a:t>
            </a:r>
            <a:r>
              <a:rPr kumimoji="1" lang="zh-CN" altLang="en-US" sz="2400" b="1" dirty="0" smtClean="0">
                <a:latin typeface="Times New Roman" panose="02020603050405020304" pitchFamily="18" charset="0"/>
              </a:rPr>
              <a:t>为</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最小的路径。</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t>（注：最短路径与最小生成树不同，</a:t>
            </a:r>
            <a:endParaRPr kumimoji="1" lang="en-US" altLang="zh-CN" sz="2400" b="1" dirty="0" smtClean="0"/>
          </a:p>
          <a:p>
            <a:pPr eaLnBrk="1" hangingPunct="1">
              <a:lnSpc>
                <a:spcPct val="90000"/>
              </a:lnSpc>
              <a:buFont typeface="Wingdings" panose="05000000000000000000" pitchFamily="2" charset="2"/>
              <a:buNone/>
              <a:defRPr/>
            </a:pPr>
            <a:r>
              <a:rPr kumimoji="1" lang="en-US" altLang="zh-CN" sz="2400" b="1" dirty="0"/>
              <a:t>	</a:t>
            </a:r>
            <a:r>
              <a:rPr kumimoji="1" lang="en-US" altLang="zh-CN" sz="2400" b="1" dirty="0" smtClean="0"/>
              <a:t>	</a:t>
            </a:r>
            <a:r>
              <a:rPr kumimoji="1" lang="zh-CN" altLang="en-US" sz="2400" b="1" dirty="0" smtClean="0"/>
              <a:t>路径上不一定包含</a:t>
            </a:r>
            <a:r>
              <a:rPr kumimoji="1" lang="en-US" altLang="zh-CN" sz="2400" b="1" dirty="0" smtClean="0"/>
              <a:t>n</a:t>
            </a:r>
            <a:r>
              <a:rPr kumimoji="1" lang="zh-CN" altLang="en-US" sz="2400" b="1" dirty="0" smtClean="0"/>
              <a:t>个顶点）</a:t>
            </a:r>
          </a:p>
        </p:txBody>
      </p:sp>
      <p:pic>
        <p:nvPicPr>
          <p:cNvPr id="4" name="图片 3"/>
          <p:cNvPicPr>
            <a:picLocks noChangeAspect="1"/>
          </p:cNvPicPr>
          <p:nvPr/>
        </p:nvPicPr>
        <p:blipFill>
          <a:blip r:embed="rId2"/>
          <a:stretch>
            <a:fillRect/>
          </a:stretch>
        </p:blipFill>
        <p:spPr>
          <a:xfrm>
            <a:off x="5508104" y="3896109"/>
            <a:ext cx="3563888" cy="273329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250825" y="447668"/>
            <a:ext cx="8893175" cy="3276600"/>
          </a:xfrm>
        </p:spPr>
        <p:txBody>
          <a:bodyPr/>
          <a:lstStyle/>
          <a:p>
            <a:pPr eaLnBrk="1" hangingPunct="1">
              <a:defRPr/>
            </a:pPr>
            <a:r>
              <a:rPr kumimoji="1" lang="zh-CN" altLang="en-US" sz="2800" b="1" dirty="0" smtClean="0">
                <a:latin typeface="Times New Roman" panose="02020603050405020304" pitchFamily="18" charset="0"/>
              </a:rPr>
              <a:t>分类</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有向图</a:t>
            </a:r>
            <a:r>
              <a:rPr kumimoji="1" lang="en-US" altLang="zh-CN" sz="2400" b="1" dirty="0" smtClean="0">
                <a:solidFill>
                  <a:schemeClr val="folHlink"/>
                </a:solidFill>
                <a:latin typeface="Times New Roman" panose="02020603050405020304" pitchFamily="18" charset="0"/>
              </a:rPr>
              <a:t>(directed graph)</a:t>
            </a:r>
            <a:r>
              <a:rPr kumimoji="1" lang="zh-CN" altLang="en-US" sz="2400" b="1" dirty="0" smtClean="0">
                <a:latin typeface="Times New Roman" panose="02020603050405020304" pitchFamily="18" charset="0"/>
              </a:rPr>
              <a:t>：每条边是顶点的</a:t>
            </a:r>
            <a:r>
              <a:rPr kumimoji="1" lang="zh-CN" altLang="en-US" sz="2400" b="1" dirty="0" smtClean="0">
                <a:solidFill>
                  <a:srgbClr val="FF0000"/>
                </a:solidFill>
                <a:latin typeface="Times New Roman" panose="02020603050405020304" pitchFamily="18" charset="0"/>
              </a:rPr>
              <a:t>有序偶对</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有向图中的边也称为弧。用尖括号表示顶点的有序对，如</a:t>
            </a:r>
            <a:r>
              <a:rPr kumimoji="1" lang="en-US" altLang="zh-CN" sz="2400" b="1" dirty="0" smtClean="0">
                <a:latin typeface="Times New Roman" panose="02020603050405020304" pitchFamily="18" charset="0"/>
              </a:rPr>
              <a:t>&lt;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&gt;</a:t>
            </a:r>
            <a:r>
              <a:rPr kumimoji="1" lang="zh-CN" altLang="en-US" sz="2800" b="1" dirty="0" smtClean="0">
                <a:latin typeface="Times New Roman" panose="02020603050405020304" pitchFamily="18" charset="0"/>
              </a:rPr>
              <a:t>，</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弧尾</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zh-CN" altLang="en-US" sz="2400" b="1" dirty="0" smtClean="0">
                <a:latin typeface="Times New Roman" panose="02020603050405020304" pitchFamily="18" charset="0"/>
              </a:rPr>
              <a:t>称为</a:t>
            </a:r>
            <a:r>
              <a:rPr kumimoji="1" lang="zh-CN" altLang="en-US" sz="2400" b="1" dirty="0" smtClean="0">
                <a:solidFill>
                  <a:srgbClr val="FF0000"/>
                </a:solidFill>
                <a:latin typeface="Times New Roman" panose="02020603050405020304" pitchFamily="18" charset="0"/>
              </a:rPr>
              <a:t>弧头</a:t>
            </a:r>
            <a:r>
              <a:rPr kumimoji="1" lang="zh-CN" altLang="en-US" sz="2400" b="1" dirty="0" smtClean="0">
                <a:latin typeface="Times New Roman" panose="02020603050405020304" pitchFamily="18" charset="0"/>
              </a:rPr>
              <a:t>，并称它们互为邻接点</a:t>
            </a:r>
            <a:r>
              <a:rPr kumimoji="1" lang="en-US" altLang="zh-CN" sz="2400" b="1" dirty="0" smtClean="0">
                <a:latin typeface="Times New Roman" panose="02020603050405020304" pitchFamily="18" charset="0"/>
              </a:rPr>
              <a:t>(adjacent)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10243" name="Group 19"/>
          <p:cNvGrpSpPr>
            <a:grpSpLocks/>
          </p:cNvGrpSpPr>
          <p:nvPr/>
        </p:nvGrpSpPr>
        <p:grpSpPr bwMode="auto">
          <a:xfrm>
            <a:off x="1447800" y="3276600"/>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3635896" y="380964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smtClean="0">
                <a:latin typeface="Times New Roman" panose="02020603050405020304" pitchFamily="18" charset="0"/>
                <a:ea typeface="宋体" panose="02010600030101010101" pitchFamily="2" charset="-122"/>
              </a:rPr>
              <a:t>&gt;,&lt;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7504" y="188640"/>
            <a:ext cx="7793038" cy="635794"/>
          </a:xfrm>
        </p:spPr>
        <p:txBody>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539552" y="1268760"/>
            <a:ext cx="7920880" cy="4114800"/>
          </a:xfrm>
        </p:spPr>
        <p:txBody>
          <a:bodyPr>
            <a:prstTxWarp prst="textNoShape">
              <a:avLst/>
            </a:prstTxWarp>
          </a:bodyPr>
          <a:lstStyle/>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8.5.1 </a:t>
            </a:r>
            <a:r>
              <a:rPr lang="zh-CN" altLang="en-US" sz="2400" b="1" dirty="0" smtClean="0">
                <a:latin typeface="Times New Roman" panose="02020603050405020304" pitchFamily="18" charset="0"/>
              </a:rPr>
              <a:t>非负权值</a:t>
            </a:r>
            <a:r>
              <a:rPr lang="zh-CN" altLang="en-US" sz="2400" b="1" dirty="0" smtClean="0">
                <a:latin typeface="Times New Roman" panose="02020603050405020304" pitchFamily="18" charset="0"/>
                <a:cs typeface="Times New Roman" panose="02020603050405020304" pitchFamily="18" charset="0"/>
              </a:rPr>
              <a:t>单源最短路径（</a:t>
            </a:r>
            <a:r>
              <a:rPr lang="en-US" altLang="zh-CN" sz="2400" b="1" dirty="0" smtClean="0">
                <a:latin typeface="Times New Roman" panose="02020603050405020304" pitchFamily="18" charset="0"/>
                <a:cs typeface="Times New Roman" panose="02020603050405020304" pitchFamily="18" charset="0"/>
              </a:rPr>
              <a:t>single-source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Dijkstra</a:t>
            </a:r>
            <a:r>
              <a:rPr lang="zh-CN" altLang="en-US" sz="2400" b="1" dirty="0" smtClean="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），给定源顶点</a:t>
            </a:r>
            <a:r>
              <a:rPr lang="en-US" altLang="zh-CN" sz="2000" b="1" dirty="0" smtClean="0">
                <a:latin typeface="Times New Roman" panose="02020603050405020304" pitchFamily="18" charset="0"/>
                <a:cs typeface="Times New Roman" panose="02020603050405020304" pitchFamily="18" charset="0"/>
              </a:rPr>
              <a:t>v0∈V</a:t>
            </a:r>
            <a:r>
              <a:rPr lang="zh-CN" altLang="en-US" sz="2000" b="1" dirty="0" smtClean="0">
                <a:latin typeface="Times New Roman" panose="02020603050405020304" pitchFamily="18" charset="0"/>
                <a:cs typeface="Times New Roman" panose="02020603050405020304" pitchFamily="18" charset="0"/>
              </a:rPr>
              <a:t>，找出</a:t>
            </a:r>
            <a:r>
              <a:rPr lang="en-US" altLang="zh-CN" sz="2000" b="1" dirty="0" smtClean="0">
                <a:latin typeface="Times New Roman" panose="02020603050405020304" pitchFamily="18" charset="0"/>
                <a:cs typeface="Times New Roman" panose="02020603050405020304" pitchFamily="18" charset="0"/>
              </a:rPr>
              <a:t>v0</a:t>
            </a:r>
            <a:r>
              <a:rPr lang="zh-CN" altLang="en-US" sz="2000" b="1" dirty="0" smtClean="0">
                <a:latin typeface="Times New Roman" panose="02020603050405020304" pitchFamily="18" charset="0"/>
                <a:cs typeface="Times New Roman" panose="02020603050405020304" pitchFamily="18" charset="0"/>
              </a:rPr>
              <a:t>到图中其它各顶点的最短路径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8.5.3 </a:t>
            </a:r>
            <a:r>
              <a:rPr lang="zh-CN" altLang="en-US" sz="2400" b="1" dirty="0" smtClean="0">
                <a:latin typeface="Times New Roman" panose="02020603050405020304" pitchFamily="18" charset="0"/>
                <a:cs typeface="Times New Roman" panose="02020603050405020304" pitchFamily="18" charset="0"/>
              </a:rPr>
              <a:t>每对顶点间的最短路径（</a:t>
            </a:r>
            <a:r>
              <a:rPr lang="en-US" altLang="zh-CN" sz="2400" b="1" dirty="0" smtClean="0">
                <a:latin typeface="Times New Roman" panose="02020603050405020304" pitchFamily="18" charset="0"/>
                <a:cs typeface="Times New Roman" panose="02020603050405020304" pitchFamily="18" charset="0"/>
              </a:rPr>
              <a:t>all-pairs shortest paths</a:t>
            </a:r>
            <a:r>
              <a:rPr lang="zh-CN" altLang="en-US" sz="2400" b="1" dirty="0" smtClean="0">
                <a:latin typeface="Times New Roman" panose="02020603050405020304" pitchFamily="18" charset="0"/>
                <a:cs typeface="Times New Roman" panose="02020603050405020304" pitchFamily="18" charset="0"/>
              </a:rPr>
              <a:t>）问题</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Floyd</a:t>
            </a:r>
            <a:r>
              <a:rPr lang="zh-CN" altLang="en-US" sz="2400" b="1" dirty="0">
                <a:latin typeface="Times New Roman" panose="02020603050405020304" pitchFamily="18" charset="0"/>
                <a:cs typeface="Times New Roman" panose="02020603050405020304" pitchFamily="18" charset="0"/>
              </a:rPr>
              <a:t>算法 </a:t>
            </a:r>
            <a:endParaRPr lang="zh-CN" altLang="en-US" sz="24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lang="zh-CN" altLang="en-US" sz="2000" b="1" dirty="0" smtClean="0">
                <a:latin typeface="Times New Roman" panose="02020603050405020304" pitchFamily="18" charset="0"/>
                <a:cs typeface="Times New Roman" panose="02020603050405020304" pitchFamily="18" charset="0"/>
              </a:rPr>
              <a:t>指的是对已知图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E</a:t>
            </a:r>
            <a:r>
              <a:rPr lang="zh-CN" altLang="en-US" sz="2000" b="1" dirty="0" smtClean="0">
                <a:latin typeface="Times New Roman" panose="02020603050405020304" pitchFamily="18" charset="0"/>
                <a:cs typeface="Times New Roman" panose="02020603050405020304" pitchFamily="18" charset="0"/>
              </a:rPr>
              <a:t>），任意的顶点</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en-US" altLang="zh-CN" sz="2000" b="1" dirty="0" err="1" smtClean="0">
                <a:latin typeface="Times New Roman" panose="02020603050405020304" pitchFamily="18" charset="0"/>
                <a:cs typeface="Times New Roman" panose="02020603050405020304" pitchFamily="18" charset="0"/>
              </a:rPr>
              <a:t>∈V</a:t>
            </a:r>
            <a:r>
              <a:rPr lang="zh-CN" altLang="en-US" sz="2000" b="1" dirty="0" smtClean="0">
                <a:latin typeface="Times New Roman" panose="02020603050405020304" pitchFamily="18" charset="0"/>
                <a:cs typeface="Times New Roman" panose="02020603050405020304" pitchFamily="18" charset="0"/>
              </a:rPr>
              <a:t>，找出从</a:t>
            </a:r>
            <a:r>
              <a:rPr lang="en-US" altLang="zh-CN" sz="2000" b="1" dirty="0" smtClean="0">
                <a:latin typeface="Times New Roman" panose="02020603050405020304" pitchFamily="18" charset="0"/>
                <a:cs typeface="Times New Roman" panose="02020603050405020304" pitchFamily="18" charset="0"/>
              </a:rPr>
              <a:t>V</a:t>
            </a:r>
            <a:r>
              <a:rPr lang="en-US" altLang="zh-CN" sz="16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6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的最短路径</a:t>
            </a:r>
            <a:endParaRPr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sz="20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Bellman-Ford</a:t>
            </a:r>
            <a:r>
              <a:rPr lang="zh-CN" altLang="en-US" sz="2400" b="1" dirty="0">
                <a:latin typeface="Times New Roman" panose="02020603050405020304" pitchFamily="18" charset="0"/>
                <a:cs typeface="Times New Roman" panose="02020603050405020304" pitchFamily="18" charset="0"/>
              </a:rPr>
              <a:t>算法</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endParaRPr lang="zh-CN" altLang="en-US" sz="2400"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sz="2400" b="1" dirty="0" smtClean="0">
                <a:latin typeface="Times New Roman" panose="02020603050405020304" pitchFamily="18" charset="0"/>
                <a:cs typeface="Times New Roman" panose="02020603050405020304" pitchFamily="18" charset="0"/>
              </a:rPr>
              <a:t>SPFA, </a:t>
            </a:r>
            <a:r>
              <a:rPr lang="zh-CN" altLang="en-US" sz="2400" b="1" dirty="0" smtClean="0">
                <a:latin typeface="Times New Roman" panose="02020603050405020304" pitchFamily="18" charset="0"/>
                <a:cs typeface="Times New Roman" panose="02020603050405020304" pitchFamily="18" charset="0"/>
              </a:rPr>
              <a:t>其实是</a:t>
            </a:r>
            <a:r>
              <a:rPr lang="en-US" altLang="zh-CN" sz="2400" b="1" dirty="0" smtClean="0">
                <a:latin typeface="Times New Roman" panose="02020603050405020304" pitchFamily="18" charset="0"/>
                <a:cs typeface="Times New Roman" panose="02020603050405020304" pitchFamily="18" charset="0"/>
              </a:rPr>
              <a:t>Bellman-Ford</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队列</a:t>
            </a:r>
            <a:r>
              <a:rPr lang="zh-CN" altLang="en-US" sz="2400" b="1" dirty="0" smtClean="0">
                <a:latin typeface="Times New Roman" panose="02020603050405020304" pitchFamily="18" charset="0"/>
                <a:cs typeface="Times New Roman" panose="02020603050405020304" pitchFamily="18" charset="0"/>
              </a:rPr>
              <a:t>优化</a:t>
            </a:r>
          </a:p>
        </p:txBody>
      </p:sp>
      <p:sp>
        <p:nvSpPr>
          <p:cNvPr id="4" name="圆角矩形标注 3"/>
          <p:cNvSpPr/>
          <p:nvPr/>
        </p:nvSpPr>
        <p:spPr bwMode="auto">
          <a:xfrm>
            <a:off x="6952545" y="5445224"/>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DFS/BFS</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能否用于计算最短路径？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zh-CN" altLang="en-US" dirty="0" smtClean="0">
                <a:solidFill>
                  <a:srgbClr val="0000FF"/>
                </a:solidFill>
              </a:rPr>
              <a:t>现实世界中的最短路径</a:t>
            </a:r>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7" y="908468"/>
            <a:ext cx="4896544" cy="34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5004048" y="3682900"/>
            <a:ext cx="4139952" cy="3175099"/>
          </a:xfrm>
          <a:prstGeom prst="rect">
            <a:avLst/>
          </a:prstGeom>
        </p:spPr>
      </p:pic>
      <p:pic>
        <p:nvPicPr>
          <p:cNvPr id="180226" name="Picture 2" descr="http://tc.sinaimg.cn/maxwidth.800/tc.service.weibo.com/moonseo_cn/8961f3fda3cd67d382c79f57009377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591" y="933620"/>
            <a:ext cx="3334866" cy="2498486"/>
          </a:xfrm>
          <a:prstGeom prst="rect">
            <a:avLst/>
          </a:prstGeom>
          <a:noFill/>
          <a:extLst>
            <a:ext uri="{909E8E84-426E-40DD-AFC4-6F175D3DCCD1}">
              <a14:hiddenFill xmlns:a14="http://schemas.microsoft.com/office/drawing/2010/main">
                <a:solidFill>
                  <a:srgbClr val="FFFFFF"/>
                </a:solidFill>
              </a14:hiddenFill>
            </a:ext>
          </a:extLst>
        </p:spPr>
      </p:pic>
      <p:pic>
        <p:nvPicPr>
          <p:cNvPr id="180228" name="Picture 4" descr="https://timgsa.baidu.com/timg?image&amp;quality=80&amp;size=b9999_10000&amp;sec=1573048966641&amp;di=392293d335554dabb77448217f701abb&amp;imgtype=jpg&amp;src=http%3A%2F%2Fimg3.imgtn.bdimg.com%2Fit%2Fu%3D1685155918%2C1617510084%26fm%3D214%26gp%3D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 y="4373436"/>
            <a:ext cx="4924425"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948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28575" y="117476"/>
            <a:ext cx="8382000" cy="1981200"/>
          </a:xfrm>
        </p:spPr>
        <p:txBody>
          <a:bodyPr/>
          <a:lstStyle/>
          <a:p>
            <a:pPr eaLnBrk="1" hangingPunct="1">
              <a:defRPr/>
            </a:pPr>
            <a:r>
              <a:rPr kumimoji="1" lang="en-US" altLang="zh-CN" sz="4400" b="1" dirty="0" smtClean="0">
                <a:solidFill>
                  <a:srgbClr val="0000FF"/>
                </a:solidFill>
                <a:latin typeface="Times New Roman" panose="02020603050405020304" pitchFamily="18" charset="0"/>
              </a:rPr>
              <a:t>8.5.1 </a:t>
            </a:r>
            <a:r>
              <a:rPr kumimoji="1" lang="zh-CN" altLang="en-US" sz="4400" b="1" dirty="0" smtClean="0">
                <a:solidFill>
                  <a:srgbClr val="0000FF"/>
                </a:solidFill>
                <a:latin typeface="Times New Roman" panose="02020603050405020304" pitchFamily="18" charset="0"/>
              </a:rPr>
              <a:t>单源最短路径问题</a:t>
            </a:r>
          </a:p>
          <a:p>
            <a:pPr eaLnBrk="1" hangingPunct="1">
              <a:buFont typeface="Wingdings" panose="05000000000000000000" pitchFamily="2" charset="2"/>
              <a:buNone/>
              <a:defRPr/>
            </a:pPr>
            <a:r>
              <a:rPr kumimoji="1" lang="zh-CN" altLang="en-US" sz="1000"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800" dirty="0" smtClean="0">
                <a:latin typeface="Times New Roman" panose="02020603050405020304" pitchFamily="18" charset="0"/>
              </a:rPr>
              <a:t>            例：</a:t>
            </a:r>
            <a:endParaRPr kumimoji="1" lang="zh-CN" altLang="en-US" sz="2800" dirty="0" smtClean="0"/>
          </a:p>
        </p:txBody>
      </p:sp>
      <p:grpSp>
        <p:nvGrpSpPr>
          <p:cNvPr id="123907" name="Group 39"/>
          <p:cNvGrpSpPr>
            <a:grpSpLocks/>
          </p:cNvGrpSpPr>
          <p:nvPr/>
        </p:nvGrpSpPr>
        <p:grpSpPr bwMode="auto">
          <a:xfrm>
            <a:off x="1835696" y="1484784"/>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1066800" y="4178300"/>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1145" y="158154"/>
            <a:ext cx="7793038" cy="678558"/>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395536" y="1196752"/>
            <a:ext cx="8496944" cy="4114800"/>
          </a:xfrm>
        </p:spPr>
        <p:txBody>
          <a:bodyPr/>
          <a:lstStyle/>
          <a:p>
            <a:pPr eaLnBrk="1" hangingPunct="1">
              <a:lnSpc>
                <a:spcPct val="90000"/>
              </a:lnSpc>
              <a:defRPr/>
            </a:pPr>
            <a:r>
              <a:rPr kumimoji="1" lang="zh-CN" altLang="en-US" sz="2400" b="1" dirty="0" smtClean="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第一组</a:t>
            </a:r>
            <a:r>
              <a:rPr kumimoji="1" lang="en-US" altLang="zh-CN" sz="2000" b="1" dirty="0" smtClean="0">
                <a:latin typeface="Times New Roman" panose="02020603050405020304" pitchFamily="18" charset="0"/>
                <a:cs typeface="Times New Roman" panose="02020603050405020304" pitchFamily="18" charset="0"/>
              </a:rPr>
              <a:t>S</a:t>
            </a:r>
            <a:r>
              <a:rPr kumimoji="1" lang="zh-CN" altLang="en-US" sz="2000" b="1" dirty="0" smtClean="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第二组包括尚未确定最短路径的顶点</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smtClean="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sz="2400" b="1" dirty="0" smtClean="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sz="2000" b="1" dirty="0" smtClean="0">
                <a:latin typeface="Times New Roman" panose="02020603050405020304" pitchFamily="18" charset="0"/>
                <a:cs typeface="Times New Roman" panose="02020603050405020304" pitchFamily="18" charset="0"/>
              </a:rPr>
              <a:t>直至从</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出发可以到达的所有顶点都包括进第一组中</a:t>
            </a:r>
            <a:endParaRPr kumimoji="1" lang="en-US" altLang="zh-CN" sz="20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sz="2000" b="1" dirty="0" smtClean="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cs typeface="Times New Roman" panose="02020603050405020304" pitchFamily="18" charset="0"/>
              </a:rPr>
              <a:t>在这个过程中，总保持从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各顶点的最短距离都不大于从</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第一组</a:t>
            </a:r>
            <a:r>
              <a:rPr kumimoji="1" lang="en-US" altLang="zh-CN" sz="2000" b="1" dirty="0">
                <a:latin typeface="Times New Roman" panose="02020603050405020304" pitchFamily="18" charset="0"/>
                <a:cs typeface="Times New Roman" panose="02020603050405020304" pitchFamily="18" charset="0"/>
              </a:rPr>
              <a:t>S</a:t>
            </a:r>
            <a:r>
              <a:rPr kumimoji="1" lang="zh-CN" altLang="en-US" sz="2000" b="1" dirty="0">
                <a:latin typeface="Times New Roman" panose="02020603050405020304" pitchFamily="18" charset="0"/>
                <a:cs typeface="Times New Roman" panose="02020603050405020304" pitchFamily="18" charset="0"/>
              </a:rPr>
              <a:t>的顶点对应的距离值就是从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sz="2000" b="1" dirty="0">
                <a:latin typeface="Times New Roman" panose="02020603050405020304" pitchFamily="18" charset="0"/>
                <a:cs typeface="Times New Roman" panose="02020603050405020304" pitchFamily="18" charset="0"/>
              </a:rPr>
              <a:t>第二组的顶点对应的距离值是从</a:t>
            </a:r>
            <a:r>
              <a:rPr kumimoji="1" lang="en-US" altLang="zh-CN" sz="20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到该顶点的</a:t>
            </a:r>
            <a:r>
              <a:rPr kumimoji="1" lang="zh-CN" altLang="en-US" sz="2000"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sz="2000"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sz="2000" b="1"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13234"/>
            <a:ext cx="1873812" cy="1981917"/>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00FF"/>
                </a:solidFill>
              </a:rPr>
              <a:t>艾兹格</a:t>
            </a:r>
            <a:r>
              <a:rPr lang="en-US" altLang="zh-CN" sz="2400" dirty="0">
                <a:solidFill>
                  <a:srgbClr val="0000FF"/>
                </a:solidFill>
              </a:rPr>
              <a:t>·W·</a:t>
            </a:r>
            <a:r>
              <a:rPr lang="zh-CN" altLang="en-US" sz="2400" dirty="0" smtClean="0">
                <a:solidFill>
                  <a:srgbClr val="0000FF"/>
                </a:solidFill>
              </a:rPr>
              <a:t>迪杰斯特拉</a:t>
            </a:r>
            <a:r>
              <a:rPr lang="en-US" altLang="zh-CN" sz="2400" dirty="0" smtClean="0">
                <a:solidFill>
                  <a:srgbClr val="0000FF"/>
                </a:solidFill>
              </a:rPr>
              <a:t>(</a:t>
            </a:r>
            <a:r>
              <a:rPr lang="en-US" altLang="zh-CN" sz="2400" dirty="0" err="1" smtClean="0">
                <a:solidFill>
                  <a:srgbClr val="0000FF"/>
                </a:solidFill>
              </a:rPr>
              <a:t>Edsger</a:t>
            </a:r>
            <a:r>
              <a:rPr lang="en-US" altLang="zh-CN" sz="2400" dirty="0" smtClean="0">
                <a:solidFill>
                  <a:srgbClr val="0000FF"/>
                </a:solidFill>
              </a:rPr>
              <a:t> </a:t>
            </a:r>
            <a:r>
              <a:rPr lang="en-US" altLang="zh-CN" sz="2400" dirty="0" err="1">
                <a:solidFill>
                  <a:srgbClr val="0000FF"/>
                </a:solidFill>
              </a:rPr>
              <a:t>Wybe</a:t>
            </a:r>
            <a:r>
              <a:rPr lang="en-US" altLang="zh-CN" sz="2400" dirty="0">
                <a:solidFill>
                  <a:srgbClr val="0000FF"/>
                </a:solidFill>
              </a:rPr>
              <a:t> </a:t>
            </a:r>
            <a:r>
              <a:rPr lang="en-US" altLang="zh-CN" sz="2400" dirty="0" err="1">
                <a:solidFill>
                  <a:srgbClr val="0000FF"/>
                </a:solidFill>
              </a:rPr>
              <a:t>Dijkstra</a:t>
            </a:r>
            <a:r>
              <a:rPr lang="en-US" altLang="zh-CN" sz="2400" dirty="0" smtClean="0">
                <a:solidFill>
                  <a:srgbClr val="0000FF"/>
                </a:solidFill>
              </a:rPr>
              <a:t>)</a:t>
            </a:r>
            <a:br>
              <a:rPr lang="en-US" altLang="zh-CN" sz="2400" dirty="0" smtClean="0">
                <a:solidFill>
                  <a:srgbClr val="0000FF"/>
                </a:solidFill>
              </a:rPr>
            </a:br>
            <a:r>
              <a:rPr lang="zh-CN" altLang="en-US" sz="2400" dirty="0" smtClean="0">
                <a:solidFill>
                  <a:srgbClr val="0000FF"/>
                </a:solidFill>
              </a:rPr>
              <a:t>（</a:t>
            </a:r>
            <a:r>
              <a:rPr lang="en-US" altLang="zh-CN" sz="2400" dirty="0" smtClean="0">
                <a:solidFill>
                  <a:srgbClr val="0000FF"/>
                </a:solidFill>
              </a:rPr>
              <a:t>1930-2002</a:t>
            </a:r>
            <a:r>
              <a:rPr lang="zh-CN" altLang="en-US" sz="2400" dirty="0" smtClean="0">
                <a:solidFill>
                  <a:srgbClr val="0000FF"/>
                </a:solidFill>
              </a:rPr>
              <a:t>）</a:t>
            </a:r>
            <a:endParaRPr lang="zh-CN" altLang="en-US" sz="2400" dirty="0">
              <a:solidFill>
                <a:srgbClr val="0000FF"/>
              </a:solidFill>
            </a:endParaRPr>
          </a:p>
        </p:txBody>
      </p:sp>
      <p:sp>
        <p:nvSpPr>
          <p:cNvPr id="3" name="内容占位符 2"/>
          <p:cNvSpPr>
            <a:spLocks noGrp="1"/>
          </p:cNvSpPr>
          <p:nvPr>
            <p:ph idx="1"/>
          </p:nvPr>
        </p:nvSpPr>
        <p:spPr/>
        <p:txBody>
          <a:bodyPr/>
          <a:lstStyle/>
          <a:p>
            <a:r>
              <a:rPr lang="zh-CN" altLang="en-US" sz="2400" dirty="0" smtClean="0"/>
              <a:t>荷兰人，</a:t>
            </a:r>
            <a:r>
              <a:rPr lang="en-US" altLang="zh-CN" sz="2400" dirty="0" smtClean="0"/>
              <a:t>1972</a:t>
            </a:r>
            <a:r>
              <a:rPr lang="zh-CN" altLang="en-US" sz="2400" dirty="0" smtClean="0"/>
              <a:t>年图灵奖获得者</a:t>
            </a:r>
            <a:endParaRPr lang="en-US" altLang="zh-CN" sz="2400" dirty="0" smtClean="0"/>
          </a:p>
          <a:p>
            <a:r>
              <a:rPr lang="zh-CN" altLang="en-US" sz="2400" dirty="0" smtClean="0"/>
              <a:t>提出</a:t>
            </a:r>
            <a:r>
              <a:rPr lang="zh-CN" altLang="en-US" sz="2400" dirty="0"/>
              <a:t>“</a:t>
            </a:r>
            <a:r>
              <a:rPr lang="en-US" altLang="zh-CN" sz="2400" dirty="0" err="1"/>
              <a:t>goto</a:t>
            </a:r>
            <a:r>
              <a:rPr lang="zh-CN" altLang="en-US" sz="2400" dirty="0"/>
              <a:t>有害论”</a:t>
            </a:r>
            <a:r>
              <a:rPr lang="en-US" altLang="zh-CN" sz="2400" dirty="0"/>
              <a:t>;</a:t>
            </a:r>
          </a:p>
          <a:p>
            <a:r>
              <a:rPr lang="zh-CN" altLang="en-US" sz="2400" dirty="0" smtClean="0"/>
              <a:t>提出</a:t>
            </a:r>
            <a:r>
              <a:rPr lang="zh-CN" altLang="en-US" sz="2400" dirty="0"/>
              <a:t>信号量和</a:t>
            </a:r>
            <a:r>
              <a:rPr lang="en-US" altLang="zh-CN" sz="2400" dirty="0"/>
              <a:t>PV</a:t>
            </a:r>
            <a:r>
              <a:rPr lang="zh-CN" altLang="en-US" sz="2400" dirty="0"/>
              <a:t>原语</a:t>
            </a:r>
            <a:r>
              <a:rPr lang="en-US" altLang="zh-CN" sz="2400" dirty="0"/>
              <a:t>;</a:t>
            </a:r>
          </a:p>
          <a:p>
            <a:r>
              <a:rPr lang="zh-CN" altLang="en-US" sz="2400" dirty="0" smtClean="0"/>
              <a:t>解决</a:t>
            </a:r>
            <a:r>
              <a:rPr lang="zh-CN" altLang="en-US" sz="2400" dirty="0"/>
              <a:t>了“哲学家聚餐”问题</a:t>
            </a:r>
            <a:r>
              <a:rPr lang="en-US" altLang="zh-CN" sz="2400" dirty="0"/>
              <a:t>;</a:t>
            </a:r>
          </a:p>
          <a:p>
            <a:r>
              <a:rPr lang="zh-CN" altLang="en-US" sz="2400" dirty="0" smtClean="0"/>
              <a:t>最</a:t>
            </a:r>
            <a:r>
              <a:rPr lang="zh-CN" altLang="en-US" sz="2400" dirty="0"/>
              <a:t>短路径算法</a:t>
            </a:r>
            <a:r>
              <a:rPr lang="en-US" altLang="zh-CN" sz="2400" dirty="0"/>
              <a:t>(SPF)</a:t>
            </a:r>
            <a:r>
              <a:rPr lang="zh-CN" altLang="en-US" sz="2400" dirty="0"/>
              <a:t>和银行家算法的创造者</a:t>
            </a:r>
            <a:r>
              <a:rPr lang="en-US" altLang="zh-CN" sz="2400" dirty="0"/>
              <a:t>;</a:t>
            </a:r>
          </a:p>
          <a:p>
            <a:r>
              <a:rPr lang="zh-CN" altLang="en-US" sz="2400" dirty="0" smtClean="0"/>
              <a:t>第一</a:t>
            </a:r>
            <a:r>
              <a:rPr lang="zh-CN" altLang="en-US" sz="2400" dirty="0"/>
              <a:t>个</a:t>
            </a:r>
            <a:r>
              <a:rPr lang="en-US" altLang="zh-CN" sz="2400" dirty="0" err="1"/>
              <a:t>Algol</a:t>
            </a:r>
            <a:r>
              <a:rPr lang="en-US" altLang="zh-CN" sz="2400" dirty="0"/>
              <a:t> 60</a:t>
            </a:r>
            <a:r>
              <a:rPr lang="zh-CN" altLang="en-US" sz="2400" dirty="0"/>
              <a:t>编译器的设计者和实现者</a:t>
            </a:r>
            <a:r>
              <a:rPr lang="en-US" altLang="zh-CN" sz="2400" dirty="0" smtClean="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smtClean="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13235"/>
            <a:ext cx="1729796" cy="1829592"/>
          </a:xfrm>
          <a:prstGeom prst="rect">
            <a:avLst/>
          </a:prstGeom>
        </p:spPr>
      </p:pic>
      <p:pic>
        <p:nvPicPr>
          <p:cNvPr id="5" name="图片 4"/>
          <p:cNvPicPr>
            <a:picLocks noChangeAspect="1"/>
          </p:cNvPicPr>
          <p:nvPr/>
        </p:nvPicPr>
        <p:blipFill>
          <a:blip r:embed="rId3"/>
          <a:stretch>
            <a:fillRect/>
          </a:stretch>
        </p:blipFill>
        <p:spPr>
          <a:xfrm>
            <a:off x="7355813"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468313" y="1052736"/>
            <a:ext cx="8218487" cy="5038725"/>
          </a:xfrm>
        </p:spPr>
        <p:txBody>
          <a:bodyPr/>
          <a:lstStyle/>
          <a:p>
            <a:r>
              <a:rPr lang="zh-CN" altLang="en-US" sz="2000" dirty="0"/>
              <a:t>从鹿特丹到格罗宁根旅行的最短路线是什么</a:t>
            </a:r>
            <a:r>
              <a:rPr lang="en-US" altLang="zh-CN" sz="2000" dirty="0"/>
              <a:t>?</a:t>
            </a:r>
            <a:r>
              <a:rPr lang="zh-CN" altLang="en-US" sz="2000" dirty="0"/>
              <a:t>这就是最短路径算法，我花了大约 </a:t>
            </a:r>
            <a:r>
              <a:rPr lang="en-US" altLang="zh-CN" sz="2000" dirty="0"/>
              <a:t>20 </a:t>
            </a:r>
            <a:r>
              <a:rPr lang="zh-CN" altLang="en-US" sz="2000" dirty="0"/>
              <a:t>分钟设计了它。一天早上，我和我的未婚妻在阿姆斯特丹购物，累了，我们便坐在咖啡馆的露台上喝咖啡，我只想着能否实现最短路径算法，然后我成功了。</a:t>
            </a:r>
          </a:p>
          <a:p>
            <a:endParaRPr lang="zh-CN" altLang="en-US" sz="2000" dirty="0"/>
          </a:p>
          <a:p>
            <a:r>
              <a:rPr lang="zh-CN" altLang="en-US" sz="2000" dirty="0"/>
              <a:t>正如我所说，这是一个二十分钟的发明。事实上，它发表于 </a:t>
            </a:r>
            <a:r>
              <a:rPr lang="en-US" altLang="zh-CN" sz="2000" dirty="0"/>
              <a:t>1959 </a:t>
            </a:r>
            <a:r>
              <a:rPr lang="zh-CN" altLang="en-US" sz="2000" dirty="0"/>
              <a:t>年，现在来看它的可读性也非常高。它之所以如此美妙，其中一个原因就是我没用笔纸就设计了它。后来我才知道，没有笔纸设计</a:t>
            </a:r>
            <a:r>
              <a:rPr lang="zh-CN" altLang="en-US" sz="2000" dirty="0" smtClean="0"/>
              <a:t>的优点之一</a:t>
            </a:r>
            <a:r>
              <a:rPr lang="zh-CN" altLang="en-US" sz="2000" dirty="0"/>
              <a:t>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3153734" y="4293704"/>
            <a:ext cx="2847644" cy="2564296"/>
          </a:xfrm>
          <a:prstGeom prst="rect">
            <a:avLst/>
          </a:prstGeom>
        </p:spPr>
      </p:pic>
    </p:spTree>
    <p:extLst>
      <p:ext uri="{BB962C8B-B14F-4D97-AF65-F5344CB8AC3E}">
        <p14:creationId xmlns:p14="http://schemas.microsoft.com/office/powerpoint/2010/main" val="7450610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179512" y="188640"/>
            <a:ext cx="7793037" cy="648072"/>
          </a:xfrm>
        </p:spPr>
        <p:txBody>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539552" y="1124744"/>
            <a:ext cx="8280920" cy="4114800"/>
          </a:xfrm>
        </p:spPr>
        <p:txBody>
          <a:bodyPr/>
          <a:lstStyle/>
          <a:p>
            <a:pPr marL="514350" indent="-514350" eaLnBrk="1" hangingPunct="1">
              <a:lnSpc>
                <a:spcPct val="90000"/>
              </a:lnSpc>
              <a:buFont typeface="+mj-ea"/>
              <a:buAutoNum type="ea1JpnChsDbPeriod"/>
              <a:defRPr/>
            </a:pPr>
            <a:r>
              <a:rPr kumimoji="1" lang="zh-CN" altLang="en-US" sz="2400" b="1" dirty="0" smtClean="0">
                <a:latin typeface="Times New Roman" panose="02020603050405020304" pitchFamily="18" charset="0"/>
                <a:cs typeface="Times New Roman" panose="02020603050405020304" pitchFamily="18" charset="0"/>
              </a:rPr>
              <a:t>一开始第一组</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只包括顶点</a:t>
            </a: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ea"/>
              <a:buAutoNum type="ea1JpnChsDbPeriod"/>
              <a:defRPr/>
            </a:pP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对应的距离值为</a:t>
            </a:r>
            <a:r>
              <a:rPr kumimoji="1" lang="en-US" altLang="zh-CN" sz="2400" b="1" dirty="0" smtClean="0">
                <a:latin typeface="Times New Roman" panose="02020603050405020304" pitchFamily="18" charset="0"/>
                <a:cs typeface="Times New Roman" panose="02020603050405020304" pitchFamily="18" charset="0"/>
              </a:rPr>
              <a:t>0</a:t>
            </a:r>
            <a:r>
              <a:rPr kumimoji="1" lang="zh-CN" altLang="en-US" sz="2400" b="1" dirty="0" smtClean="0">
                <a:latin typeface="Times New Roman" panose="02020603050405020304" pitchFamily="18" charset="0"/>
                <a:cs typeface="Times New Roman" panose="02020603050405020304" pitchFamily="18" charset="0"/>
              </a:rPr>
              <a:t>，而第二组的顶点对应的距离值这样确定：</a:t>
            </a:r>
          </a:p>
          <a:p>
            <a:pPr marL="914400" lvl="1" indent="-457200" eaLnBrk="1" hangingPunct="1">
              <a:lnSpc>
                <a:spcPct val="90000"/>
              </a:lnSpc>
              <a:buFont typeface="+mj-lt"/>
              <a:buAutoNum type="arabicPeriod"/>
              <a:defRPr/>
            </a:pPr>
            <a:r>
              <a:rPr kumimoji="1" lang="zh-CN" altLang="en-US" sz="2000" b="1" dirty="0" smtClean="0">
                <a:latin typeface="Times New Roman" panose="02020603050405020304" pitchFamily="18" charset="0"/>
                <a:cs typeface="Times New Roman" panose="02020603050405020304" pitchFamily="18" charset="0"/>
              </a:rPr>
              <a:t>若图中有边</a:t>
            </a:r>
            <a:r>
              <a:rPr kumimoji="1" lang="en-US" altLang="zh-CN" sz="2000" b="1" dirty="0" smtClean="0">
                <a:latin typeface="Times New Roman" panose="02020603050405020304" pitchFamily="18" charset="0"/>
                <a:cs typeface="Times New Roman" panose="02020603050405020304" pitchFamily="18" charset="0"/>
              </a:rPr>
              <a:t>&lt;v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en-US" altLang="zh-CN" sz="2000" b="1" dirty="0" smtClean="0">
                <a:latin typeface="Times New Roman" panose="02020603050405020304" pitchFamily="18" charset="0"/>
                <a:cs typeface="Times New Roman" panose="02020603050405020304" pitchFamily="18" charset="0"/>
              </a:rPr>
              <a:t>&gt;</a:t>
            </a:r>
            <a:r>
              <a:rPr kumimoji="1" lang="zh-CN" altLang="en-US" sz="2000" b="1" dirty="0" smtClean="0">
                <a:latin typeface="Times New Roman" panose="02020603050405020304" pitchFamily="18" charset="0"/>
                <a:cs typeface="Times New Roman" panose="02020603050405020304" pitchFamily="18" charset="0"/>
              </a:rPr>
              <a:t>或者（</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2000" b="1" baseline="-25000" dirty="0" smtClean="0">
                <a:latin typeface="Times New Roman" panose="02020603050405020304" pitchFamily="18" charset="0"/>
                <a:cs typeface="Times New Roman" panose="02020603050405020304" pitchFamily="18" charset="0"/>
              </a:rPr>
              <a:t>0</a:t>
            </a:r>
            <a:r>
              <a:rPr kumimoji="1" lang="zh-CN" altLang="en-US" sz="2000" b="1" dirty="0" smtClean="0">
                <a:latin typeface="Times New Roman" panose="02020603050405020304" pitchFamily="18" charset="0"/>
                <a:cs typeface="Times New Roman" panose="02020603050405020304" pitchFamily="18" charset="0"/>
              </a:rPr>
              <a:t>，</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），则</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的距离值为此边所带的</a:t>
            </a:r>
            <a:r>
              <a:rPr kumimoji="1" lang="zh-CN" altLang="en-US" sz="2000" b="1" dirty="0" smtClean="0">
                <a:solidFill>
                  <a:schemeClr val="hlink"/>
                </a:solidFill>
                <a:latin typeface="Times New Roman" panose="02020603050405020304" pitchFamily="18" charset="0"/>
                <a:cs typeface="Times New Roman" panose="02020603050405020304" pitchFamily="18" charset="0"/>
              </a:rPr>
              <a:t>权</a:t>
            </a:r>
            <a:r>
              <a:rPr kumimoji="1" lang="zh-CN" altLang="en-US" sz="2000" b="1" dirty="0" smtClean="0">
                <a:latin typeface="Times New Roman" panose="02020603050405020304" pitchFamily="18" charset="0"/>
                <a:cs typeface="Times New Roman" panose="02020603050405020304" pitchFamily="18" charset="0"/>
              </a:rPr>
              <a:t>，否则</a:t>
            </a:r>
            <a:r>
              <a:rPr kumimoji="1" lang="en-US" altLang="zh-CN" sz="2000" b="1" dirty="0" smtClean="0">
                <a:latin typeface="Times New Roman" panose="02020603050405020304" pitchFamily="18" charset="0"/>
                <a:cs typeface="Times New Roman" panose="02020603050405020304" pitchFamily="18" charset="0"/>
              </a:rPr>
              <a:t>v</a:t>
            </a:r>
            <a:r>
              <a:rPr kumimoji="1" lang="en-US" altLang="zh-CN" sz="1800" b="1" baseline="-25000" dirty="0" smtClean="0">
                <a:latin typeface="Times New Roman" panose="02020603050405020304" pitchFamily="18" charset="0"/>
                <a:cs typeface="Times New Roman" panose="02020603050405020304" pitchFamily="18" charset="0"/>
              </a:rPr>
              <a:t>i</a:t>
            </a:r>
            <a:r>
              <a:rPr kumimoji="1" lang="zh-CN" altLang="en-US" sz="2000" b="1" dirty="0" smtClean="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ea"/>
              <a:buAutoNum type="ea1JpnChsDbPeriod"/>
              <a:defRPr/>
            </a:pPr>
            <a:r>
              <a:rPr kumimoji="1" lang="zh-CN" altLang="en-US" sz="2400" b="1" dirty="0" smtClean="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smtClean="0">
                <a:latin typeface="Times New Roman" panose="02020603050405020304" pitchFamily="18" charset="0"/>
                <a:cs typeface="Times New Roman" panose="02020603050405020304" pitchFamily="18" charset="0"/>
              </a:rPr>
              <a:t>v</a:t>
            </a:r>
            <a:r>
              <a:rPr kumimoji="1" lang="en-US" altLang="zh-CN" sz="2400" b="1" baseline="-25000" dirty="0" smtClean="0">
                <a:latin typeface="Times New Roman" panose="02020603050405020304" pitchFamily="18" charset="0"/>
                <a:cs typeface="Times New Roman" panose="02020603050405020304" pitchFamily="18" charset="0"/>
              </a:rPr>
              <a:t>u</a:t>
            </a:r>
            <a:r>
              <a:rPr kumimoji="1" lang="zh-CN" altLang="en-US" sz="2400" b="1" dirty="0" smtClean="0">
                <a:latin typeface="Times New Roman" panose="02020603050405020304" pitchFamily="18" charset="0"/>
                <a:cs typeface="Times New Roman" panose="02020603050405020304" pitchFamily="18" charset="0"/>
              </a:rPr>
              <a:t>加入到第一组中；</a:t>
            </a:r>
            <a:endParaRPr kumimoji="1" lang="en-US" altLang="zh-CN" sz="2400" b="1" dirty="0" smtClean="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ea"/>
              <a:buAutoNum type="ea1JpnChsDb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14400" lvl="1" indent="-45720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ea"/>
              <a:buAutoNum type="ea1JpnChsDb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0" y="152400"/>
            <a:ext cx="8686800" cy="1905000"/>
          </a:xfrm>
        </p:spPr>
        <p:txBody>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smtClean="0">
                <a:solidFill>
                  <a:srgbClr val="0000FF"/>
                </a:solidFill>
                <a:latin typeface="Times New Roman" panose="02020603050405020304" pitchFamily="18" charset="0"/>
              </a:rPr>
              <a:t>Dijkstra</a:t>
            </a:r>
            <a:r>
              <a:rPr kumimoji="1" lang="zh-CN" altLang="en-US" sz="4400" b="1" dirty="0" smtClean="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按</a:t>
            </a:r>
            <a:r>
              <a:rPr kumimoji="1" lang="zh-CN" altLang="en-US" sz="2800" b="1" dirty="0" smtClean="0">
                <a:solidFill>
                  <a:schemeClr val="hlink"/>
                </a:solidFill>
                <a:latin typeface="Times New Roman" panose="02020603050405020304" pitchFamily="18" charset="0"/>
              </a:rPr>
              <a:t>路径长度递增</a:t>
            </a:r>
            <a:r>
              <a:rPr kumimoji="1" lang="zh-CN" altLang="en-US" sz="2800" b="1" dirty="0" smtClean="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有向网</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nvGraphicFramePr>
        <p:xfrm>
          <a:off x="3565525" y="3068638"/>
          <a:ext cx="5065713" cy="3589337"/>
        </p:xfrm>
        <a:graphic>
          <a:graphicData uri="http://schemas.openxmlformats.org/presentationml/2006/ole">
            <mc:AlternateContent xmlns:mc="http://schemas.openxmlformats.org/markup-compatibility/2006">
              <mc:Choice xmlns:v="urn:schemas-microsoft-com:vml" Requires="v">
                <p:oleObj spid="_x0000_s129102"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525" y="3068638"/>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76200" y="2009775"/>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44450" y="332656"/>
            <a:ext cx="7793038" cy="432048"/>
          </a:xfrm>
        </p:spPr>
        <p:txBody>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373063" y="1524000"/>
            <a:ext cx="8396287"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400" b="1" noProof="1" smtClean="0">
                <a:latin typeface="Times New Roman" panose="02020603050405020304" pitchFamily="18" charset="0"/>
                <a:ea typeface="宋体" panose="02010600030101010101" pitchFamily="2" charset="-122"/>
              </a:rPr>
              <a:t>(1) </a:t>
            </a:r>
            <a:r>
              <a:rPr lang="zh-CN" altLang="en-US" sz="2400" b="1" noProof="1" smtClean="0">
                <a:latin typeface="Times New Roman" panose="02020603050405020304" pitchFamily="18" charset="0"/>
                <a:ea typeface="宋体" panose="02010600030101010101" pitchFamily="2" charset="-122"/>
              </a:rPr>
              <a:t>引入</a:t>
            </a:r>
            <a:r>
              <a:rPr lang="zh-CN" altLang="en-US" sz="2400" b="1" noProof="1">
                <a:latin typeface="Times New Roman" panose="02020603050405020304" pitchFamily="18" charset="0"/>
                <a:ea typeface="宋体" panose="02010600030101010101" pitchFamily="2" charset="-122"/>
              </a:rPr>
              <a:t>一维数组</a:t>
            </a:r>
            <a:r>
              <a:rPr lang="en-US" altLang="zh-CN" sz="2400" b="1" noProof="1">
                <a:solidFill>
                  <a:srgbClr val="FF0000"/>
                </a:solidFill>
                <a:latin typeface="Times New Roman" panose="02020603050405020304" pitchFamily="18" charset="0"/>
                <a:ea typeface="宋体" panose="02010600030101010101" pitchFamily="2" charset="-122"/>
              </a:rPr>
              <a:t>dist[j]</a:t>
            </a:r>
            <a:r>
              <a:rPr lang="en-US" altLang="zh-CN" sz="2400" b="1" noProof="1">
                <a:latin typeface="Times New Roman" panose="02020603050405020304" pitchFamily="18" charset="0"/>
                <a:ea typeface="宋体" panose="02010600030101010101" pitchFamily="2" charset="-122"/>
              </a:rPr>
              <a:t>(0 ≤ j&lt;n) </a:t>
            </a:r>
            <a:r>
              <a:rPr lang="zh-CN" altLang="en-US" sz="2400" b="1" noProof="1">
                <a:latin typeface="Times New Roman" panose="02020603050405020304" pitchFamily="18" charset="0"/>
                <a:ea typeface="宋体" panose="02010600030101010101" pitchFamily="2" charset="-122"/>
              </a:rPr>
              <a:t>存放</a:t>
            </a:r>
            <a:r>
              <a:rPr lang="zh-CN" altLang="en-US" sz="2400" b="1" noProof="1">
                <a:solidFill>
                  <a:srgbClr val="FF0000"/>
                </a:solidFill>
                <a:latin typeface="Times New Roman" panose="02020603050405020304" pitchFamily="18" charset="0"/>
                <a:ea typeface="宋体" panose="02010600030101010101" pitchFamily="2" charset="-122"/>
              </a:rPr>
              <a:t>当前求出的</a:t>
            </a:r>
            <a:r>
              <a:rPr lang="zh-CN" altLang="en-US" sz="2400" b="1" noProof="1">
                <a:latin typeface="Times New Roman" panose="02020603050405020304" pitchFamily="18" charset="0"/>
                <a:ea typeface="宋体" panose="02010600030101010101" pitchFamily="2" charset="-122"/>
              </a:rPr>
              <a:t>从源点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j</a:t>
            </a:r>
            <a:r>
              <a:rPr lang="zh-CN" altLang="en-US" sz="2400" b="1" noProof="1">
                <a:latin typeface="Times New Roman" panose="02020603050405020304" pitchFamily="18" charset="0"/>
                <a:ea typeface="宋体" panose="02010600030101010101" pitchFamily="2" charset="-122"/>
              </a:rPr>
              <a:t>的最短路径距离。初始，</a:t>
            </a:r>
            <a:r>
              <a:rPr lang="en-US" altLang="zh-CN" sz="2400" b="1" noProof="1">
                <a:latin typeface="Times New Roman" panose="02020603050405020304" pitchFamily="18" charset="0"/>
                <a:ea typeface="宋体" panose="02010600030101010101" pitchFamily="2" charset="-122"/>
              </a:rPr>
              <a:t>dist[i]=G.GetWeight(v,i)</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path[i]</a:t>
            </a:r>
            <a:r>
              <a:rPr lang="en-US" altLang="zh-CN" sz="2400" b="1" noProof="1">
                <a:latin typeface="Times New Roman" panose="02020603050405020304" pitchFamily="18" charset="0"/>
                <a:ea typeface="宋体" panose="02010600030101010101" pitchFamily="2" charset="-122"/>
              </a:rPr>
              <a:t>(0 ≤ i&lt;n)</a:t>
            </a:r>
            <a:r>
              <a:rPr lang="zh-CN" altLang="en-US" sz="2400" b="1" noProof="1">
                <a:latin typeface="Times New Roman" panose="02020603050405020304" pitchFamily="18" charset="0"/>
                <a:ea typeface="宋体" panose="02010600030101010101" pitchFamily="2" charset="-122"/>
              </a:rPr>
              <a:t>存放从</a:t>
            </a:r>
            <a:r>
              <a:rPr lang="zh-CN" altLang="en-US" sz="2400" b="1" noProof="1">
                <a:solidFill>
                  <a:srgbClr val="FF0000"/>
                </a:solidFill>
                <a:latin typeface="Times New Roman" panose="02020603050405020304" pitchFamily="18" charset="0"/>
                <a:ea typeface="宋体" panose="02010600030101010101" pitchFamily="2" charset="-122"/>
              </a:rPr>
              <a:t>源点</a:t>
            </a:r>
            <a:r>
              <a:rPr lang="en-US" altLang="zh-CN" sz="2400" b="1" noProof="1">
                <a:solidFill>
                  <a:srgbClr val="FF0000"/>
                </a:solidFill>
                <a:latin typeface="Times New Roman" panose="02020603050405020304" pitchFamily="18" charset="0"/>
                <a:ea typeface="宋体" panose="02010600030101010101" pitchFamily="2" charset="-122"/>
              </a:rPr>
              <a:t>v</a:t>
            </a:r>
            <a:r>
              <a:rPr lang="zh-CN" altLang="en-US" sz="2400" b="1" noProof="1">
                <a:solidFill>
                  <a:srgbClr val="FF0000"/>
                </a:solidFill>
                <a:latin typeface="Times New Roman" panose="02020603050405020304" pitchFamily="18" charset="0"/>
                <a:ea typeface="宋体" panose="02010600030101010101" pitchFamily="2" charset="-122"/>
              </a:rPr>
              <a:t>到各终点</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25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的最短路径上</a:t>
            </a:r>
            <a:r>
              <a:rPr lang="en-US" altLang="zh-CN" sz="2400" b="1" noProof="1">
                <a:latin typeface="Times New Roman" panose="02020603050405020304" pitchFamily="18" charset="0"/>
                <a:ea typeface="宋体" panose="02010600030101010101" pitchFamily="2" charset="-122"/>
              </a:rPr>
              <a:t> </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baseline="-30000" noProof="1">
                <a:solidFill>
                  <a:srgbClr val="FF0000"/>
                </a:solidFill>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的直接前驱结点下标</a:t>
            </a:r>
            <a:r>
              <a:rPr lang="zh-CN" altLang="en-US" sz="2400" b="1" noProof="1">
                <a:latin typeface="Times New Roman" panose="02020603050405020304" pitchFamily="18" charset="0"/>
                <a:ea typeface="宋体" panose="02010600030101010101" pitchFamily="2" charset="-122"/>
              </a:rPr>
              <a:t>。若从</a:t>
            </a:r>
            <a:r>
              <a:rPr lang="en-US" altLang="zh-CN" sz="2400" b="1" noProof="1">
                <a:latin typeface="Times New Roman" panose="02020603050405020304" pitchFamily="18" charset="0"/>
                <a:ea typeface="宋体" panose="02010600030101010101" pitchFamily="2" charset="-122"/>
              </a:rPr>
              <a:t>v</a:t>
            </a:r>
            <a:r>
              <a:rPr lang="zh-CN" altLang="en-US" sz="2400" b="1" noProof="1">
                <a:latin typeface="Times New Roman" panose="02020603050405020304" pitchFamily="18" charset="0"/>
                <a:ea typeface="宋体" panose="02010600030101010101" pitchFamily="2" charset="-122"/>
              </a:rPr>
              <a:t>到</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无路径，则</a:t>
            </a:r>
            <a:r>
              <a:rPr lang="en-US" altLang="zh-CN" sz="2400" b="1" noProof="1">
                <a:latin typeface="Times New Roman" panose="02020603050405020304" pitchFamily="18" charset="0"/>
                <a:ea typeface="宋体" panose="02010600030101010101" pitchFamily="2" charset="-122"/>
              </a:rPr>
              <a:t>path[i]=</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(3) </a:t>
            </a:r>
            <a:r>
              <a:rPr lang="zh-CN" altLang="en-US" sz="2400" b="1" noProof="1">
                <a:latin typeface="Times New Roman" panose="02020603050405020304" pitchFamily="18" charset="0"/>
                <a:ea typeface="宋体" panose="02010600030101010101" pitchFamily="2" charset="-122"/>
              </a:rPr>
              <a:t>引入一维数组</a:t>
            </a:r>
            <a:r>
              <a:rPr lang="en-US" altLang="zh-CN" sz="2400" b="1" noProof="1">
                <a:solidFill>
                  <a:srgbClr val="FF0000"/>
                </a:solidFill>
                <a:latin typeface="Times New Roman" panose="02020603050405020304" pitchFamily="18" charset="0"/>
                <a:ea typeface="宋体" panose="02010600030101010101" pitchFamily="2" charset="-122"/>
              </a:rPr>
              <a:t>S[i]</a:t>
            </a:r>
            <a:r>
              <a:rPr lang="en-US" altLang="zh-CN" sz="2400" b="1" noProof="1">
                <a:latin typeface="Times New Roman" panose="02020603050405020304" pitchFamily="18" charset="0"/>
                <a:ea typeface="宋体" panose="02010600030101010101" pitchFamily="2" charset="-122"/>
              </a:rPr>
              <a:t>(0≤ i&lt;n)</a:t>
            </a:r>
            <a:r>
              <a:rPr lang="zh-CN" altLang="en-US" sz="2400" b="1" noProof="1">
                <a:latin typeface="Times New Roman" panose="02020603050405020304" pitchFamily="18" charset="0"/>
                <a:ea typeface="宋体" panose="02010600030101010101" pitchFamily="2" charset="-122"/>
              </a:rPr>
              <a:t>存放顶点</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solidFill>
                  <a:srgbClr val="FF0000"/>
                </a:solidFill>
                <a:latin typeface="Times New Roman" panose="02020603050405020304" pitchFamily="18" charset="0"/>
                <a:ea typeface="宋体" panose="02010600030101010101" pitchFamily="2" charset="-122"/>
              </a:rPr>
              <a:t>是否</a:t>
            </a:r>
            <a:r>
              <a:rPr lang="zh-CN" altLang="en-US" sz="2400" b="1" noProof="1">
                <a:solidFill>
                  <a:schemeClr val="hlink"/>
                </a:solidFill>
                <a:latin typeface="Times New Roman" panose="02020603050405020304" pitchFamily="18" charset="0"/>
                <a:ea typeface="宋体" panose="02010600030101010101" pitchFamily="2" charset="-122"/>
              </a:rPr>
              <a:t>已求得最短路径</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S[i]=false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未求得最短路径；</a:t>
            </a:r>
            <a:r>
              <a:rPr lang="en-US" altLang="zh-CN" sz="2400" b="1" noProof="1">
                <a:latin typeface="Times New Roman" panose="02020603050405020304" pitchFamily="18" charset="0"/>
                <a:ea typeface="宋体" panose="02010600030101010101" pitchFamily="2" charset="-122"/>
              </a:rPr>
              <a:t>S[i]=true</a:t>
            </a:r>
            <a:r>
              <a:rPr lang="zh-CN" altLang="en-US" sz="2400" b="1" noProof="1">
                <a:latin typeface="Times New Roman" panose="02020603050405020304" pitchFamily="18" charset="0"/>
                <a:ea typeface="宋体" panose="02010600030101010101" pitchFamily="2" charset="-122"/>
              </a:rPr>
              <a:t>表示</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i</a:t>
            </a:r>
            <a:r>
              <a:rPr lang="zh-CN" altLang="en-US" sz="2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0" y="228600"/>
            <a:ext cx="8964488" cy="6400800"/>
          </a:xfrm>
        </p:spPr>
        <p:txBody>
          <a:bodyPr/>
          <a:lstStyle/>
          <a:p>
            <a:pPr algn="just" eaLnBrk="1" hangingPunct="1">
              <a:lnSpc>
                <a:spcPct val="90000"/>
              </a:lnSpc>
              <a:buFont typeface="Wingdings" panose="05000000000000000000" pitchFamily="2" charset="2"/>
              <a:buNone/>
              <a:defRPr/>
            </a:pPr>
            <a:r>
              <a:rPr kumimoji="1" lang="en-US" altLang="zh-CN" sz="4000" b="1" dirty="0" err="1" smtClean="0">
                <a:solidFill>
                  <a:srgbClr val="0000FF"/>
                </a:solidFill>
                <a:latin typeface="Times New Roman" panose="02020603050405020304" pitchFamily="18" charset="0"/>
              </a:rPr>
              <a:t>Dijkstra</a:t>
            </a:r>
            <a:r>
              <a:rPr kumimoji="1" lang="zh-CN" altLang="en-US" sz="4000" b="1" dirty="0" smtClean="0">
                <a:solidFill>
                  <a:srgbClr val="0000FF"/>
                </a:solidFill>
                <a:latin typeface="Times New Roman" panose="02020603050405020304" pitchFamily="18" charset="0"/>
              </a:rPr>
              <a:t>算法的伪代码描述</a:t>
            </a:r>
          </a:p>
          <a:p>
            <a:pPr algn="just"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设源点序号</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0</a:t>
            </a:r>
            <a:r>
              <a:rPr kumimoji="1" lang="zh-CN" altLang="en-US" sz="2400" b="1" dirty="0" smtClean="0">
                <a:latin typeface="Times New Roman" panose="02020603050405020304" pitchFamily="18" charset="0"/>
              </a:rPr>
              <a:t>，顶点数为</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是</a:t>
            </a:r>
            <a:r>
              <a:rPr kumimoji="1" lang="en-US" altLang="zh-CN" sz="2400" b="1" dirty="0" smtClean="0">
                <a:latin typeface="Times New Roman" panose="02020603050405020304" pitchFamily="18" charset="0"/>
              </a:rPr>
              <a:t>Graph</a:t>
            </a:r>
            <a:r>
              <a:rPr kumimoji="1" lang="zh-CN" altLang="en-US" sz="2400" b="1" dirty="0" smtClean="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初始</a:t>
            </a:r>
            <a:r>
              <a:rPr kumimoji="1" lang="en-US" altLang="zh-CN" sz="2400" b="1" dirty="0" smtClean="0">
                <a:latin typeface="Times New Roman" panose="02020603050405020304" pitchFamily="18" charset="0"/>
              </a:rPr>
              <a:t>S[</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]=false, </a:t>
            </a:r>
            <a:r>
              <a:rPr kumimoji="1" lang="en-US" altLang="zh-CN" sz="2400" b="1" dirty="0" err="1" smtClean="0">
                <a:latin typeface="Times New Roman" panose="02020603050405020304" pitchFamily="18" charset="0"/>
              </a:rPr>
              <a:t>dist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G.GetWeight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v,i</a:t>
            </a:r>
            <a:r>
              <a:rPr kumimoji="1" lang="en-US" altLang="zh-CN" sz="2400" b="1" dirty="0" smtClean="0">
                <a:latin typeface="Times New Roman" panose="02020603050405020304" pitchFamily="18" charset="0"/>
              </a:rPr>
              <a:t>), path[</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]=v</a:t>
            </a:r>
            <a:r>
              <a:rPr kumimoji="1" lang="zh-CN" altLang="en-US" sz="2400" b="1" dirty="0" smtClean="0">
                <a:latin typeface="Times New Roman" panose="02020603050405020304" pitchFamily="18" charset="0"/>
              </a:rPr>
              <a:t>或</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0→n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3. </a:t>
            </a:r>
            <a:r>
              <a:rPr kumimoji="1" lang="zh-CN" altLang="en-US" sz="2400" b="1" dirty="0" smtClean="0">
                <a:latin typeface="Times New Roman" panose="02020603050405020304" pitchFamily="18" charset="0"/>
              </a:rPr>
              <a:t>重复执行下列步骤</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次，直至所有顶点都包含在</a:t>
            </a:r>
            <a:r>
              <a:rPr kumimoji="1" lang="en-US" altLang="zh-CN" sz="2400" b="1" dirty="0" smtClean="0">
                <a:latin typeface="Times New Roman" panose="02020603050405020304" pitchFamily="18" charset="0"/>
              </a:rPr>
              <a:t>S</a:t>
            </a:r>
            <a:r>
              <a:rPr kumimoji="1" lang="zh-CN" altLang="en-US" sz="2400" b="1" dirty="0" smtClean="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① 在所有不在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集合的顶点中，</a:t>
            </a:r>
            <a:r>
              <a:rPr kumimoji="1" lang="zh-CN" altLang="en-US" sz="2000" b="1" dirty="0" smtClean="0">
                <a:solidFill>
                  <a:srgbClr val="FF0000"/>
                </a:solidFill>
                <a:latin typeface="Times New Roman" panose="02020603050405020304" pitchFamily="18" charset="0"/>
              </a:rPr>
              <a:t>选取</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i</a:t>
            </a:r>
            <a:r>
              <a:rPr kumimoji="1" lang="en-US" altLang="zh-CN" sz="2000" b="1" dirty="0" smtClean="0">
                <a:solidFill>
                  <a:srgbClr val="FF0000"/>
                </a:solidFill>
                <a:latin typeface="Times New Roman" panose="02020603050405020304" pitchFamily="18" charset="0"/>
              </a:rPr>
              <a:t>]</a:t>
            </a:r>
            <a:r>
              <a:rPr kumimoji="1" lang="zh-CN" altLang="en-US" sz="2000" b="1" dirty="0" smtClean="0">
                <a:solidFill>
                  <a:srgbClr val="FF0000"/>
                </a:solidFill>
                <a:latin typeface="Times New Roman" panose="02020603050405020304" pitchFamily="18" charset="0"/>
              </a:rPr>
              <a:t>为最小</a:t>
            </a:r>
            <a:r>
              <a:rPr kumimoji="1" lang="zh-CN" altLang="en-US" sz="2000" b="1" dirty="0" smtClean="0">
                <a:latin typeface="Times New Roman" panose="02020603050405020304" pitchFamily="18" charset="0"/>
              </a:rPr>
              <a:t>的一个顶点，设为第</a:t>
            </a:r>
            <a:r>
              <a:rPr kumimoji="1" lang="en-US" altLang="zh-CN" sz="2000" b="1" dirty="0" smtClean="0">
                <a:solidFill>
                  <a:srgbClr val="FF0000"/>
                </a:solidFill>
                <a:latin typeface="Times New Roman" panose="02020603050405020304" pitchFamily="18" charset="0"/>
              </a:rPr>
              <a:t>u</a:t>
            </a:r>
            <a:r>
              <a:rPr kumimoji="1" lang="zh-CN" altLang="en-US" sz="2000" b="1" dirty="0" smtClean="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② 将选出的第</a:t>
            </a:r>
            <a:r>
              <a:rPr kumimoji="1" lang="en-US" altLang="zh-CN" sz="2000" b="1" dirty="0" smtClean="0">
                <a:latin typeface="Times New Roman" panose="02020603050405020304" pitchFamily="18" charset="0"/>
              </a:rPr>
              <a:t>u</a:t>
            </a:r>
            <a:r>
              <a:rPr kumimoji="1" lang="zh-CN" altLang="en-US" sz="2000" b="1" dirty="0" smtClean="0">
                <a:latin typeface="Times New Roman" panose="02020603050405020304" pitchFamily="18" charset="0"/>
              </a:rPr>
              <a:t>个顶点</a:t>
            </a:r>
            <a:r>
              <a:rPr kumimoji="1" lang="zh-CN" altLang="en-US" sz="2000" b="1" dirty="0" smtClean="0">
                <a:solidFill>
                  <a:srgbClr val="FF0000"/>
                </a:solidFill>
                <a:latin typeface="Times New Roman" panose="02020603050405020304" pitchFamily="18" charset="0"/>
              </a:rPr>
              <a:t>并入</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集合中，即</a:t>
            </a:r>
            <a:r>
              <a:rPr kumimoji="1" lang="en-US" altLang="zh-CN" sz="2000" b="1" dirty="0" smtClean="0">
                <a:latin typeface="Times New Roman" panose="02020603050405020304" pitchFamily="18" charset="0"/>
              </a:rPr>
              <a:t>S[u]=true</a:t>
            </a:r>
            <a:r>
              <a:rPr kumimoji="1" lang="zh-CN" altLang="en-US" sz="20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③</a:t>
            </a:r>
            <a:r>
              <a:rPr kumimoji="1" lang="zh-CN" altLang="en-US" sz="2000" b="1" dirty="0" smtClean="0">
                <a:solidFill>
                  <a:srgbClr val="FF0000"/>
                </a:solidFill>
                <a:latin typeface="Times New Roman" panose="02020603050405020304" pitchFamily="18" charset="0"/>
              </a:rPr>
              <a:t>以</a:t>
            </a:r>
            <a:r>
              <a:rPr kumimoji="1" lang="en-US" altLang="zh-CN" sz="2000" b="1" dirty="0" smtClean="0">
                <a:solidFill>
                  <a:srgbClr val="FF0000"/>
                </a:solidFill>
                <a:latin typeface="Times New Roman" panose="02020603050405020304" pitchFamily="18" charset="0"/>
              </a:rPr>
              <a:t>u</a:t>
            </a:r>
            <a:r>
              <a:rPr kumimoji="1" lang="zh-CN" altLang="en-US" sz="2000" b="1" dirty="0" smtClean="0">
                <a:solidFill>
                  <a:srgbClr val="FF0000"/>
                </a:solidFill>
              </a:rPr>
              <a:t>作为新考虑的中间点</a:t>
            </a:r>
            <a:r>
              <a:rPr kumimoji="1" lang="zh-CN" altLang="en-US" sz="2000" dirty="0" smtClean="0"/>
              <a:t>，</a:t>
            </a:r>
            <a:r>
              <a:rPr kumimoji="1" lang="zh-CN" altLang="en-US" sz="2000" b="1" dirty="0" smtClean="0">
                <a:solidFill>
                  <a:srgbClr val="FF0000"/>
                </a:solidFill>
                <a:latin typeface="Times New Roman" panose="02020603050405020304" pitchFamily="18" charset="0"/>
              </a:rPr>
              <a:t>修改</a:t>
            </a:r>
            <a:r>
              <a:rPr kumimoji="1" lang="zh-CN" altLang="en-US" sz="2000" b="1" dirty="0" smtClean="0">
                <a:latin typeface="Times New Roman" panose="02020603050405020304" pitchFamily="18" charset="0"/>
              </a:rPr>
              <a:t>不在</a:t>
            </a:r>
            <a:r>
              <a:rPr kumimoji="1" lang="en-US" altLang="zh-CN" sz="2000" b="1" dirty="0" smtClean="0">
                <a:latin typeface="Times New Roman" panose="02020603050405020304" pitchFamily="18" charset="0"/>
              </a:rPr>
              <a:t>S</a:t>
            </a:r>
            <a:r>
              <a:rPr kumimoji="1" lang="zh-CN" altLang="en-US" sz="2000" b="1" dirty="0" smtClean="0">
                <a:latin typeface="Times New Roman" panose="02020603050405020304" pitchFamily="18" charset="0"/>
              </a:rPr>
              <a:t>集合的各顶点</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r>
              <a:rPr kumimoji="1" lang="zh-CN" altLang="en-US" sz="2000" b="1" dirty="0" smtClean="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若</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en-US" altLang="zh-CN" sz="2000" b="1" dirty="0" smtClean="0">
                <a:latin typeface="Times New Roman" panose="02020603050405020304" pitchFamily="18" charset="0"/>
              </a:rPr>
              <a:t>&lt;</a:t>
            </a:r>
            <a:r>
              <a:rPr kumimoji="1" lang="en-US" altLang="zh-CN" sz="2000" b="1" dirty="0" err="1" smtClean="0">
                <a:latin typeface="Times New Roman" panose="02020603050405020304" pitchFamily="18" charset="0"/>
              </a:rPr>
              <a:t>dist</a:t>
            </a:r>
            <a:r>
              <a:rPr kumimoji="1" lang="en-US" altLang="zh-CN" sz="2000" b="1" dirty="0" smtClean="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smtClean="0">
                <a:latin typeface="Times New Roman" panose="02020603050405020304" pitchFamily="18" charset="0"/>
              </a:rPr>
              <a:t>                </a:t>
            </a:r>
            <a:r>
              <a:rPr kumimoji="1" lang="zh-CN" altLang="en-US" sz="2000" b="1" dirty="0" smtClean="0">
                <a:latin typeface="Times New Roman" panose="02020603050405020304" pitchFamily="18" charset="0"/>
              </a:rPr>
              <a:t>则令</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[k]=</a:t>
            </a:r>
            <a:r>
              <a:rPr kumimoji="1" lang="en-US" altLang="zh-CN" sz="2000" b="1" dirty="0" err="1" smtClean="0">
                <a:solidFill>
                  <a:srgbClr val="FF0000"/>
                </a:solidFill>
                <a:latin typeface="Times New Roman" panose="02020603050405020304" pitchFamily="18" charset="0"/>
              </a:rPr>
              <a:t>dist</a:t>
            </a:r>
            <a:r>
              <a:rPr kumimoji="1" lang="en-US" altLang="zh-CN" sz="2000" b="1" dirty="0" smtClean="0">
                <a:solidFill>
                  <a:srgbClr val="FF0000"/>
                </a:solidFill>
                <a:latin typeface="Times New Roman" panose="02020603050405020304" pitchFamily="18" charset="0"/>
              </a:rPr>
              <a:t>[u]+</a:t>
            </a:r>
            <a:r>
              <a:rPr kumimoji="1" lang="en-US" altLang="zh-CN" sz="2000" b="1" dirty="0" err="1" smtClean="0">
                <a:solidFill>
                  <a:srgbClr val="FF0000"/>
                </a:solidFill>
                <a:latin typeface="Times New Roman" panose="02020603050405020304" pitchFamily="18" charset="0"/>
              </a:rPr>
              <a:t>G.GetWeight</a:t>
            </a:r>
            <a:r>
              <a:rPr kumimoji="1" lang="en-US" altLang="zh-CN" sz="2000" b="1" dirty="0" smtClean="0">
                <a:solidFill>
                  <a:srgbClr val="FF0000"/>
                </a:solidFill>
                <a:latin typeface="Times New Roman" panose="02020603050405020304" pitchFamily="18" charset="0"/>
              </a:rPr>
              <a:t>(</a:t>
            </a:r>
            <a:r>
              <a:rPr kumimoji="1" lang="en-US" altLang="zh-CN" sz="2000" b="1" dirty="0" err="1" smtClean="0">
                <a:solidFill>
                  <a:srgbClr val="FF0000"/>
                </a:solidFill>
                <a:latin typeface="Times New Roman" panose="02020603050405020304" pitchFamily="18" charset="0"/>
              </a:rPr>
              <a:t>u,k</a:t>
            </a:r>
            <a:r>
              <a:rPr kumimoji="1" lang="en-US" altLang="zh-CN" sz="2000" b="1" dirty="0" smtClean="0">
                <a:solidFill>
                  <a:srgbClr val="FF0000"/>
                </a:solidFill>
                <a:latin typeface="Times New Roman" panose="02020603050405020304" pitchFamily="18" charset="0"/>
              </a:rPr>
              <a:t>)</a:t>
            </a:r>
            <a:r>
              <a:rPr kumimoji="1" lang="zh-CN" altLang="en-US" sz="2000" b="1" dirty="0" smtClean="0">
                <a:latin typeface="Times New Roman" panose="02020603050405020304" pitchFamily="18" charset="0"/>
              </a:rPr>
              <a:t>，同时记下此路径，</a:t>
            </a:r>
            <a:r>
              <a:rPr kumimoji="1" lang="en-US" altLang="zh-CN" sz="2000" b="1" dirty="0" smtClean="0">
                <a:solidFill>
                  <a:srgbClr val="FF0000"/>
                </a:solidFill>
                <a:latin typeface="Times New Roman" panose="02020603050405020304" pitchFamily="18" charset="0"/>
              </a:rPr>
              <a:t>path[k]=u</a:t>
            </a:r>
            <a:r>
              <a:rPr kumimoji="1" lang="zh-CN" altLang="en-US" sz="20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en-US" altLang="zh-CN" sz="1800"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en-US" altLang="zh-CN" sz="1800" b="1" dirty="0" smtClean="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						</a:t>
            </a:r>
            <a:r>
              <a:rPr kumimoji="1" lang="zh-CN" altLang="en-US" sz="2400" b="1" dirty="0" smtClean="0">
                <a:solidFill>
                  <a:srgbClr val="0000FF"/>
                </a:solidFill>
                <a:latin typeface="Times New Roman" panose="02020603050405020304" pitchFamily="18" charset="0"/>
              </a:rPr>
              <a:t>算法时间复杂度：</a:t>
            </a:r>
            <a:r>
              <a:rPr kumimoji="1" lang="en-US" altLang="zh-CN" sz="2400" b="1" dirty="0" smtClean="0">
                <a:solidFill>
                  <a:srgbClr val="0000FF"/>
                </a:solidFill>
                <a:latin typeface="Times New Roman" panose="02020603050405020304" pitchFamily="18" charset="0"/>
              </a:rPr>
              <a:t>O(n</a:t>
            </a:r>
            <a:r>
              <a:rPr kumimoji="1" lang="en-US" altLang="zh-CN" sz="2400" b="1" baseline="30000" dirty="0" smtClean="0">
                <a:solidFill>
                  <a:srgbClr val="0000FF"/>
                </a:solidFill>
                <a:latin typeface="Times New Roman" panose="02020603050405020304" pitchFamily="18" charset="0"/>
              </a:rPr>
              <a:t>2</a:t>
            </a:r>
            <a:r>
              <a:rPr kumimoji="1" lang="en-US" altLang="zh-CN" sz="2400" b="1" dirty="0" smtClean="0">
                <a:solidFill>
                  <a:srgbClr val="0000FF"/>
                </a:solidFill>
                <a:latin typeface="Times New Roman" panose="02020603050405020304" pitchFamily="18" charset="0"/>
              </a:rPr>
              <a:t>)</a:t>
            </a:r>
            <a:endParaRPr kumimoji="1" lang="zh-CN" altLang="en-US" sz="2400" b="1" dirty="0" smtClean="0">
              <a:solidFill>
                <a:srgbClr val="0000FF"/>
              </a:solidFill>
              <a:latin typeface="Times New Roman" panose="02020603050405020304" pitchFamily="18" charset="0"/>
            </a:endParaRPr>
          </a:p>
        </p:txBody>
      </p:sp>
      <p:sp>
        <p:nvSpPr>
          <p:cNvPr id="2" name="椭圆 1"/>
          <p:cNvSpPr/>
          <p:nvPr/>
        </p:nvSpPr>
        <p:spPr bwMode="auto">
          <a:xfrm>
            <a:off x="1115616" y="60212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5" name="椭圆 4"/>
          <p:cNvSpPr/>
          <p:nvPr/>
        </p:nvSpPr>
        <p:spPr bwMode="auto">
          <a:xfrm>
            <a:off x="2536708" y="602128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6" name="椭圆 5"/>
          <p:cNvSpPr/>
          <p:nvPr/>
        </p:nvSpPr>
        <p:spPr bwMode="auto">
          <a:xfrm>
            <a:off x="1835696" y="5301208"/>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cxnSp>
        <p:nvCxnSpPr>
          <p:cNvPr id="7" name="直接箭头连接符 6"/>
          <p:cNvCxnSpPr>
            <a:stCxn id="2" idx="7"/>
            <a:endCxn id="6" idx="3"/>
          </p:cNvCxnSpPr>
          <p:nvPr/>
        </p:nvCxnSpPr>
        <p:spPr bwMode="auto">
          <a:xfrm flipV="1">
            <a:off x="1422929" y="5608521"/>
            <a:ext cx="465494" cy="465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p:cNvCxnSpPr>
            <a:stCxn id="2" idx="6"/>
            <a:endCxn id="5" idx="2"/>
          </p:cNvCxnSpPr>
          <p:nvPr/>
        </p:nvCxnSpPr>
        <p:spPr bwMode="auto">
          <a:xfrm>
            <a:off x="1475656" y="6201308"/>
            <a:ext cx="1061052" cy="0"/>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p:cNvCxnSpPr>
            <a:stCxn id="5" idx="0"/>
          </p:cNvCxnSpPr>
          <p:nvPr/>
        </p:nvCxnSpPr>
        <p:spPr bwMode="auto">
          <a:xfrm flipH="1" flipV="1">
            <a:off x="2123728" y="5608521"/>
            <a:ext cx="593000" cy="412767"/>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sp>
        <p:nvSpPr>
          <p:cNvPr id="12" name="矩形 11"/>
          <p:cNvSpPr/>
          <p:nvPr/>
        </p:nvSpPr>
        <p:spPr>
          <a:xfrm>
            <a:off x="934742" y="5517232"/>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13" name="矩形 12"/>
          <p:cNvSpPr/>
          <p:nvPr/>
        </p:nvSpPr>
        <p:spPr>
          <a:xfrm>
            <a:off x="2364768" y="5482216"/>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14" name="矩形 13"/>
          <p:cNvSpPr/>
          <p:nvPr/>
        </p:nvSpPr>
        <p:spPr>
          <a:xfrm>
            <a:off x="1258617" y="6291771"/>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50420" y="876648"/>
            <a:ext cx="8512175" cy="2209800"/>
          </a:xfrm>
        </p:spPr>
        <p:txBody>
          <a:bodyPr>
            <a:prstTxWarp prst="textNoShape">
              <a:avLst/>
            </a:prstTxWarp>
          </a:bodyPr>
          <a:lstStyle/>
          <a:p>
            <a:pPr eaLnBrk="1" hangingPunct="1">
              <a:buFont typeface="Wingdings" panose="05000000000000000000" pitchFamily="2" charset="2"/>
              <a:buNone/>
              <a:defRPr/>
            </a:pPr>
            <a:r>
              <a:rPr lang="en-US" altLang="zh-CN" sz="2400" b="1" dirty="0" smtClean="0">
                <a:latin typeface="Times New Roman" panose="02020603050405020304" pitchFamily="18" charset="0"/>
              </a:rPr>
              <a:t>(2) </a:t>
            </a:r>
            <a:r>
              <a:rPr lang="zh-CN" altLang="en-US" sz="2400" b="1" dirty="0" smtClean="0">
                <a:solidFill>
                  <a:schemeClr val="folHlink"/>
                </a:solidFill>
                <a:latin typeface="Times New Roman" panose="02020603050405020304" pitchFamily="18" charset="0"/>
              </a:rPr>
              <a:t>无向图</a:t>
            </a:r>
            <a:r>
              <a:rPr lang="en-US" altLang="zh-CN" sz="2400" b="1" dirty="0" smtClean="0">
                <a:solidFill>
                  <a:schemeClr val="folHlink"/>
                </a:solidFill>
                <a:latin typeface="Times New Roman" panose="02020603050405020304" pitchFamily="18" charset="0"/>
              </a:rPr>
              <a:t>(undirected graph)</a:t>
            </a:r>
            <a:r>
              <a:rPr lang="zh-CN" altLang="en-US" sz="2400" b="1" dirty="0" smtClean="0">
                <a:latin typeface="Times New Roman" panose="02020603050405020304" pitchFamily="18" charset="0"/>
              </a:rPr>
              <a:t>：每条边是</a:t>
            </a:r>
            <a:r>
              <a:rPr lang="zh-CN" altLang="en-US" sz="2400" b="1" dirty="0" smtClean="0">
                <a:latin typeface="Times New Roman" panose="02020603050405020304" pitchFamily="18" charset="0"/>
                <a:cs typeface="Times New Roman" panose="02020603050405020304" pitchFamily="18" charset="0"/>
              </a:rPr>
              <a:t>顶点的</a:t>
            </a:r>
            <a:r>
              <a:rPr lang="zh-CN" altLang="en-US" sz="2400" b="1" dirty="0" smtClean="0">
                <a:solidFill>
                  <a:srgbClr val="FF0000"/>
                </a:solidFill>
                <a:latin typeface="Times New Roman" panose="02020603050405020304" pitchFamily="18" charset="0"/>
                <a:cs typeface="Times New Roman" panose="02020603050405020304" pitchFamily="18" charset="0"/>
              </a:rPr>
              <a:t>无序偶对</a:t>
            </a:r>
            <a:r>
              <a:rPr lang="zh-CN" altLang="en-US" sz="2400" b="1" dirty="0" smtClean="0">
                <a:latin typeface="Times New Roman" panose="02020603050405020304" pitchFamily="18" charset="0"/>
                <a:cs typeface="Times New Roman" panose="02020603050405020304" pitchFamily="18" charset="0"/>
              </a:rPr>
              <a:t>。用圆括号表示顶点的无序对，如（</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i</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），其中</a:t>
            </a:r>
            <a:r>
              <a:rPr lang="en-US" altLang="zh-CN" sz="2400" b="1" dirty="0" smtClean="0">
                <a:latin typeface="Times New Roman" panose="02020603050405020304" pitchFamily="18" charset="0"/>
                <a:cs typeface="Times New Roman" panose="02020603050405020304" pitchFamily="18" charset="0"/>
              </a:rPr>
              <a:t>V</a:t>
            </a:r>
            <a:r>
              <a:rPr lang="en-US" altLang="zh-CN" sz="2400" b="1" baseline="-30000" dirty="0" smtClean="0">
                <a:latin typeface="Times New Roman" panose="02020603050405020304" pitchFamily="18" charset="0"/>
                <a:cs typeface="Times New Roman" panose="02020603050405020304" pitchFamily="18" charset="0"/>
              </a:rPr>
              <a:t>i</a:t>
            </a:r>
            <a:r>
              <a:rPr lang="zh-CN" altLang="en-US" sz="2400" b="1" dirty="0" smtClean="0">
                <a:latin typeface="Times New Roman" panose="02020603050405020304" pitchFamily="18" charset="0"/>
                <a:cs typeface="Times New Roman" panose="02020603050405020304" pitchFamily="18" charset="0"/>
              </a:rPr>
              <a:t>和</a:t>
            </a:r>
            <a:r>
              <a:rPr lang="en-US" altLang="zh-CN" sz="2400" b="1" dirty="0" err="1" smtClean="0">
                <a:latin typeface="Times New Roman" panose="02020603050405020304" pitchFamily="18" charset="0"/>
                <a:cs typeface="Times New Roman" panose="02020603050405020304" pitchFamily="18" charset="0"/>
              </a:rPr>
              <a:t>V</a:t>
            </a:r>
            <a:r>
              <a:rPr lang="en-US" altLang="zh-CN" sz="2400" b="1" baseline="-30000" dirty="0" err="1" smtClean="0">
                <a:latin typeface="Times New Roman" panose="02020603050405020304" pitchFamily="18" charset="0"/>
                <a:cs typeface="Times New Roman" panose="02020603050405020304" pitchFamily="18" charset="0"/>
              </a:rPr>
              <a:t>j</a:t>
            </a:r>
            <a:r>
              <a:rPr lang="zh-CN" altLang="en-US" sz="2400" b="1" dirty="0" smtClean="0">
                <a:latin typeface="Times New Roman" panose="02020603050405020304" pitchFamily="18" charset="0"/>
                <a:cs typeface="Times New Roman" panose="02020603050405020304" pitchFamily="18" charset="0"/>
              </a:rPr>
              <a:t>为此边的起点和终点，并称它们互为邻接点</a:t>
            </a:r>
            <a:r>
              <a:rPr lang="en-US" altLang="zh-CN" sz="2400" b="1" dirty="0" smtClean="0">
                <a:latin typeface="Times New Roman" panose="02020603050405020304" pitchFamily="18" charset="0"/>
                <a:cs typeface="Times New Roman" panose="02020603050405020304" pitchFamily="18" charset="0"/>
              </a:rPr>
              <a:t>(adjacent)</a:t>
            </a:r>
            <a:r>
              <a:rPr lang="zh-CN" altLang="en-US" sz="2400" b="1" dirty="0" smtClean="0">
                <a:latin typeface="Times New Roman" panose="02020603050405020304" pitchFamily="18" charset="0"/>
              </a:rPr>
              <a:t>。</a:t>
            </a:r>
          </a:p>
          <a:p>
            <a:pPr eaLnBrk="1" hangingPunct="1">
              <a:buFont typeface="Wingdings" panose="05000000000000000000" pitchFamily="2" charset="2"/>
              <a:buNone/>
              <a:defRPr/>
            </a:pPr>
            <a:r>
              <a:rPr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lang="zh-CN" altLang="en-US" sz="2400" b="1" dirty="0" smtClean="0">
                <a:latin typeface="Times New Roman" panose="02020603050405020304" pitchFamily="18" charset="0"/>
              </a:rPr>
              <a:t>  例：</a:t>
            </a:r>
          </a:p>
        </p:txBody>
      </p:sp>
      <p:grpSp>
        <p:nvGrpSpPr>
          <p:cNvPr id="12291" name="Group 32"/>
          <p:cNvGrpSpPr>
            <a:grpSpLocks/>
          </p:cNvGrpSpPr>
          <p:nvPr/>
        </p:nvGrpSpPr>
        <p:grpSpPr bwMode="auto">
          <a:xfrm>
            <a:off x="887413" y="2895005"/>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4113213"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534988" y="5367985"/>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7889875"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lstStyle/>
          <a:p>
            <a:pPr eaLnBrk="1" hangingPunct="1">
              <a:lnSpc>
                <a:spcPct val="90000"/>
              </a:lnSpc>
              <a:buFont typeface="Wingdings" panose="05000000000000000000" pitchFamily="2" charset="2"/>
              <a:buNone/>
              <a:defRPr/>
            </a:pPr>
            <a:r>
              <a:rPr kumimoji="1" lang="zh-CN" altLang="en-US" sz="2800" b="1" smtClean="0"/>
              <a:t>例：</a:t>
            </a:r>
          </a:p>
        </p:txBody>
      </p:sp>
      <p:grpSp>
        <p:nvGrpSpPr>
          <p:cNvPr id="132099" name="Group 4"/>
          <p:cNvGrpSpPr>
            <a:grpSpLocks/>
          </p:cNvGrpSpPr>
          <p:nvPr/>
        </p:nvGrpSpPr>
        <p:grpSpPr bwMode="auto">
          <a:xfrm>
            <a:off x="2108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277813"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914400" y="2179638"/>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52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381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304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381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2459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827088" y="3716338"/>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892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885825"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1905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900113" y="5643563"/>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1973263"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1941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1908175" y="3732213"/>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32766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2124075" y="5643563"/>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3431381" y="4311164"/>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3563938" y="5032375"/>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3310732"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Font typeface="Arial" panose="020B0604020202020204" pitchFamily="34" charset="0"/>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4953000"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3563938" y="5643563"/>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5164138" y="4324350"/>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5164138" y="3748088"/>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6732588" y="2593975"/>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5292725" y="5643563"/>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7040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7092950" y="5643563"/>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2124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3635375"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Font typeface="Arial" panose="020B0604020202020204" pitchFamily="34" charset="0"/>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5364163" y="5067300"/>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7023100" y="4411663"/>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Font typeface="Arial" panose="020B0604020202020204" pitchFamily="34" charset="0"/>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323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327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250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323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35496" y="4462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smtClean="0">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467544" y="1196752"/>
            <a:ext cx="8229600"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void </a:t>
            </a:r>
            <a:r>
              <a:rPr lang="en-US" altLang="zh-CN" sz="2000" noProof="1" smtClean="0">
                <a:latin typeface="Times New Roman" panose="02020603050405020304" pitchFamily="18" charset="0"/>
                <a:ea typeface="宋体" panose="02010600030101010101" pitchFamily="2" charset="-122"/>
              </a:rPr>
              <a:t>ShortestPath (Graph</a:t>
            </a:r>
            <a:r>
              <a:rPr lang="en-US" altLang="zh-CN" sz="2000" b="1" noProof="1" smtClean="0">
                <a:latin typeface="Times New Roman" panose="02020603050405020304" pitchFamily="18" charset="0"/>
                <a:ea typeface="宋体" panose="02010600030101010101" pitchFamily="2" charset="-122"/>
              </a:rPr>
              <a:t>&lt;</a:t>
            </a:r>
            <a:r>
              <a:rPr lang="en-US" altLang="zh-CN" sz="2000" noProof="1" smtClean="0">
                <a:latin typeface="Times New Roman" panose="02020603050405020304" pitchFamily="18" charset="0"/>
                <a:ea typeface="宋体" panose="02010600030101010101" pitchFamily="2" charset="-122"/>
              </a:rPr>
              <a:t>T</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a:t>
            </a:r>
            <a:r>
              <a:rPr lang="en-US" altLang="zh-CN" sz="2000" b="1" noProof="1" smtClean="0">
                <a:latin typeface="Times New Roman" panose="02020603050405020304" pitchFamily="18" charset="0"/>
                <a:ea typeface="宋体" panose="02010600030101010101" pitchFamily="2" charset="-122"/>
              </a:rPr>
              <a:t>&gt;&amp; </a:t>
            </a:r>
            <a:r>
              <a:rPr lang="en-US" altLang="zh-CN" sz="2000" noProof="1" smtClean="0">
                <a:latin typeface="Times New Roman" panose="02020603050405020304" pitchFamily="18" charset="0"/>
                <a:ea typeface="宋体" panose="02010600030101010101" pitchFamily="2" charset="-122"/>
              </a:rPr>
              <a:t>G</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T 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dist[]</a:t>
            </a:r>
            <a:r>
              <a:rPr lang="en-US" altLang="zh-CN" sz="2000" b="1" noProof="1" smtClean="0">
                <a:latin typeface="Times New Roman" panose="02020603050405020304" pitchFamily="18" charset="0"/>
                <a:ea typeface="宋体" panose="02010600030101010101" pitchFamily="2" charset="-122"/>
              </a:rPr>
              <a:t>, int </a:t>
            </a:r>
            <a:r>
              <a:rPr lang="en-US" altLang="zh-CN" sz="2000" noProof="1" smtClean="0">
                <a:latin typeface="Times New Roman" panose="02020603050405020304" pitchFamily="18" charset="0"/>
                <a:ea typeface="宋体" panose="02010600030101010101" pitchFamily="2" charset="-122"/>
              </a:rPr>
              <a:t>path[])</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n = G.NumberOfVertices()</a:t>
            </a:r>
            <a:r>
              <a:rPr lang="en-US" altLang="zh-CN" sz="2000" b="1" noProof="1" smtClean="0">
                <a:latin typeface="Times New Roman" panose="02020603050405020304" pitchFamily="18" charset="0"/>
                <a:ea typeface="宋体" panose="02010600030101010101" pitchFamily="2" charset="-122"/>
              </a:rPr>
              <a:t>;</a:t>
            </a:r>
          </a:p>
          <a:p>
            <a:pPr>
              <a:spcBef>
                <a:spcPct val="5000"/>
              </a:spcBef>
              <a:buNone/>
              <a:defRPr/>
            </a:pPr>
            <a:r>
              <a:rPr lang="en-US" altLang="zh-CN" sz="2000" b="1" noProof="1" smtClean="0">
                <a:latin typeface="Times New Roman" panose="02020603050405020304" pitchFamily="18" charset="0"/>
                <a:ea typeface="宋体" panose="02010600030101010101" pitchFamily="2" charset="-122"/>
              </a:rPr>
              <a:t>    bool *</a:t>
            </a:r>
            <a:r>
              <a:rPr lang="en-US" altLang="zh-CN" sz="2000" noProof="1" smtClean="0">
                <a:latin typeface="Times New Roman" panose="02020603050405020304" pitchFamily="18" charset="0"/>
                <a:ea typeface="宋体" panose="02010600030101010101" pitchFamily="2" charset="-122"/>
              </a:rPr>
              <a:t>S =</a:t>
            </a:r>
            <a:r>
              <a:rPr lang="en-US" altLang="zh-CN" sz="2000" b="1" noProof="1" smtClean="0">
                <a:latin typeface="Times New Roman" panose="02020603050405020304" pitchFamily="18" charset="0"/>
                <a:ea typeface="宋体" panose="02010600030101010101" pitchFamily="2" charset="-122"/>
              </a:rPr>
              <a:t> new bool</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000" b="1" noProof="1" smtClean="0">
                <a:latin typeface="Times New Roman" panose="02020603050405020304" pitchFamily="18" charset="0"/>
                <a:ea typeface="宋体" panose="02010600030101010101" pitchFamily="2" charset="-122"/>
              </a:rPr>
              <a:t>    </a:t>
            </a:r>
            <a:r>
              <a:rPr lang="en-US" altLang="zh-CN" sz="2000" b="1" noProof="1" smtClean="0">
                <a:latin typeface="Times New Roman" panose="02020603050405020304" pitchFamily="18" charset="0"/>
                <a:ea typeface="宋体" panose="02010600030101010101" pitchFamily="2" charset="-122"/>
              </a:rPr>
              <a:t>int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j</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k</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E w</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min</a:t>
            </a:r>
            <a:r>
              <a:rPr lang="en-US" altLang="zh-CN" sz="2000" b="1" noProof="1" smtClean="0">
                <a:latin typeface="Times New Roman" panose="02020603050405020304" pitchFamily="18" charset="0"/>
                <a:ea typeface="宋体" panose="02010600030101010101" pitchFamily="2" charset="-122"/>
              </a:rPr>
              <a:t>;</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for </a:t>
            </a:r>
            <a:r>
              <a:rPr lang="en-US" altLang="zh-CN" sz="2000" noProof="1" smtClean="0">
                <a:latin typeface="Times New Roman" panose="02020603050405020304" pitchFamily="18" charset="0"/>
                <a:ea typeface="宋体" panose="02010600030101010101" pitchFamily="2" charset="-122"/>
              </a:rPr>
              <a:t>(i = 0</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&lt; </a:t>
            </a:r>
            <a:r>
              <a:rPr lang="en-US" altLang="zh-CN" sz="2000" noProof="1" smtClean="0">
                <a:latin typeface="Times New Roman" panose="02020603050405020304" pitchFamily="18" charset="0"/>
                <a:ea typeface="宋体" panose="02010600030101010101" pitchFamily="2" charset="-122"/>
              </a:rPr>
              <a:t>n</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dist[i] = G.getWeight(v</a:t>
            </a:r>
            <a:r>
              <a:rPr lang="en-US" altLang="zh-CN" sz="2000" b="1" noProof="1" smtClean="0">
                <a:latin typeface="Times New Roman" panose="02020603050405020304" pitchFamily="18" charset="0"/>
                <a:ea typeface="宋体" panose="02010600030101010101" pitchFamily="2" charset="-122"/>
              </a:rPr>
              <a:t>, </a:t>
            </a:r>
            <a:r>
              <a:rPr lang="en-US" altLang="zh-CN" sz="2000" noProof="1" smtClean="0">
                <a:latin typeface="Times New Roman" panose="02020603050405020304" pitchFamily="18" charset="0"/>
                <a:ea typeface="宋体" panose="02010600030101010101" pitchFamily="2" charset="-122"/>
              </a:rPr>
              <a:t>i)</a:t>
            </a:r>
            <a:r>
              <a:rPr lang="en-US" altLang="zh-CN" sz="2000" b="1" noProof="1" smtClean="0">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S[</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false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v</a:t>
            </a:r>
            <a:r>
              <a:rPr lang="en-US" altLang="zh-CN" sz="2000" b="1" dirty="0">
                <a:latin typeface="Times New Roman" panose="02020603050405020304" pitchFamily="18" charset="0"/>
                <a:ea typeface="隶书" panose="02010509060101010101" pitchFamily="49" charset="-122"/>
              </a:rPr>
              <a:t> &amp;&amp; </a:t>
            </a:r>
            <a:r>
              <a:rPr lang="en-US" altLang="zh-CN" sz="2000" dirty="0" err="1">
                <a:latin typeface="Times New Roman" panose="02020603050405020304" pitchFamily="18" charset="0"/>
                <a:ea typeface="隶书" panose="02010509060101010101" pitchFamily="49" charset="-122"/>
              </a:rPr>
              <a:t>dist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a:latin typeface="Times New Roman" panose="02020603050405020304" pitchFamily="18" charset="0"/>
                <a:ea typeface="隶书" panose="02010509060101010101" pitchFamily="49" charset="-122"/>
              </a:rPr>
              <a:t>path[</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5292080" y="4761718"/>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smtClean="0">
                <a:latin typeface="Times New Roman" panose="02020603050405020304" pitchFamily="18" charset="0"/>
                <a:ea typeface="宋体" panose="02010600030101010101" pitchFamily="2" charset="-122"/>
              </a:rPr>
              <a:t>(1) </a:t>
            </a:r>
            <a:r>
              <a:rPr lang="zh-CN" altLang="en-US" sz="1400" b="1" noProof="1" smtClean="0">
                <a:latin typeface="Times New Roman" panose="02020603050405020304" pitchFamily="18" charset="0"/>
                <a:ea typeface="宋体" panose="02010600030101010101" pitchFamily="2" charset="-122"/>
              </a:rPr>
              <a:t>引入</a:t>
            </a:r>
            <a:r>
              <a:rPr lang="zh-CN" altLang="en-US" sz="1400" b="1" noProof="1">
                <a:latin typeface="Times New Roman" panose="02020603050405020304" pitchFamily="18" charset="0"/>
                <a:ea typeface="宋体" panose="02010600030101010101" pitchFamily="2" charset="-122"/>
              </a:rPr>
              <a:t>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smtClean="0">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107950" y="13970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400" b="1" noProof="1" smtClean="0">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r>
              <a:rPr lang="zh-CN" altLang="en-US" sz="4400" b="1" noProof="1" smtClean="0">
                <a:solidFill>
                  <a:srgbClr val="0000FF"/>
                </a:solidFill>
                <a:latin typeface="Times New Roman" panose="02020603050405020304" pitchFamily="18" charset="0"/>
                <a:ea typeface="宋体" panose="02010600030101010101" pitchFamily="2" charset="-122"/>
              </a:rPr>
              <a:t>）</a:t>
            </a:r>
            <a:endParaRPr lang="zh-CN" altLang="en-US" sz="4400" b="1" noProof="1">
              <a:solidFill>
                <a:srgbClr val="0000FF"/>
              </a:solidFill>
              <a:latin typeface="Times New Roman" panose="02020603050405020304" pitchFamily="18" charset="0"/>
              <a:ea typeface="宋体" panose="02010600030101010101" pitchFamily="2" charset="-122"/>
            </a:endParaRPr>
          </a:p>
        </p:txBody>
      </p:sp>
      <p:sp>
        <p:nvSpPr>
          <p:cNvPr id="183299" name="Rectangle 3"/>
          <p:cNvSpPr txBox="1"/>
          <p:nvPr/>
        </p:nvSpPr>
        <p:spPr>
          <a:xfrm>
            <a:off x="611188" y="903288"/>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323528" y="1196454"/>
            <a:ext cx="8712968" cy="5616922"/>
          </a:xfrm>
          <a:prstGeom prst="rect">
            <a:avLst/>
          </a:prstGeom>
        </p:spPr>
        <p:txBody>
          <a:bodyPr wrap="square">
            <a:spAutoFit/>
          </a:bodyPr>
          <a:lstStyle/>
          <a:p>
            <a:pPr>
              <a:lnSpc>
                <a:spcPct val="105000"/>
              </a:lnSpc>
              <a:spcBef>
                <a:spcPct val="5000"/>
              </a:spcBef>
              <a:buNone/>
              <a:defRPr/>
            </a:pP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6025373"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5" name="椭圆 14"/>
          <p:cNvSpPr/>
          <p:nvPr/>
        </p:nvSpPr>
        <p:spPr bwMode="auto">
          <a:xfrm>
            <a:off x="7446465" y="609110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
        <p:nvSpPr>
          <p:cNvPr id="16" name="椭圆 15"/>
          <p:cNvSpPr/>
          <p:nvPr/>
        </p:nvSpPr>
        <p:spPr bwMode="auto">
          <a:xfrm>
            <a:off x="6745453" y="5371020"/>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cxnSp>
        <p:nvCxnSpPr>
          <p:cNvPr id="17" name="直接箭头连接符 16"/>
          <p:cNvCxnSpPr>
            <a:stCxn id="14" idx="7"/>
            <a:endCxn id="16" idx="3"/>
          </p:cNvCxnSpPr>
          <p:nvPr/>
        </p:nvCxnSpPr>
        <p:spPr bwMode="auto">
          <a:xfrm flipV="1">
            <a:off x="6332686" y="5678333"/>
            <a:ext cx="465494" cy="465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14" idx="6"/>
            <a:endCxn id="15" idx="2"/>
          </p:cNvCxnSpPr>
          <p:nvPr/>
        </p:nvCxnSpPr>
        <p:spPr bwMode="auto">
          <a:xfrm>
            <a:off x="6385413" y="6271120"/>
            <a:ext cx="1061052" cy="0"/>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p:cNvCxnSpPr>
            <a:stCxn id="15" idx="0"/>
          </p:cNvCxnSpPr>
          <p:nvPr/>
        </p:nvCxnSpPr>
        <p:spPr bwMode="auto">
          <a:xfrm flipH="1" flipV="1">
            <a:off x="7033485" y="5678333"/>
            <a:ext cx="593000" cy="412767"/>
          </a:xfrm>
          <a:prstGeom prst="straightConnector1">
            <a:avLst/>
          </a:prstGeom>
          <a:ln>
            <a:solidFill>
              <a:srgbClr val="FF3300"/>
            </a:solidFill>
            <a:tailEnd type="triangle"/>
          </a:ln>
        </p:spPr>
        <p:style>
          <a:lnRef idx="3">
            <a:schemeClr val="dk1"/>
          </a:lnRef>
          <a:fillRef idx="0">
            <a:schemeClr val="dk1"/>
          </a:fillRef>
          <a:effectRef idx="2">
            <a:schemeClr val="dk1"/>
          </a:effectRef>
          <a:fontRef idx="minor">
            <a:schemeClr val="tx1"/>
          </a:fontRef>
        </p:style>
      </p:cxnSp>
      <p:sp>
        <p:nvSpPr>
          <p:cNvPr id="20" name="矩形 19"/>
          <p:cNvSpPr/>
          <p:nvPr/>
        </p:nvSpPr>
        <p:spPr>
          <a:xfrm>
            <a:off x="5844499" y="5587044"/>
            <a:ext cx="756938" cy="338554"/>
          </a:xfrm>
          <a:prstGeom prst="rect">
            <a:avLst/>
          </a:prstGeom>
        </p:spPr>
        <p:txBody>
          <a:bodyPr wrap="none">
            <a:spAutoFit/>
          </a:bodyPr>
          <a:lstStyle/>
          <a:p>
            <a:r>
              <a:rPr kumimoji="1" lang="en-US" altLang="zh-CN" sz="1600" b="1" dirty="0" err="1" smtClean="0">
                <a:latin typeface="Times New Roman" panose="02020603050405020304" pitchFamily="18" charset="0"/>
              </a:rPr>
              <a:t>dist</a:t>
            </a:r>
            <a:r>
              <a:rPr kumimoji="1" lang="en-US" altLang="zh-CN" sz="1600" b="1" dirty="0" smtClean="0">
                <a:latin typeface="Times New Roman" panose="02020603050405020304" pitchFamily="18" charset="0"/>
              </a:rPr>
              <a:t>[k]</a:t>
            </a:r>
            <a:endParaRPr lang="zh-CN" altLang="en-US" sz="1600" dirty="0"/>
          </a:p>
        </p:txBody>
      </p:sp>
      <p:sp>
        <p:nvSpPr>
          <p:cNvPr id="21" name="矩形 20"/>
          <p:cNvSpPr/>
          <p:nvPr/>
        </p:nvSpPr>
        <p:spPr>
          <a:xfrm>
            <a:off x="7274525" y="5552028"/>
            <a:ext cx="825867" cy="369332"/>
          </a:xfrm>
          <a:prstGeom prst="rect">
            <a:avLst/>
          </a:prstGeom>
        </p:spPr>
        <p:txBody>
          <a:bodyPr wrap="none">
            <a:spAutoFit/>
          </a:bodyPr>
          <a:lstStyle/>
          <a:p>
            <a:r>
              <a:rPr kumimoji="1" lang="en-US" altLang="zh-CN" sz="1800" b="1" dirty="0" err="1" smtClean="0">
                <a:solidFill>
                  <a:srgbClr val="FF3300"/>
                </a:solidFill>
                <a:latin typeface="Times New Roman" panose="02020603050405020304" pitchFamily="18" charset="0"/>
              </a:rPr>
              <a:t>dist</a:t>
            </a:r>
            <a:r>
              <a:rPr kumimoji="1" lang="en-US" altLang="zh-CN" sz="1800" b="1" dirty="0" smtClean="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6168374" y="6361583"/>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a:xfrm>
            <a:off x="179512" y="116632"/>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r>
              <a:rPr lang="zh-CN" altLang="en-US" b="1" dirty="0" smtClean="0">
                <a:solidFill>
                  <a:srgbClr val="0000FF"/>
                </a:solidFill>
              </a:rPr>
              <a:t>时间复杂度分析</a:t>
            </a:r>
          </a:p>
        </p:txBody>
      </p:sp>
      <p:sp>
        <p:nvSpPr>
          <p:cNvPr id="195587" name="Rectangle 3"/>
          <p:cNvSpPr>
            <a:spLocks noGrp="1" noChangeArrowheads="1"/>
          </p:cNvSpPr>
          <p:nvPr>
            <p:ph type="body" idx="4294967295"/>
          </p:nvPr>
        </p:nvSpPr>
        <p:spPr>
          <a:xfrm>
            <a:off x="611560" y="1628800"/>
            <a:ext cx="7772400"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扫描</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数组依次比较</a:t>
            </a:r>
            <a:endParaRPr kumimoji="1" lang="en-US" altLang="zh-CN" sz="2800" b="1" dirty="0" smtClean="0">
              <a:latin typeface="Times New Roman" panose="02020603050405020304" pitchFamily="18" charset="0"/>
              <a:cs typeface="Times New Roman" panose="02020603050405020304" pitchFamily="18" charset="0"/>
            </a:endParaRPr>
          </a:p>
          <a:p>
            <a:pPr eaLnBrk="1" hangingPunct="1">
              <a:defRPr/>
            </a:pPr>
            <a:endParaRPr kumimoji="1" lang="zh-CN" altLang="en-US" sz="2800" b="1" dirty="0" smtClean="0">
              <a:latin typeface="Times New Roman" panose="02020603050405020304" pitchFamily="18" charset="0"/>
              <a:cs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cs typeface="Times New Roman" panose="02020603050405020304" pitchFamily="18" charset="0"/>
              </a:rPr>
              <a:t>因为每次扫描最小距离需要进行</a:t>
            </a:r>
            <a:r>
              <a:rPr kumimoji="1" lang="en-US" altLang="zh-CN" sz="2800" b="1" dirty="0" smtClean="0">
                <a:latin typeface="Times New Roman" panose="02020603050405020304" pitchFamily="18" charset="0"/>
                <a:cs typeface="Times New Roman" panose="02020603050405020304" pitchFamily="18" charset="0"/>
              </a:rPr>
              <a:t>n</a:t>
            </a:r>
            <a:r>
              <a:rPr kumimoji="1" lang="zh-CN" altLang="en-US" sz="2800" b="1" dirty="0" smtClean="0">
                <a:latin typeface="Times New Roman" panose="02020603050405020304" pitchFamily="18" charset="0"/>
                <a:cs typeface="Times New Roman" panose="02020603050405020304" pitchFamily="18" charset="0"/>
              </a:rPr>
              <a:t>次，而在更新</a:t>
            </a:r>
            <a:r>
              <a:rPr kumimoji="1" lang="en-US" altLang="zh-CN" sz="2800" b="1" dirty="0" smtClean="0">
                <a:latin typeface="Times New Roman" panose="02020603050405020304" pitchFamily="18" charset="0"/>
                <a:cs typeface="Times New Roman" panose="02020603050405020304" pitchFamily="18" charset="0"/>
              </a:rPr>
              <a:t>distance</a:t>
            </a:r>
            <a:r>
              <a:rPr kumimoji="1" lang="zh-CN" altLang="en-US" sz="2800" b="1" dirty="0" smtClean="0">
                <a:latin typeface="Times New Roman" panose="02020603050405020304" pitchFamily="18" charset="0"/>
                <a:cs typeface="Times New Roman" panose="02020603050405020304" pitchFamily="18" charset="0"/>
              </a:rPr>
              <a:t>值处总共扫描</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次，所以本方法的总时间代价为</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 + e) = 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，因为</a:t>
            </a:r>
            <a:r>
              <a:rPr kumimoji="1" lang="en-US" altLang="zh-CN" sz="2800" b="1" dirty="0" smtClean="0">
                <a:latin typeface="Times New Roman" panose="02020603050405020304" pitchFamily="18" charset="0"/>
                <a:cs typeface="Times New Roman" panose="02020603050405020304" pitchFamily="18" charset="0"/>
              </a:rPr>
              <a:t>e</a:t>
            </a:r>
            <a:r>
              <a:rPr kumimoji="1" lang="zh-CN" altLang="en-US" sz="2800" b="1" dirty="0" smtClean="0">
                <a:latin typeface="Times New Roman" panose="02020603050405020304" pitchFamily="18" charset="0"/>
                <a:cs typeface="Times New Roman" panose="02020603050405020304" pitchFamily="18" charset="0"/>
              </a:rPr>
              <a:t>在</a:t>
            </a:r>
            <a:r>
              <a:rPr kumimoji="1" lang="en-US" altLang="zh-CN" sz="2800" b="1" dirty="0" smtClean="0">
                <a:latin typeface="Times New Roman" panose="02020603050405020304" pitchFamily="18" charset="0"/>
                <a:cs typeface="Times New Roman" panose="02020603050405020304" pitchFamily="18" charset="0"/>
              </a:rPr>
              <a:t>O(n</a:t>
            </a:r>
            <a:r>
              <a:rPr kumimoji="1" lang="en-US" altLang="zh-CN" sz="2800" b="1" baseline="30000" dirty="0" smtClean="0">
                <a:latin typeface="Times New Roman" panose="02020603050405020304" pitchFamily="18" charset="0"/>
                <a:cs typeface="Times New Roman" panose="02020603050405020304" pitchFamily="18" charset="0"/>
              </a:rPr>
              <a:t>2</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Times New Roman" panose="02020603050405020304" pitchFamily="18" charset="0"/>
                <a:cs typeface="Times New Roman" panose="02020603050405020304" pitchFamily="18" charset="0"/>
              </a:rPr>
              <a:t>中</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512" y="44624"/>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a:t>
            </a:r>
            <a:r>
              <a:rPr kumimoji="1" lang="en-US" altLang="zh-CN" sz="3200" b="1" dirty="0" smtClean="0">
                <a:solidFill>
                  <a:srgbClr val="0000FF"/>
                </a:solidFill>
                <a:latin typeface="Times New Roman" panose="02020603050405020304" pitchFamily="18" charset="0"/>
                <a:cs typeface="Times New Roman" panose="02020603050405020304" pitchFamily="18" charset="0"/>
              </a:rPr>
              <a:t>.5.3 Floyd</a:t>
            </a:r>
            <a:r>
              <a:rPr kumimoji="1" lang="zh-CN" altLang="en-US" sz="3200" b="1" dirty="0" smtClean="0">
                <a:solidFill>
                  <a:srgbClr val="0000FF"/>
                </a:solidFill>
                <a:latin typeface="Times New Roman" panose="02020603050405020304" pitchFamily="18" charset="0"/>
                <a:cs typeface="Times New Roman" panose="02020603050405020304" pitchFamily="18" charset="0"/>
              </a:rPr>
              <a:t>算法  </a:t>
            </a:r>
            <a:r>
              <a:rPr kumimoji="1" lang="en-US" altLang="zh-CN" sz="3200" b="1" dirty="0" smtClean="0">
                <a:solidFill>
                  <a:srgbClr val="0000FF"/>
                </a:solidFill>
                <a:latin typeface="Times New Roman" panose="02020603050405020304" pitchFamily="18" charset="0"/>
                <a:cs typeface="Times New Roman" panose="02020603050405020304" pitchFamily="18" charset="0"/>
              </a:rPr>
              <a:t/>
            </a:r>
            <a:br>
              <a:rPr kumimoji="1" lang="en-US" altLang="zh-CN" sz="3200" b="1" dirty="0" smtClean="0">
                <a:solidFill>
                  <a:srgbClr val="0000FF"/>
                </a:solidFill>
                <a:latin typeface="Times New Roman" panose="02020603050405020304" pitchFamily="18" charset="0"/>
                <a:cs typeface="Times New Roman" panose="02020603050405020304" pitchFamily="18" charset="0"/>
              </a:rPr>
            </a:br>
            <a:r>
              <a:rPr kumimoji="1" lang="en-US" altLang="zh-CN" sz="3200" b="1" dirty="0" smtClean="0">
                <a:solidFill>
                  <a:srgbClr val="0000FF"/>
                </a:solidFill>
                <a:latin typeface="Times New Roman" panose="02020603050405020304" pitchFamily="18" charset="0"/>
                <a:cs typeface="Times New Roman" panose="02020603050405020304" pitchFamily="18" charset="0"/>
              </a:rPr>
              <a:t>	---</a:t>
            </a:r>
            <a:r>
              <a:rPr kumimoji="1" lang="zh-CN" altLang="en-US" sz="3200" b="1" dirty="0" smtClean="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539552" y="134076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2800" b="1" dirty="0">
                <a:latin typeface="Tahoma" panose="020B0604030504040204" pitchFamily="34" charset="0"/>
                <a:cs typeface="Times New Roman" panose="02020603050405020304" pitchFamily="18" charset="0"/>
              </a:rPr>
              <a:t>问题：对一个含</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个顶点的带权有向图，</a:t>
            </a:r>
            <a:r>
              <a:rPr lang="zh-CN" altLang="en-US" sz="2800" b="1" dirty="0" smtClean="0">
                <a:latin typeface="Tahoma" panose="020B0604030504040204" pitchFamily="34" charset="0"/>
                <a:cs typeface="Times New Roman" panose="02020603050405020304" pitchFamily="18" charset="0"/>
              </a:rPr>
              <a:t>要求每</a:t>
            </a:r>
            <a:r>
              <a:rPr lang="zh-CN" altLang="en-US" sz="2800" b="1" dirty="0">
                <a:latin typeface="Tahoma" panose="020B0604030504040204" pitchFamily="34" charset="0"/>
                <a:cs typeface="Times New Roman" panose="02020603050405020304" pitchFamily="18" charset="0"/>
              </a:rPr>
              <a:t>一对顶点之间的最短路径</a:t>
            </a:r>
            <a:r>
              <a:rPr lang="zh-CN" altLang="en-US" sz="2800" b="1" dirty="0" smtClean="0">
                <a:latin typeface="Tahoma" panose="020B0604030504040204" pitchFamily="34" charset="0"/>
                <a:cs typeface="Times New Roman" panose="02020603050405020304" pitchFamily="18" charset="0"/>
              </a:rPr>
              <a:t>。</a:t>
            </a:r>
            <a:endParaRPr lang="en-US" altLang="zh-CN" sz="2800" b="1" dirty="0" smtClean="0">
              <a:latin typeface="Tahoma" panose="020B0604030504040204" pitchFamily="34" charset="0"/>
              <a:cs typeface="Times New Roman" panose="02020603050405020304" pitchFamily="18" charset="0"/>
            </a:endParaRPr>
          </a:p>
          <a:p>
            <a:pPr marL="0" indent="0">
              <a:lnSpc>
                <a:spcPct val="90000"/>
              </a:lnSpc>
            </a:pPr>
            <a:endParaRPr lang="en-US" altLang="zh-CN" sz="32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2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741" y="7267"/>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60" y="332656"/>
            <a:ext cx="7793038" cy="635000"/>
          </a:xfrm>
        </p:spPr>
        <p:txBody>
          <a:bodyPr/>
          <a:lstStyle/>
          <a:p>
            <a:r>
              <a:rPr lang="zh-CN" altLang="en-US" sz="2800" dirty="0">
                <a:solidFill>
                  <a:srgbClr val="0000FF"/>
                </a:solidFill>
              </a:rPr>
              <a:t>罗伯特</a:t>
            </a:r>
            <a:r>
              <a:rPr lang="en-US" altLang="zh-CN" sz="2800" dirty="0">
                <a:solidFill>
                  <a:srgbClr val="0000FF"/>
                </a:solidFill>
              </a:rPr>
              <a:t>·</a:t>
            </a:r>
            <a:r>
              <a:rPr lang="zh-CN" altLang="en-US" sz="2800" dirty="0" smtClean="0">
                <a:solidFill>
                  <a:srgbClr val="0000FF"/>
                </a:solidFill>
              </a:rPr>
              <a:t>弗洛伊德</a:t>
            </a:r>
            <a:r>
              <a:rPr lang="en-US" altLang="zh-CN" sz="2800" dirty="0">
                <a:solidFill>
                  <a:srgbClr val="0000FF"/>
                </a:solidFill>
              </a:rPr>
              <a:t>(Robert W</a:t>
            </a:r>
            <a:r>
              <a:rPr lang="zh-CN" altLang="en-US" sz="2800" dirty="0">
                <a:solidFill>
                  <a:srgbClr val="0000FF"/>
                </a:solidFill>
              </a:rPr>
              <a:t>．</a:t>
            </a:r>
            <a:r>
              <a:rPr lang="en-US" altLang="zh-CN" sz="2800" dirty="0">
                <a:solidFill>
                  <a:srgbClr val="0000FF"/>
                </a:solidFill>
              </a:rPr>
              <a:t>Floyd</a:t>
            </a:r>
            <a:r>
              <a:rPr lang="en-US" altLang="zh-CN" sz="2800" dirty="0" smtClean="0">
                <a:solidFill>
                  <a:srgbClr val="0000FF"/>
                </a:solidFill>
              </a:rPr>
              <a:t>)</a:t>
            </a:r>
            <a:br>
              <a:rPr lang="en-US" altLang="zh-CN" sz="2800" dirty="0" smtClean="0">
                <a:solidFill>
                  <a:srgbClr val="0000FF"/>
                </a:solidFill>
              </a:rPr>
            </a:br>
            <a:r>
              <a:rPr lang="zh-CN" altLang="en-US" sz="2800" dirty="0">
                <a:solidFill>
                  <a:srgbClr val="0000FF"/>
                </a:solidFill>
              </a:rPr>
              <a:t>（</a:t>
            </a:r>
            <a:r>
              <a:rPr lang="en-US" altLang="zh-CN" sz="2800" dirty="0">
                <a:solidFill>
                  <a:srgbClr val="0000FF"/>
                </a:solidFill>
              </a:rPr>
              <a:t>1936</a:t>
            </a:r>
            <a:r>
              <a:rPr lang="zh-CN" altLang="en-US" sz="2800" dirty="0">
                <a:solidFill>
                  <a:srgbClr val="0000FF"/>
                </a:solidFill>
              </a:rPr>
              <a:t>－</a:t>
            </a:r>
            <a:r>
              <a:rPr lang="en-US" altLang="zh-CN" sz="2800" dirty="0">
                <a:solidFill>
                  <a:srgbClr val="0000FF"/>
                </a:solidFill>
              </a:rPr>
              <a:t>2001</a:t>
            </a:r>
            <a:r>
              <a:rPr lang="zh-CN" altLang="en-US" sz="2800" dirty="0">
                <a:solidFill>
                  <a:srgbClr val="0000FF"/>
                </a:solidFill>
              </a:rPr>
              <a:t>）</a:t>
            </a:r>
          </a:p>
        </p:txBody>
      </p:sp>
      <p:sp>
        <p:nvSpPr>
          <p:cNvPr id="3" name="内容占位符 2"/>
          <p:cNvSpPr>
            <a:spLocks noGrp="1"/>
          </p:cNvSpPr>
          <p:nvPr>
            <p:ph idx="1"/>
          </p:nvPr>
        </p:nvSpPr>
        <p:spPr/>
        <p:txBody>
          <a:bodyPr/>
          <a:lstStyle/>
          <a:p>
            <a:r>
              <a:rPr lang="en-US" altLang="zh-CN" sz="2400" dirty="0"/>
              <a:t>1953</a:t>
            </a:r>
            <a:r>
              <a:rPr lang="zh-CN" altLang="en-US" sz="2400" dirty="0"/>
              <a:t>年获得</a:t>
            </a:r>
            <a:r>
              <a:rPr lang="zh-CN" altLang="en-US" sz="2400" dirty="0" smtClean="0"/>
              <a:t>芝加哥大学的文学学士学位</a:t>
            </a:r>
            <a:endParaRPr lang="en-US" altLang="zh-CN" sz="2400" dirty="0" smtClean="0"/>
          </a:p>
          <a:p>
            <a:r>
              <a:rPr lang="zh-CN" altLang="en-US" sz="2400" dirty="0"/>
              <a:t>一位“自学成才的计算机科学家”（</a:t>
            </a:r>
            <a:r>
              <a:rPr lang="en-US" altLang="zh-CN" sz="2400" dirty="0"/>
              <a:t>a Self-Taught Computer Scientist</a:t>
            </a:r>
            <a:r>
              <a:rPr lang="zh-CN" altLang="en-US" sz="2400" dirty="0" smtClean="0"/>
              <a:t>）</a:t>
            </a:r>
            <a:endParaRPr lang="en-US" altLang="zh-CN" sz="2400" dirty="0" smtClean="0"/>
          </a:p>
          <a:p>
            <a:r>
              <a:rPr lang="zh-CN" altLang="en-US" sz="2400" dirty="0" smtClean="0"/>
              <a:t>毕业后找不到工作，到西</a:t>
            </a:r>
            <a:r>
              <a:rPr lang="zh-CN" altLang="en-US" sz="2400" dirty="0"/>
              <a:t>屋电气公司当了二年计算机操作员，在</a:t>
            </a:r>
            <a:r>
              <a:rPr lang="en-US" altLang="zh-CN" sz="2400" dirty="0"/>
              <a:t>IBM650</a:t>
            </a:r>
            <a:r>
              <a:rPr lang="zh-CN" altLang="en-US" sz="2400" dirty="0"/>
              <a:t>机房值夜班</a:t>
            </a:r>
            <a:endParaRPr lang="en-US" altLang="zh-CN" sz="2400" dirty="0" smtClean="0"/>
          </a:p>
          <a:p>
            <a:r>
              <a:rPr lang="en-US" altLang="zh-CN" sz="2400" dirty="0" smtClean="0"/>
              <a:t>1972</a:t>
            </a:r>
            <a:r>
              <a:rPr lang="zh-CN" altLang="en-US" sz="2400" dirty="0" smtClean="0"/>
              <a:t>年图</a:t>
            </a:r>
            <a:r>
              <a:rPr lang="zh-CN" altLang="en-US" sz="2400" dirty="0"/>
              <a:t>灵奖</a:t>
            </a:r>
            <a:r>
              <a:rPr lang="zh-CN" altLang="en-US" sz="2400" dirty="0" smtClean="0"/>
              <a:t>得主</a:t>
            </a:r>
            <a:endParaRPr lang="en-US" altLang="zh-CN" sz="2400" dirty="0" smtClean="0"/>
          </a:p>
          <a:p>
            <a:r>
              <a:rPr lang="zh-CN" altLang="en-US" sz="2400" dirty="0" smtClean="0"/>
              <a:t>前后</a:t>
            </a:r>
            <a:r>
              <a:rPr lang="zh-CN" altLang="en-US" sz="2400" dirty="0"/>
              <a:t>断言法的</a:t>
            </a:r>
            <a:r>
              <a:rPr lang="zh-CN" altLang="en-US" sz="2400" dirty="0" smtClean="0"/>
              <a:t>创始人</a:t>
            </a:r>
            <a:endParaRPr lang="en-US" altLang="zh-CN" sz="2400" dirty="0" smtClean="0"/>
          </a:p>
          <a:p>
            <a:r>
              <a:rPr lang="zh-CN" altLang="en-US" sz="2400" dirty="0" smtClean="0"/>
              <a:t>堆</a:t>
            </a:r>
            <a:r>
              <a:rPr lang="zh-CN" altLang="en-US" sz="2400" dirty="0"/>
              <a:t>排序</a:t>
            </a:r>
            <a:r>
              <a:rPr lang="zh-CN" altLang="en-US" sz="2400" dirty="0" smtClean="0"/>
              <a:t>算法</a:t>
            </a:r>
            <a:r>
              <a:rPr lang="zh-CN" altLang="en-US" sz="2400" dirty="0"/>
              <a:t>的</a:t>
            </a:r>
            <a:r>
              <a:rPr lang="zh-CN" altLang="en-US" sz="2400" dirty="0" smtClean="0"/>
              <a:t>创始人之一</a:t>
            </a:r>
            <a:r>
              <a:rPr lang="en-US" altLang="zh-CN" sz="2400" dirty="0" smtClean="0"/>
              <a:t>(</a:t>
            </a:r>
            <a:r>
              <a:rPr lang="zh-CN" altLang="en-US" sz="2400" dirty="0" smtClean="0"/>
              <a:t>和威廉姆斯</a:t>
            </a:r>
            <a:r>
              <a:rPr lang="zh-CN" altLang="en-US" sz="2400" dirty="0"/>
              <a:t>（</a:t>
            </a:r>
            <a:r>
              <a:rPr lang="en-US" altLang="zh-CN" sz="2400" dirty="0"/>
              <a:t>J</a:t>
            </a:r>
            <a:r>
              <a:rPr lang="zh-CN" altLang="en-US" sz="2400" dirty="0"/>
              <a:t>．</a:t>
            </a:r>
            <a:r>
              <a:rPr lang="en-US" altLang="zh-CN" sz="2400" dirty="0"/>
              <a:t>Williams</a:t>
            </a:r>
            <a:r>
              <a:rPr lang="zh-CN" altLang="en-US" sz="2400" dirty="0"/>
              <a:t>）</a:t>
            </a:r>
            <a:r>
              <a:rPr lang="en-US" altLang="zh-CN" sz="2400" dirty="0" smtClean="0"/>
              <a:t>)</a:t>
            </a:r>
          </a:p>
          <a:p>
            <a:r>
              <a:rPr lang="en-US" altLang="zh-CN" sz="2400" dirty="0" smtClean="0"/>
              <a:t>Floyd-</a:t>
            </a:r>
            <a:r>
              <a:rPr lang="en-US" altLang="zh-CN" sz="2400" dirty="0" err="1" smtClean="0"/>
              <a:t>Warshall</a:t>
            </a:r>
            <a:r>
              <a:rPr lang="zh-CN" altLang="en-US" sz="2400" dirty="0"/>
              <a:t>算法的创始人</a:t>
            </a:r>
            <a:r>
              <a:rPr lang="zh-CN" altLang="en-US" sz="2400" dirty="0" smtClean="0"/>
              <a:t>之一</a:t>
            </a:r>
            <a:endParaRPr lang="zh-CN" altLang="en-US" sz="2400" dirty="0"/>
          </a:p>
          <a:p>
            <a:endParaRPr lang="zh-CN" altLang="en-US" sz="2400"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143" y="7267"/>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7504" y="116632"/>
            <a:ext cx="8054975" cy="699864"/>
          </a:xfrm>
        </p:spPr>
        <p:txBody>
          <a:bodyPr/>
          <a:lstStyle/>
          <a:p>
            <a:pPr eaLnBrk="1" hangingPunct="1"/>
            <a:r>
              <a:rPr lang="en-US" altLang="zh-CN" sz="3200" b="1" dirty="0" smtClean="0">
                <a:latin typeface="Times New Roman" panose="02020603050405020304" pitchFamily="18" charset="0"/>
                <a:cs typeface="Times New Roman" panose="02020603050405020304" pitchFamily="18" charset="0"/>
              </a:rPr>
              <a:t>8.5.3 </a:t>
            </a:r>
            <a:r>
              <a:rPr lang="en-US" altLang="zh-CN" sz="3200" b="1" dirty="0" smtClean="0">
                <a:latin typeface="Times New Roman" panose="02020603050405020304" pitchFamily="18" charset="0"/>
                <a:ea typeface="楷体_GB2312" pitchFamily="1" charset="-122"/>
              </a:rPr>
              <a:t>Floyd</a:t>
            </a:r>
            <a:r>
              <a:rPr lang="zh-CN" altLang="en-US" sz="3200" b="1" dirty="0" smtClean="0">
                <a:latin typeface="Times New Roman" panose="02020603050405020304" pitchFamily="18" charset="0"/>
                <a:ea typeface="楷体_GB2312" pitchFamily="1" charset="-122"/>
              </a:rPr>
              <a:t>算法  </a:t>
            </a:r>
            <a:r>
              <a:rPr lang="zh-CN" altLang="en-US" sz="3200" b="1" dirty="0" smtClean="0">
                <a:latin typeface="Times New Roman" panose="02020603050405020304" pitchFamily="18" charset="0"/>
                <a:cs typeface="Times New Roman" panose="02020603050405020304" pitchFamily="18" charset="0"/>
              </a:rPr>
              <a:t>算法</a:t>
            </a:r>
            <a:r>
              <a:rPr lang="zh-CN" altLang="en-US" sz="3200" b="1" dirty="0" smtClean="0">
                <a:latin typeface="Times New Roman" panose="02020603050405020304" pitchFamily="18" charset="0"/>
                <a:ea typeface="楷体_GB2312" pitchFamily="1" charset="-122"/>
              </a:rPr>
              <a:t>思想</a:t>
            </a:r>
          </a:p>
        </p:txBody>
      </p:sp>
      <p:sp>
        <p:nvSpPr>
          <p:cNvPr id="201730" name="Rectangle 3"/>
          <p:cNvSpPr>
            <a:spLocks noGrp="1" noChangeArrowheads="1"/>
          </p:cNvSpPr>
          <p:nvPr>
            <p:ph idx="1"/>
          </p:nvPr>
        </p:nvSpPr>
        <p:spPr>
          <a:xfrm>
            <a:off x="539552" y="1124744"/>
            <a:ext cx="8496944" cy="4114800"/>
          </a:xfrm>
        </p:spPr>
        <p:txBody>
          <a:bodyPr/>
          <a:lstStyle/>
          <a:p>
            <a:pPr eaLnBrk="1" hangingPunct="1">
              <a:lnSpc>
                <a:spcPct val="80000"/>
              </a:lnSpc>
              <a:defRPr/>
            </a:pPr>
            <a:r>
              <a:rPr kumimoji="1" lang="en-US" altLang="zh-CN" sz="2800" dirty="0" smtClean="0">
                <a:latin typeface="Times New Roman" panose="02020603050405020304" pitchFamily="18" charset="0"/>
                <a:cs typeface="Times New Roman" panose="02020603050405020304" pitchFamily="18" charset="0"/>
              </a:rPr>
              <a:t>Floyd</a:t>
            </a:r>
            <a:r>
              <a:rPr kumimoji="1" lang="zh-CN" altLang="en-US" sz="2800" dirty="0" smtClean="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sz="2400" dirty="0" smtClean="0">
                <a:latin typeface="Times New Roman" panose="02020603050405020304" pitchFamily="18" charset="0"/>
                <a:cs typeface="Times New Roman" panose="02020603050405020304" pitchFamily="18" charset="0"/>
              </a:rPr>
              <a:t>假设用邻接矩阵</a:t>
            </a:r>
            <a:r>
              <a:rPr kumimoji="1" lang="en-US" altLang="zh-CN" sz="2400" dirty="0" smtClean="0">
                <a:latin typeface="Times New Roman" panose="02020603050405020304" pitchFamily="18" charset="0"/>
                <a:cs typeface="Times New Roman" panose="02020603050405020304" pitchFamily="18" charset="0"/>
              </a:rPr>
              <a:t>A</a:t>
            </a:r>
            <a:r>
              <a:rPr kumimoji="1" lang="zh-CN" altLang="en-US" sz="2400" dirty="0" smtClean="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Floyd</a:t>
            </a:r>
            <a:r>
              <a:rPr kumimoji="1" lang="zh-CN" altLang="en-US" sz="2400" dirty="0" smtClean="0">
                <a:latin typeface="Times New Roman" panose="02020603050405020304" pitchFamily="18" charset="0"/>
                <a:cs typeface="Times New Roman" panose="02020603050405020304" pitchFamily="18" charset="0"/>
              </a:rPr>
              <a:t>算法递推地产生一个矩阵序列</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(1)</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 </a:t>
            </a:r>
            <a:r>
              <a:rPr kumimoji="1" lang="zh-CN" altLang="en-US" sz="2400" dirty="0" smtClean="0">
                <a:latin typeface="Times New Roman" panose="02020603050405020304" pitchFamily="18" charset="0"/>
                <a:cs typeface="Times New Roman" panose="02020603050405020304" pitchFamily="18" charset="0"/>
              </a:rPr>
              <a:t>，</a:t>
            </a:r>
            <a:r>
              <a:rPr kumimoji="1" lang="en-US"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 </a:t>
            </a: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等于从顶点</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到顶点</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中间顶点序号不大于</a:t>
            </a:r>
            <a:r>
              <a:rPr kumimoji="1" lang="en-US" altLang="zh-CN" sz="2400" dirty="0" smtClean="0">
                <a:latin typeface="Times New Roman" panose="02020603050405020304" pitchFamily="18" charset="0"/>
                <a:cs typeface="Times New Roman" panose="02020603050405020304" pitchFamily="18" charset="0"/>
              </a:rPr>
              <a:t>k</a:t>
            </a:r>
            <a:r>
              <a:rPr kumimoji="1" lang="zh-CN" altLang="en-US" sz="2400" dirty="0" smtClean="0">
                <a:latin typeface="Times New Roman" panose="02020603050405020304" pitchFamily="18" charset="0"/>
                <a:cs typeface="Times New Roman" panose="02020603050405020304" pitchFamily="18" charset="0"/>
              </a:rPr>
              <a:t>的最短路径长度</a:t>
            </a:r>
            <a:endParaRPr kumimoji="1" lang="en-US" altLang="zh-CN" sz="2400" dirty="0" smtClean="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sz="2400" dirty="0" smtClean="0">
                <a:latin typeface="Times New Roman" panose="02020603050405020304" pitchFamily="18" charset="0"/>
                <a:cs typeface="Times New Roman" panose="02020603050405020304" pitchFamily="18" charset="0"/>
              </a:rPr>
              <a:t>A</a:t>
            </a:r>
            <a:r>
              <a:rPr kumimoji="1" lang="en-US" altLang="zh-CN" sz="2400" baseline="30000" dirty="0" smtClean="0">
                <a:latin typeface="Times New Roman" panose="02020603050405020304" pitchFamily="18" charset="0"/>
                <a:cs typeface="Times New Roman" panose="02020603050405020304" pitchFamily="18" charset="0"/>
              </a:rPr>
              <a:t>(0)</a:t>
            </a:r>
            <a:r>
              <a:rPr kumimoji="1" lang="en-US" altLang="zh-CN" sz="2400" dirty="0" smtClean="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sz="2400" dirty="0" smtClean="0">
              <a:latin typeface="Times New Roman" panose="02020603050405020304" pitchFamily="18" charset="0"/>
              <a:cs typeface="Times New Roman" panose="02020603050405020304" pitchFamily="18" charset="0"/>
            </a:endParaRPr>
          </a:p>
          <a:p>
            <a:pPr marL="446405" lvl="1" indent="-352425" eaLnBrk="1" hangingPunct="1">
              <a:lnSpc>
                <a:spcPct val="90000"/>
              </a:lnSpc>
              <a:defRPr/>
            </a:pPr>
            <a:r>
              <a:rPr kumimoji="1" lang="zh-CN" altLang="en-US" sz="2400" dirty="0">
                <a:latin typeface="Times New Roman" panose="02020603050405020304" pitchFamily="18" charset="0"/>
                <a:cs typeface="Times New Roman" panose="02020603050405020304" pitchFamily="18" charset="0"/>
              </a:rPr>
              <a:t>假设已求得矩阵</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(k-1)</a:t>
            </a:r>
            <a:r>
              <a:rPr kumimoji="1" lang="zh-CN" altLang="en-US" sz="2400" dirty="0">
                <a:latin typeface="Times New Roman" panose="02020603050405020304" pitchFamily="18" charset="0"/>
                <a:cs typeface="Times New Roman" panose="02020603050405020304" pitchFamily="18" charset="0"/>
              </a:rPr>
              <a:t>，那么从顶点</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中间顶点的序号不大于</a:t>
            </a:r>
            <a:r>
              <a:rPr kumimoji="1" lang="en-US" altLang="zh-CN" sz="2400" dirty="0">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的最短路径有两种情况</a:t>
            </a:r>
            <a:r>
              <a:rPr kumimoji="1" lang="en-US" altLang="zh-CN" sz="2400" dirty="0">
                <a:latin typeface="Times New Roman" panose="02020603050405020304" pitchFamily="18" charset="0"/>
                <a:cs typeface="Times New Roman" panose="02020603050405020304" pitchFamily="18" charset="0"/>
              </a:rPr>
              <a:t>(1&lt;=k&lt;=n) </a:t>
            </a:r>
            <a:r>
              <a:rPr kumimoji="1" lang="zh-CN" altLang="en-US" sz="2400" dirty="0">
                <a:latin typeface="Times New Roman" panose="02020603050405020304" pitchFamily="18" charset="0"/>
                <a:cs typeface="Times New Roman" panose="02020603050405020304" pitchFamily="18" charset="0"/>
              </a:rPr>
              <a:t>： </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一种是中间不经过顶点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，那么就有</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p>
          <a:p>
            <a:pPr lvl="2" eaLnBrk="1" hangingPunct="1">
              <a:lnSpc>
                <a:spcPct val="90000"/>
              </a:lnSpc>
              <a:defRPr/>
            </a:pPr>
            <a:r>
              <a:rPr kumimoji="1" lang="zh-CN" altLang="en-US" dirty="0">
                <a:latin typeface="Times New Roman" panose="02020603050405020304" pitchFamily="18" charset="0"/>
                <a:cs typeface="Times New Roman" panose="02020603050405020304" pitchFamily="18" charset="0"/>
              </a:rPr>
              <a:t>另一种是中间经过顶点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，那么</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][j]&lt;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，且</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][k]+ A</a:t>
            </a:r>
            <a:r>
              <a:rPr kumimoji="1" lang="en-US" altLang="zh-CN" baseline="30000" dirty="0">
                <a:latin typeface="Times New Roman" panose="02020603050405020304" pitchFamily="18" charset="0"/>
                <a:cs typeface="Times New Roman" panose="02020603050405020304" pitchFamily="18" charset="0"/>
              </a:rPr>
              <a:t>(k-1)</a:t>
            </a:r>
            <a:r>
              <a:rPr kumimoji="1" lang="en-US" altLang="zh-CN" dirty="0">
                <a:latin typeface="Times New Roman" panose="02020603050405020304" pitchFamily="18" charset="0"/>
                <a:cs typeface="Times New Roman" panose="02020603050405020304" pitchFamily="18" charset="0"/>
              </a:rPr>
              <a:t>[k][j]</a:t>
            </a:r>
          </a:p>
          <a:p>
            <a:pPr eaLnBrk="1" hangingPunct="1">
              <a:lnSpc>
                <a:spcPct val="80000"/>
              </a:lnSpc>
              <a:defRPr/>
            </a:pPr>
            <a:endParaRPr kumimoji="1" lang="zh-CN"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107950" y="115888"/>
            <a:ext cx="7273925" cy="838200"/>
          </a:xfrm>
        </p:spPr>
        <p:txBody>
          <a:bodyPr/>
          <a:lstStyle/>
          <a:p>
            <a:pPr eaLnBrk="1" hangingPunct="1"/>
            <a:r>
              <a:rPr lang="en-US" altLang="zh-CN" b="1" smtClean="0">
                <a:latin typeface="Times New Roman" panose="02020603050405020304" pitchFamily="18" charset="0"/>
                <a:ea typeface="楷体_GB2312" pitchFamily="1" charset="-122"/>
              </a:rPr>
              <a:t>8.5.3 Floyd</a:t>
            </a:r>
            <a:r>
              <a:rPr lang="zh-CN" altLang="en-US" b="1" smtClean="0">
                <a:latin typeface="Times New Roman" panose="02020603050405020304" pitchFamily="18" charset="0"/>
                <a:ea typeface="楷体_GB2312" pitchFamily="1" charset="-122"/>
              </a:rPr>
              <a:t>算法  应用实例</a:t>
            </a:r>
            <a:r>
              <a:rPr lang="en-US" altLang="zh-CN" b="1" smtClean="0">
                <a:latin typeface="Times New Roman" panose="02020603050405020304" pitchFamily="18" charset="0"/>
                <a:ea typeface="楷体_GB2312" pitchFamily="1" charset="-122"/>
              </a:rPr>
              <a:t>(1)</a:t>
            </a:r>
            <a:endParaRPr lang="zh-CN" altLang="en-US" b="1" smtClean="0">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79388" y="3581400"/>
            <a:ext cx="8915400" cy="2971800"/>
          </a:xfrm>
        </p:spPr>
        <p:txBody>
          <a:bodyPr/>
          <a:lstStyle/>
          <a:p>
            <a:pPr eaLnBrk="1" hangingPunct="1">
              <a:buClr>
                <a:schemeClr val="tx1"/>
              </a:buClr>
              <a:buFont typeface="Wingdings" panose="05000000000000000000" pitchFamily="2" charset="2"/>
              <a:buNone/>
              <a:defRPr/>
            </a:pPr>
            <a:r>
              <a:rPr kumimoji="1" lang="zh-CN" altLang="en-US" sz="2400" b="1" dirty="0" smtClean="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smtClean="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smtClean="0">
                <a:latin typeface="Times New Roman" panose="02020603050405020304" pitchFamily="18" charset="0"/>
                <a:cs typeface="Times New Roman" panose="02020603050405020304" pitchFamily="18" charset="0"/>
              </a:rPr>
              <a:t>用</a:t>
            </a:r>
            <a:r>
              <a:rPr kumimoji="1" lang="en-US" altLang="zh-CN" sz="2400" dirty="0" smtClean="0">
                <a:latin typeface="Times New Roman" panose="02020603050405020304" pitchFamily="18" charset="0"/>
                <a:cs typeface="Times New Roman" panose="02020603050405020304" pitchFamily="18" charset="0"/>
              </a:rPr>
              <a:t>path[]</a:t>
            </a:r>
            <a:r>
              <a:rPr kumimoji="1" lang="zh-CN" altLang="en-US" sz="2400" dirty="0" smtClean="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baseline="30000" dirty="0" smtClean="0">
                <a:latin typeface="Times New Roman" panose="02020603050405020304" pitchFamily="18" charset="0"/>
                <a:cs typeface="Times New Roman" panose="02020603050405020304" pitchFamily="18" charset="0"/>
              </a:rPr>
              <a:t>(k)</a:t>
            </a:r>
            <a:r>
              <a:rPr kumimoji="1" lang="en-US" altLang="zh-CN" sz="2400" dirty="0" smtClean="0">
                <a:latin typeface="Times New Roman" panose="02020603050405020304" pitchFamily="18" charset="0"/>
                <a:cs typeface="Times New Roman" panose="02020603050405020304" pitchFamily="18" charset="0"/>
              </a:rPr>
              <a:t>[</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表示</a:t>
            </a:r>
            <a:r>
              <a:rPr kumimoji="1" lang="zh-CN" altLang="en-US" sz="2400" dirty="0" smtClean="0">
                <a:solidFill>
                  <a:srgbClr val="FF0000"/>
                </a:solidFill>
                <a:latin typeface="Times New Roman" panose="02020603050405020304" pitchFamily="18" charset="0"/>
                <a:cs typeface="Times New Roman" panose="02020603050405020304" pitchFamily="18" charset="0"/>
              </a:rPr>
              <a:t>从</a:t>
            </a:r>
            <a:r>
              <a:rPr kumimoji="1" lang="en-US" altLang="en-US" sz="2400" dirty="0"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smtClean="0">
                <a:solidFill>
                  <a:srgbClr val="FF0000"/>
                </a:solidFill>
                <a:latin typeface="Times New Roman" panose="02020603050405020304" pitchFamily="18" charset="0"/>
                <a:cs typeface="Times New Roman" panose="02020603050405020304" pitchFamily="18" charset="0"/>
              </a:rPr>
              <a:t>i</a:t>
            </a:r>
            <a:r>
              <a:rPr kumimoji="1" lang="zh-CN" altLang="en-US" sz="2400" dirty="0" smtClean="0">
                <a:solidFill>
                  <a:srgbClr val="FF0000"/>
                </a:solidFill>
                <a:latin typeface="Times New Roman" panose="02020603050405020304" pitchFamily="18" charset="0"/>
                <a:cs typeface="Times New Roman" panose="02020603050405020304" pitchFamily="18" charset="0"/>
              </a:rPr>
              <a:t>到</a:t>
            </a:r>
            <a:r>
              <a:rPr kumimoji="1" lang="en-US" altLang="en-US" sz="2400" dirty="0" err="1" smtClean="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en-US" sz="2400" dirty="0" smtClean="0">
                <a:solidFill>
                  <a:srgbClr val="FF0000"/>
                </a:solidFill>
                <a:latin typeface="Times New Roman" panose="02020603050405020304" pitchFamily="18" charset="0"/>
                <a:cs typeface="Times New Roman" panose="02020603050405020304" pitchFamily="18" charset="0"/>
              </a:rPr>
              <a:t>中间顶点不大于</a:t>
            </a:r>
            <a:r>
              <a:rPr kumimoji="1" lang="en-US" altLang="zh-CN" sz="2400" dirty="0" smtClean="0">
                <a:solidFill>
                  <a:srgbClr val="FF0000"/>
                </a:solidFill>
                <a:latin typeface="Times New Roman" panose="02020603050405020304" pitchFamily="18" charset="0"/>
                <a:cs typeface="Times New Roman" panose="02020603050405020304" pitchFamily="18" charset="0"/>
              </a:rPr>
              <a:t>K</a:t>
            </a:r>
            <a:r>
              <a:rPr kumimoji="1" lang="zh-CN" altLang="en-US" sz="2400" dirty="0" smtClean="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smtClean="0">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smtClean="0">
                <a:solidFill>
                  <a:srgbClr val="FF0000"/>
                </a:solidFill>
                <a:latin typeface="Times New Roman" panose="02020603050405020304" pitchFamily="18" charset="0"/>
                <a:cs typeface="Times New Roman" panose="02020603050405020304" pitchFamily="18" charset="0"/>
              </a:rPr>
              <a:t>j</a:t>
            </a:r>
            <a:r>
              <a:rPr kumimoji="1" lang="zh-CN" altLang="zh-CN" sz="2400" dirty="0" smtClean="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smtClean="0">
                <a:latin typeface="Times New Roman" panose="02020603050405020304" pitchFamily="18" charset="0"/>
                <a:cs typeface="Times New Roman" panose="02020603050405020304" pitchFamily="18" charset="0"/>
              </a:rPr>
              <a:t>；</a:t>
            </a:r>
            <a:r>
              <a:rPr kumimoji="1" lang="zh-CN" altLang="en-US" sz="2400" dirty="0" smtClean="0">
                <a:latin typeface="Times New Roman" panose="02020603050405020304" pitchFamily="18" charset="0"/>
                <a:cs typeface="Times New Roman" panose="02020603050405020304" pitchFamily="18" charset="0"/>
              </a:rPr>
              <a:t>由</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的值追溯，可得从</a:t>
            </a:r>
            <a:r>
              <a:rPr kumimoji="1" lang="en-US" altLang="zh-CN" sz="2400"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zh-CN" sz="2400" dirty="0" err="1" smtClean="0">
                <a:latin typeface="Times New Roman" panose="02020603050405020304" pitchFamily="18" charset="0"/>
                <a:cs typeface="Times New Roman" panose="02020603050405020304" pitchFamily="18" charset="0"/>
              </a:rPr>
              <a:t>V</a:t>
            </a:r>
            <a:r>
              <a:rPr kumimoji="1" lang="en-US" altLang="zh-CN" sz="2400" baseline="-25000" dirty="0" err="1" smtClean="0">
                <a:latin typeface="Times New Roman" panose="02020603050405020304" pitchFamily="18" charset="0"/>
                <a:cs typeface="Times New Roman" panose="02020603050405020304" pitchFamily="18" charset="0"/>
              </a:rPr>
              <a:t>j</a:t>
            </a:r>
            <a:r>
              <a:rPr kumimoji="1" lang="zh-CN" altLang="en-US" sz="2400" dirty="0" smtClean="0">
                <a:latin typeface="Times New Roman" panose="02020603050405020304" pitchFamily="18" charset="0"/>
                <a:cs typeface="Times New Roman" panose="02020603050405020304" pitchFamily="18" charset="0"/>
              </a:rPr>
              <a:t>的最短路径。</a:t>
            </a:r>
            <a:r>
              <a:rPr kumimoji="1" lang="zh-CN" altLang="zh-CN" sz="2400" dirty="0" smtClean="0">
                <a:latin typeface="Times New Roman" panose="02020603050405020304" pitchFamily="18" charset="0"/>
                <a:cs typeface="Times New Roman" panose="02020603050405020304" pitchFamily="18" charset="0"/>
              </a:rPr>
              <a:t>当</a:t>
            </a:r>
            <a:r>
              <a:rPr kumimoji="1" lang="en-US" altLang="en-US" sz="2400" dirty="0" smtClean="0">
                <a:latin typeface="Times New Roman" panose="02020603050405020304" pitchFamily="18" charset="0"/>
                <a:cs typeface="Times New Roman" panose="02020603050405020304" pitchFamily="18" charset="0"/>
              </a:rPr>
              <a:t>V</a:t>
            </a:r>
            <a:r>
              <a:rPr kumimoji="1" lang="en-US" altLang="en-US" sz="2400" baseline="-25000" dirty="0" smtClean="0">
                <a:latin typeface="Times New Roman" panose="02020603050405020304" pitchFamily="18" charset="0"/>
                <a:cs typeface="Times New Roman" panose="02020603050405020304" pitchFamily="18" charset="0"/>
              </a:rPr>
              <a:t>i</a:t>
            </a:r>
            <a:r>
              <a:rPr kumimoji="1" lang="zh-CN" altLang="en-US" sz="2400" dirty="0" smtClean="0">
                <a:latin typeface="Times New Roman" panose="02020603050405020304" pitchFamily="18" charset="0"/>
                <a:cs typeface="Times New Roman" panose="02020603050405020304" pitchFamily="18" charset="0"/>
              </a:rPr>
              <a:t>到</a:t>
            </a:r>
            <a:r>
              <a:rPr kumimoji="1" lang="en-US" altLang="en-US" sz="2400" dirty="0" err="1" smtClean="0">
                <a:latin typeface="Times New Roman" panose="02020603050405020304" pitchFamily="18" charset="0"/>
                <a:cs typeface="Times New Roman" panose="02020603050405020304" pitchFamily="18" charset="0"/>
              </a:rPr>
              <a:t>V</a:t>
            </a:r>
            <a:r>
              <a:rPr kumimoji="1" lang="en-US" altLang="en-US" sz="2400" baseline="-25000" dirty="0" err="1" smtClean="0">
                <a:latin typeface="Times New Roman" panose="02020603050405020304" pitchFamily="18" charset="0"/>
                <a:cs typeface="Times New Roman" panose="02020603050405020304" pitchFamily="18" charset="0"/>
              </a:rPr>
              <a:t>j</a:t>
            </a:r>
            <a:r>
              <a:rPr kumimoji="1" lang="zh-CN" altLang="zh-CN" sz="2400" dirty="0" smtClean="0">
                <a:latin typeface="Times New Roman" panose="02020603050405020304" pitchFamily="18" charset="0"/>
                <a:cs typeface="Times New Roman" panose="02020603050405020304" pitchFamily="18" charset="0"/>
              </a:rPr>
              <a:t>无路径时，</a:t>
            </a:r>
            <a:r>
              <a:rPr kumimoji="1" lang="en-US" altLang="zh-CN" sz="2400" dirty="0" smtClean="0">
                <a:latin typeface="Times New Roman" panose="02020603050405020304" pitchFamily="18" charset="0"/>
                <a:cs typeface="Times New Roman" panose="02020603050405020304" pitchFamily="18" charset="0"/>
              </a:rPr>
              <a:t>path[</a:t>
            </a:r>
            <a:r>
              <a:rPr kumimoji="1" lang="en-US" altLang="zh-CN" sz="2400" dirty="0" err="1" smtClean="0">
                <a:latin typeface="Times New Roman" panose="02020603050405020304" pitchFamily="18" charset="0"/>
                <a:cs typeface="Times New Roman" panose="02020603050405020304" pitchFamily="18" charset="0"/>
              </a:rPr>
              <a:t>i</a:t>
            </a:r>
            <a:r>
              <a:rPr kumimoji="1" lang="en-US" altLang="zh-CN" sz="2400" dirty="0" smtClean="0">
                <a:latin typeface="Times New Roman" panose="02020603050405020304" pitchFamily="18" charset="0"/>
                <a:cs typeface="Times New Roman" panose="02020603050405020304" pitchFamily="18" charset="0"/>
              </a:rPr>
              <a:t>][j]=-1</a:t>
            </a:r>
            <a:r>
              <a:rPr kumimoji="1" lang="zh-CN" altLang="en-US" sz="2400" dirty="0" smtClean="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12461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2693988" y="1828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2008188" y="2971800"/>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1703388" y="2133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1627188" y="19050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2389188" y="2362200"/>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1627188" y="22860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1398588" y="23622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26939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1931988" y="1524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2160588" y="21336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1779588" y="23622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1246188" y="2667000"/>
            <a:ext cx="533400" cy="387350"/>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nvGraphicFramePr>
        <p:xfrm>
          <a:off x="5243513" y="1651000"/>
          <a:ext cx="3389312" cy="2030413"/>
        </p:xfrm>
        <a:graphic>
          <a:graphicData uri="http://schemas.openxmlformats.org/presentationml/2006/ole">
            <mc:AlternateContent xmlns:mc="http://schemas.openxmlformats.org/markup-compatibility/2006">
              <mc:Choice xmlns:v="urn:schemas-microsoft-com:vml" Requires="v">
                <p:oleObj spid="_x0000_s142393"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65100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left)">
                                      <p:cBhvr>
                                        <p:cTn id="7" dur="500"/>
                                        <p:tgtEl>
                                          <p:spTgt spid="99331">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wipe(left)">
                                      <p:cBhvr>
                                        <p:cTn id="11" dur="500"/>
                                        <p:tgtEl>
                                          <p:spTgt spid="993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1">
                                            <p:txEl>
                                              <p:pRg st="2" end="2"/>
                                            </p:txEl>
                                          </p:spTgt>
                                        </p:tgtEl>
                                        <p:attrNameLst>
                                          <p:attrName>style.visibility</p:attrName>
                                        </p:attrNameLst>
                                      </p:cBhvr>
                                      <p:to>
                                        <p:strVal val="visible"/>
                                      </p:to>
                                    </p:set>
                                    <p:animEffect transition="in" filter="wipe(left)">
                                      <p:cBhvr>
                                        <p:cTn id="16" dur="500"/>
                                        <p:tgtEl>
                                          <p:spTgt spid="99331">
                                            <p:txEl>
                                              <p:pRg st="2" end="2"/>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left)">
                                      <p:cBhvr>
                                        <p:cTn id="20"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1613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3061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2375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2071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1994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2756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1994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1766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3061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2299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2528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2147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1613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3671217" y="1463576"/>
          <a:ext cx="3421063" cy="2030413"/>
        </p:xfrm>
        <a:graphic>
          <a:graphicData uri="http://schemas.openxmlformats.org/presentationml/2006/ole">
            <mc:AlternateContent xmlns:mc="http://schemas.openxmlformats.org/markup-compatibility/2006">
              <mc:Choice xmlns:v="urn:schemas-microsoft-com:vml" Requires="v">
                <p:oleObj spid="_x0000_s143501"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217" y="1463576"/>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55575" y="3784600"/>
          <a:ext cx="3768725" cy="1876425"/>
        </p:xfrm>
        <a:graphic>
          <a:graphicData uri="http://schemas.openxmlformats.org/presentationml/2006/ole">
            <mc:AlternateContent xmlns:mc="http://schemas.openxmlformats.org/markup-compatibility/2006">
              <mc:Choice xmlns:v="urn:schemas-microsoft-com:vml" Requires="v">
                <p:oleObj spid="_x0000_s143502"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784600"/>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0" y="5876925"/>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4268788" y="3776663"/>
          <a:ext cx="4406900" cy="2028825"/>
        </p:xfrm>
        <a:graphic>
          <a:graphicData uri="http://schemas.openxmlformats.org/presentationml/2006/ole">
            <mc:AlternateContent xmlns:mc="http://schemas.openxmlformats.org/markup-compatibility/2006">
              <mc:Choice xmlns:v="urn:schemas-microsoft-com:vml" Requires="v">
                <p:oleObj spid="_x0000_s143503"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788" y="3776663"/>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7019925" y="5013325"/>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0" y="38100"/>
            <a:ext cx="7632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tx2"/>
                </a:solidFill>
                <a:latin typeface="Tahoma" panose="020B0604030504040204" pitchFamily="34" charset="0"/>
                <a:ea typeface="楷体_GB2312" pitchFamily="1" charset="-122"/>
              </a:rPr>
              <a:t>8.5.3 Floyd</a:t>
            </a:r>
            <a:r>
              <a:rPr lang="zh-CN" altLang="en-US" sz="4000" b="1">
                <a:solidFill>
                  <a:schemeClr val="tx2"/>
                </a:solidFill>
                <a:latin typeface="Tahoma" panose="020B0604030504040204" pitchFamily="34" charset="0"/>
                <a:ea typeface="楷体_GB2312" pitchFamily="1" charset="-122"/>
              </a:rPr>
              <a:t>算法  应用实例</a:t>
            </a:r>
            <a:r>
              <a:rPr lang="en-US" altLang="zh-CN" sz="4000" b="1">
                <a:solidFill>
                  <a:schemeClr val="tx2"/>
                </a:solidFill>
                <a:latin typeface="Tahoma" panose="020B0604030504040204" pitchFamily="34" charset="0"/>
                <a:ea typeface="楷体_GB2312" pitchFamily="1" charset="-122"/>
              </a:rPr>
              <a:t>(2)</a:t>
            </a:r>
            <a:endParaRPr lang="zh-CN" altLang="en-US" sz="4000" b="1">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6948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8396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7710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7405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7329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8091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7329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7100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8396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7634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7862664" y="14463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7481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6948264" y="1979712"/>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9512" y="1161728"/>
          <a:ext cx="2952750" cy="1542086"/>
        </p:xfrm>
        <a:graphic>
          <a:graphicData uri="http://schemas.openxmlformats.org/presentationml/2006/ole">
            <mc:AlternateContent xmlns:mc="http://schemas.openxmlformats.org/markup-compatibility/2006">
              <mc:Choice xmlns:v="urn:schemas-microsoft-com:vml" Requires="v">
                <p:oleObj spid="_x0000_s144654"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3563888" y="1095996"/>
          <a:ext cx="2889250" cy="1546819"/>
        </p:xfrm>
        <a:graphic>
          <a:graphicData uri="http://schemas.openxmlformats.org/presentationml/2006/ole">
            <mc:AlternateContent xmlns:mc="http://schemas.openxmlformats.org/markup-compatibility/2006">
              <mc:Choice xmlns:v="urn:schemas-microsoft-com:vml" Requires="v">
                <p:oleObj spid="_x0000_s144655"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1095996"/>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539750" y="3702372"/>
          <a:ext cx="3816350" cy="2030413"/>
        </p:xfrm>
        <a:graphic>
          <a:graphicData uri="http://schemas.openxmlformats.org/presentationml/2006/ole">
            <mc:AlternateContent xmlns:mc="http://schemas.openxmlformats.org/markup-compatibility/2006">
              <mc:Choice xmlns:v="urn:schemas-microsoft-com:vml" Requires="v">
                <p:oleObj spid="_x0000_s144656"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702372"/>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4668838" y="3702372"/>
          <a:ext cx="4270375" cy="2030413"/>
        </p:xfrm>
        <a:graphic>
          <a:graphicData uri="http://schemas.openxmlformats.org/presentationml/2006/ole">
            <mc:AlternateContent xmlns:mc="http://schemas.openxmlformats.org/markup-compatibility/2006">
              <mc:Choice xmlns:v="urn:schemas-microsoft-com:vml" Requires="v">
                <p:oleObj spid="_x0000_s144657"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8838" y="3702372"/>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675500037"/>
              </p:ext>
            </p:extLst>
          </p:nvPr>
        </p:nvGraphicFramePr>
        <p:xfrm>
          <a:off x="14288" y="5831210"/>
          <a:ext cx="6429375" cy="549275"/>
        </p:xfrm>
        <a:graphic>
          <a:graphicData uri="http://schemas.openxmlformats.org/presentationml/2006/ole">
            <mc:AlternateContent xmlns:mc="http://schemas.openxmlformats.org/markup-compatibility/2006">
              <mc:Choice xmlns:v="urn:schemas-microsoft-com:vml" Requires="v">
                <p:oleObj spid="_x0000_s144658" r:id="rId11" imgW="2933700" imgH="228600" progId="Equation.3">
                  <p:embed/>
                </p:oleObj>
              </mc:Choice>
              <mc:Fallback>
                <p:oleObj r:id="rId11" imgW="29337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88" y="5831210"/>
                        <a:ext cx="6429375"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5" name="Line 24"/>
          <p:cNvSpPr>
            <a:spLocks noChangeShapeType="1"/>
          </p:cNvSpPr>
          <p:nvPr/>
        </p:nvSpPr>
        <p:spPr bwMode="auto">
          <a:xfrm flipH="1">
            <a:off x="2268538" y="5516885"/>
            <a:ext cx="64770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6443663" y="5697860"/>
            <a:ext cx="2700337" cy="68262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0" y="3068960"/>
          <a:ext cx="6372225" cy="549275"/>
        </p:xfrm>
        <a:graphic>
          <a:graphicData uri="http://schemas.openxmlformats.org/presentationml/2006/ole">
            <mc:AlternateContent xmlns:mc="http://schemas.openxmlformats.org/markup-compatibility/2006">
              <mc:Choice xmlns:v="urn:schemas-microsoft-com:vml" Requires="v">
                <p:oleObj spid="_x0000_s144659"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3068960"/>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3348038" y="3572197"/>
            <a:ext cx="368300" cy="8651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3492500" y="4148460"/>
            <a:ext cx="574675" cy="792162"/>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2700338" y="4804097"/>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7308850" y="4869185"/>
            <a:ext cx="576263"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7885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5680" y="44624"/>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(3)</a:t>
            </a:r>
            <a:endParaRPr lang="zh-CN" altLang="en-US" sz="40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67544" y="476672"/>
            <a:ext cx="8610600" cy="1752600"/>
          </a:xfrm>
        </p:spPr>
        <p:txBody>
          <a:bodyPr/>
          <a:lstStyle/>
          <a:p>
            <a:pPr eaLnBrk="1" hangingPunct="1">
              <a:lnSpc>
                <a:spcPct val="90000"/>
              </a:lnSpc>
              <a:defRPr/>
            </a:pPr>
            <a:r>
              <a:rPr kumimoji="1" lang="zh-CN" altLang="en-US" sz="2400" b="1" dirty="0" smtClean="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     设</a:t>
            </a:r>
            <a:r>
              <a:rPr kumimoji="1" lang="en-US" altLang="zh-CN" sz="2000" b="1" i="1" dirty="0" smtClean="0">
                <a:latin typeface="Times New Roman" panose="02020603050405020304" pitchFamily="18" charset="0"/>
              </a:rPr>
              <a:t>n</a:t>
            </a:r>
            <a:r>
              <a:rPr kumimoji="1" lang="zh-CN" altLang="en-US" sz="2000" b="1" dirty="0" smtClean="0">
                <a:latin typeface="Times New Roman" panose="02020603050405020304" pitchFamily="18" charset="0"/>
              </a:rPr>
              <a:t>为图的顶点数，</a:t>
            </a:r>
            <a:r>
              <a:rPr kumimoji="1" lang="en-US" altLang="zh-CN" sz="2000" b="1" dirty="0" smtClean="0">
                <a:latin typeface="Times New Roman" panose="02020603050405020304" pitchFamily="18" charset="0"/>
              </a:rPr>
              <a:t>e</a:t>
            </a:r>
            <a:r>
              <a:rPr kumimoji="1" lang="zh-CN" altLang="en-US" sz="2000" b="1" dirty="0" smtClean="0">
                <a:latin typeface="Times New Roman" panose="02020603050405020304" pitchFamily="18" charset="0"/>
              </a:rPr>
              <a:t>为边或弧的数目，假设不考</a:t>
            </a:r>
          </a:p>
          <a:p>
            <a:pPr algn="just" eaLnBrk="1" hangingPunct="1">
              <a:lnSpc>
                <a:spcPct val="90000"/>
              </a:lnSpc>
              <a:buFont typeface="Wingdings" panose="05000000000000000000" pitchFamily="2" charset="2"/>
              <a:buNone/>
              <a:defRPr/>
            </a:pPr>
            <a:r>
              <a:rPr kumimoji="1" lang="zh-CN" altLang="en-US" sz="2000" b="1" dirty="0" smtClean="0">
                <a:latin typeface="Times New Roman" panose="02020603050405020304" pitchFamily="18" charset="0"/>
              </a:rPr>
              <a:t>虑顶点到其自身的边或弧。</a:t>
            </a:r>
            <a:endParaRPr kumimoji="1" lang="zh-CN" altLang="en-US" sz="700" b="1" dirty="0" smtClean="0">
              <a:latin typeface="Times New Roman" panose="02020603050405020304" pitchFamily="18" charset="0"/>
            </a:endParaRPr>
          </a:p>
        </p:txBody>
      </p:sp>
      <p:sp>
        <p:nvSpPr>
          <p:cNvPr id="22532" name="Text Box 6"/>
          <p:cNvSpPr txBox="1"/>
          <p:nvPr/>
        </p:nvSpPr>
        <p:spPr>
          <a:xfrm>
            <a:off x="250825" y="2636912"/>
            <a:ext cx="8137525" cy="7694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条边的有向图，称为</a:t>
            </a:r>
            <a:r>
              <a:rPr lang="zh-CN" altLang="en-US" sz="2000" b="1" noProof="1">
                <a:solidFill>
                  <a:schemeClr val="folHlink"/>
                </a:solidFill>
                <a:latin typeface="Times New Roman" panose="02020603050405020304" pitchFamily="18" charset="0"/>
                <a:ea typeface="宋体" panose="02010600030101010101" pitchFamily="2" charset="-122"/>
              </a:rPr>
              <a:t>有向完全图</a:t>
            </a:r>
            <a:r>
              <a:rPr lang="en-US" altLang="zh-CN" sz="2000" b="1" noProof="1">
                <a:solidFill>
                  <a:schemeClr val="folHlink"/>
                </a:solidFill>
                <a:latin typeface="Times New Roman" panose="02020603050405020304" pitchFamily="18" charset="0"/>
                <a:ea typeface="宋体" panose="02010600030101010101" pitchFamily="2" charset="-122"/>
              </a:rPr>
              <a:t>(directed complete graph) </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3" name="Text Box 7"/>
          <p:cNvSpPr txBox="1"/>
          <p:nvPr/>
        </p:nvSpPr>
        <p:spPr>
          <a:xfrm>
            <a:off x="290513" y="1844824"/>
            <a:ext cx="845795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000" b="1" noProof="1">
                <a:latin typeface="Times New Roman" panose="02020603050405020304" pitchFamily="18" charset="0"/>
                <a:ea typeface="宋体" panose="02010600030101010101" pitchFamily="2" charset="-122"/>
              </a:rPr>
              <a:t>      具有</a:t>
            </a:r>
            <a:r>
              <a:rPr lang="en-US" altLang="zh-CN" sz="2000" b="1" i="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个顶点</a:t>
            </a:r>
            <a:r>
              <a:rPr lang="zh-CN" altLang="en-US" sz="2000" b="1" noProof="1" smtClean="0">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 n</a:t>
            </a:r>
            <a:r>
              <a:rPr lang="en-US" altLang="zh-CN" sz="2000" b="1" noProof="1">
                <a:latin typeface="Times New Roman" panose="02020603050405020304" pitchFamily="18" charset="0"/>
                <a:ea typeface="宋体" panose="02010600030101010101" pitchFamily="2" charset="-122"/>
              </a:rPr>
              <a:t>(</a:t>
            </a:r>
            <a:r>
              <a:rPr lang="en-US" altLang="zh-CN" sz="2000" b="1" i="1" noProof="1">
                <a:latin typeface="Times New Roman" panose="02020603050405020304" pitchFamily="18" charset="0"/>
                <a:ea typeface="宋体" panose="02010600030101010101" pitchFamily="2" charset="-122"/>
              </a:rPr>
              <a:t>n</a:t>
            </a:r>
            <a:r>
              <a:rPr lang="en-US" altLang="zh-CN" sz="2000" b="1" noProof="1">
                <a:latin typeface="宋体" panose="02010600030101010101" pitchFamily="2" charset="-122"/>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1</a:t>
            </a:r>
            <a:r>
              <a:rPr lang="en-US" altLang="zh-CN" sz="2000" b="1" noProof="1" smtClean="0">
                <a:latin typeface="Times New Roman" panose="02020603050405020304" pitchFamily="18" charset="0"/>
                <a:ea typeface="宋体" panose="02010600030101010101" pitchFamily="2" charset="-122"/>
              </a:rPr>
              <a:t>)/2</a:t>
            </a:r>
            <a:r>
              <a:rPr lang="zh-CN" altLang="en-US" sz="2000" b="1" noProof="1" smtClean="0">
                <a:latin typeface="Times New Roman" panose="02020603050405020304" pitchFamily="18" charset="0"/>
                <a:ea typeface="宋体" panose="02010600030101010101" pitchFamily="2" charset="-122"/>
              </a:rPr>
              <a:t>条</a:t>
            </a:r>
            <a:r>
              <a:rPr lang="zh-CN" altLang="en-US" sz="2000" b="1" noProof="1">
                <a:latin typeface="Times New Roman" panose="02020603050405020304" pitchFamily="18" charset="0"/>
                <a:ea typeface="宋体" panose="02010600030101010101" pitchFamily="2" charset="-122"/>
              </a:rPr>
              <a:t>边的无向图，称为</a:t>
            </a:r>
            <a:r>
              <a:rPr lang="zh-CN" altLang="en-US" sz="2000" b="1" noProof="1">
                <a:solidFill>
                  <a:schemeClr val="folHlink"/>
                </a:solidFill>
                <a:latin typeface="Times New Roman" panose="02020603050405020304" pitchFamily="18" charset="0"/>
                <a:ea typeface="宋体" panose="02010600030101010101" pitchFamily="2" charset="-122"/>
              </a:rPr>
              <a:t>无向完全图</a:t>
            </a:r>
            <a:r>
              <a:rPr lang="en-US" altLang="zh-CN" sz="2000" b="1" noProof="1">
                <a:solidFill>
                  <a:schemeClr val="folHlink"/>
                </a:solidFill>
                <a:latin typeface="Times New Roman" panose="02020603050405020304" pitchFamily="18" charset="0"/>
                <a:ea typeface="宋体" panose="02010600030101010101" pitchFamily="2" charset="-122"/>
              </a:rPr>
              <a:t>(undirected complete graph)</a:t>
            </a:r>
            <a:r>
              <a:rPr lang="zh-CN" altLang="en-US" sz="2000" b="1" noProof="1">
                <a:latin typeface="Times New Roman" panose="02020603050405020304" pitchFamily="18" charset="0"/>
                <a:ea typeface="宋体" panose="02010600030101010101" pitchFamily="2" charset="-122"/>
              </a:rPr>
              <a:t>。</a:t>
            </a:r>
            <a:endParaRPr lang="zh-CN" altLang="en-US" sz="2000" b="1" noProof="1">
              <a:ea typeface="宋体" panose="02010600030101010101" pitchFamily="2" charset="-122"/>
            </a:endParaRPr>
          </a:p>
        </p:txBody>
      </p:sp>
      <p:sp>
        <p:nvSpPr>
          <p:cNvPr id="22534" name="矩形 5"/>
          <p:cNvSpPr/>
          <p:nvPr/>
        </p:nvSpPr>
        <p:spPr>
          <a:xfrm>
            <a:off x="308444" y="3573016"/>
            <a:ext cx="8573391"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Font typeface="Wingdings" panose="05000000000000000000" pitchFamily="2" charset="2"/>
              <a:buNone/>
              <a:defRPr/>
            </a:pPr>
            <a:r>
              <a:rPr lang="zh-CN" altLang="en-US" sz="2000" b="1" noProof="1">
                <a:latin typeface="Times New Roman" panose="02020603050405020304" pitchFamily="18" charset="0"/>
                <a:ea typeface="宋体" panose="02010600030101010101" pitchFamily="2" charset="-122"/>
              </a:rPr>
              <a:t>      当一个图接近完全图时，则称它为</a:t>
            </a:r>
            <a:r>
              <a:rPr lang="zh-CN" altLang="en-US" sz="2000" b="1" noProof="1">
                <a:solidFill>
                  <a:schemeClr val="folHlink"/>
                </a:solidFill>
                <a:latin typeface="Times New Roman" panose="02020603050405020304" pitchFamily="18" charset="0"/>
                <a:ea typeface="宋体" panose="02010600030101010101" pitchFamily="2" charset="-122"/>
              </a:rPr>
              <a:t>稠密图</a:t>
            </a:r>
            <a:r>
              <a:rPr lang="en-US" altLang="zh-CN" sz="2000" b="1" noProof="1">
                <a:solidFill>
                  <a:schemeClr val="folHlink"/>
                </a:solidFill>
                <a:latin typeface="Times New Roman" panose="02020603050405020304" pitchFamily="18" charset="0"/>
                <a:ea typeface="宋体" panose="02010600030101010101" pitchFamily="2" charset="-122"/>
              </a:rPr>
              <a:t>(dense graph)</a:t>
            </a:r>
            <a:r>
              <a:rPr lang="zh-CN" altLang="en-US" sz="2000" b="1" noProof="1">
                <a:latin typeface="Times New Roman" panose="02020603050405020304" pitchFamily="18" charset="0"/>
                <a:ea typeface="宋体" panose="02010600030101010101" pitchFamily="2" charset="-122"/>
              </a:rPr>
              <a:t>，相反地，当一个图中含有较少的边或弧时，则称它为</a:t>
            </a:r>
            <a:r>
              <a:rPr lang="zh-CN" altLang="en-US" sz="2000" b="1" noProof="1">
                <a:solidFill>
                  <a:schemeClr val="folHlink"/>
                </a:solidFill>
                <a:latin typeface="Times New Roman" panose="02020603050405020304" pitchFamily="18" charset="0"/>
                <a:ea typeface="宋体" panose="02010600030101010101" pitchFamily="2" charset="-122"/>
              </a:rPr>
              <a:t>稀疏图</a:t>
            </a:r>
            <a:r>
              <a:rPr lang="en-US" altLang="zh-CN" sz="2000" b="1" noProof="1">
                <a:solidFill>
                  <a:schemeClr val="folHlink"/>
                </a:solidFill>
                <a:latin typeface="Times New Roman" panose="02020603050405020304" pitchFamily="18" charset="0"/>
                <a:ea typeface="宋体" panose="02010600030101010101" pitchFamily="2" charset="-122"/>
              </a:rPr>
              <a:t>(sparse graph)</a:t>
            </a:r>
            <a:r>
              <a:rPr lang="zh-CN" altLang="en-US" sz="2000" b="1" noProof="1">
                <a:latin typeface="Times New Roman" panose="02020603050405020304" pitchFamily="18" charset="0"/>
                <a:ea typeface="宋体" panose="02010600030101010101" pitchFamily="2" charset="-122"/>
              </a:rPr>
              <a:t>。</a:t>
            </a:r>
          </a:p>
        </p:txBody>
      </p:sp>
      <p:grpSp>
        <p:nvGrpSpPr>
          <p:cNvPr id="125" name="Group 102"/>
          <p:cNvGrpSpPr>
            <a:grpSpLocks/>
          </p:cNvGrpSpPr>
          <p:nvPr/>
        </p:nvGrpSpPr>
        <p:grpSpPr bwMode="auto">
          <a:xfrm>
            <a:off x="354013" y="4437112"/>
            <a:ext cx="8578850" cy="2386094"/>
            <a:chOff x="302" y="96"/>
            <a:chExt cx="5404" cy="1645"/>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7484334" y="4682363"/>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7425949" y="4743170"/>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6963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8411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7725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7420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7344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8106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7344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7116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8359080" y="21237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7649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7878067" y="1590328"/>
            <a:ext cx="533400" cy="387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7497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6963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323528" y="1315767"/>
          <a:ext cx="2880568" cy="1532549"/>
        </p:xfrm>
        <a:graphic>
          <a:graphicData uri="http://schemas.openxmlformats.org/presentationml/2006/ole">
            <mc:AlternateContent xmlns:mc="http://schemas.openxmlformats.org/markup-compatibility/2006">
              <mc:Choice xmlns:v="urn:schemas-microsoft-com:vml" Requires="v">
                <p:oleObj spid="_x0000_s145635"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15767"/>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3338041" y="1261827"/>
          <a:ext cx="3178175" cy="1484077"/>
        </p:xfrm>
        <a:graphic>
          <a:graphicData uri="http://schemas.openxmlformats.org/presentationml/2006/ole">
            <mc:AlternateContent xmlns:mc="http://schemas.openxmlformats.org/markup-compatibility/2006">
              <mc:Choice xmlns:v="urn:schemas-microsoft-com:vml" Requires="v">
                <p:oleObj spid="_x0000_s145636"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041" y="1261827"/>
                        <a:ext cx="3178175" cy="1484077"/>
                      </a:xfrm>
                      <a:prstGeom prst="rect">
                        <a:avLst/>
                      </a:prstGeom>
                      <a:noFill/>
                      <a:ln>
                        <a:noFill/>
                      </a:ln>
                      <a:extLst/>
                    </p:spPr>
                  </p:pic>
                </p:oleObj>
              </mc:Fallback>
            </mc:AlternateContent>
          </a:graphicData>
        </a:graphic>
      </p:graphicFrame>
      <p:sp>
        <p:nvSpPr>
          <p:cNvPr id="196625" name="Text Box 18"/>
          <p:cNvSpPr txBox="1"/>
          <p:nvPr/>
        </p:nvSpPr>
        <p:spPr>
          <a:xfrm>
            <a:off x="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925905885"/>
              </p:ext>
            </p:extLst>
          </p:nvPr>
        </p:nvGraphicFramePr>
        <p:xfrm>
          <a:off x="17463" y="5445572"/>
          <a:ext cx="6786562" cy="549275"/>
        </p:xfrm>
        <a:graphic>
          <a:graphicData uri="http://schemas.openxmlformats.org/presentationml/2006/ole">
            <mc:AlternateContent xmlns:mc="http://schemas.openxmlformats.org/markup-compatibility/2006">
              <mc:Choice xmlns:v="urn:schemas-microsoft-com:vml" Requires="v">
                <p:oleObj spid="_x0000_s145637"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3" y="5445572"/>
                        <a:ext cx="6786562" cy="549275"/>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6627" name="Text Box 20"/>
          <p:cNvSpPr txBox="1"/>
          <p:nvPr/>
        </p:nvSpPr>
        <p:spPr>
          <a:xfrm>
            <a:off x="7019925" y="5337622"/>
            <a:ext cx="2124075" cy="97948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323850" y="3356422"/>
          <a:ext cx="3887788" cy="2030412"/>
        </p:xfrm>
        <a:graphic>
          <a:graphicData uri="http://schemas.openxmlformats.org/presentationml/2006/ole">
            <mc:AlternateContent xmlns:mc="http://schemas.openxmlformats.org/markup-compatibility/2006">
              <mc:Choice xmlns:v="urn:schemas-microsoft-com:vml" Requires="v">
                <p:oleObj spid="_x0000_s145638"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4595813" y="3356422"/>
          <a:ext cx="4344987" cy="2030412"/>
        </p:xfrm>
        <a:graphic>
          <a:graphicData uri="http://schemas.openxmlformats.org/presentationml/2006/ole">
            <mc:AlternateContent xmlns:mc="http://schemas.openxmlformats.org/markup-compatibility/2006">
              <mc:Choice xmlns:v="urn:schemas-microsoft-com:vml" Requires="v">
                <p:oleObj spid="_x0000_s145639"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5813"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3979863"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8405813" y="3861247"/>
            <a:ext cx="228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3419475" y="3284984"/>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8027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5680" y="44624"/>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(4)</a:t>
            </a:r>
            <a:endParaRPr lang="zh-CN" altLang="en-US" sz="4000" b="1" dirty="0">
              <a:solidFill>
                <a:schemeClr val="tx2"/>
              </a:solidFill>
              <a:latin typeface="Tahoma" panose="020B0604030504040204" pitchFamily="34" charset="0"/>
              <a:ea typeface="楷体_GB2312" pitchFamily="1"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6876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8324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7638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7333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7257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8019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7257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7028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8324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7562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7790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7409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6876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80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431353" y="3501008"/>
          <a:ext cx="3889375" cy="2030413"/>
        </p:xfrm>
        <a:graphic>
          <a:graphicData uri="http://schemas.openxmlformats.org/presentationml/2006/ole">
            <mc:AlternateContent xmlns:mc="http://schemas.openxmlformats.org/markup-compatibility/2006">
              <mc:Choice xmlns:v="urn:schemas-microsoft-com:vml" Requires="v">
                <p:oleObj spid="_x0000_s146626"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53" y="3501008"/>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4706491" y="3501008"/>
          <a:ext cx="3908425" cy="2030412"/>
        </p:xfrm>
        <a:graphic>
          <a:graphicData uri="http://schemas.openxmlformats.org/presentationml/2006/ole">
            <mc:AlternateContent xmlns:mc="http://schemas.openxmlformats.org/markup-compatibility/2006">
              <mc:Choice xmlns:v="urn:schemas-microsoft-com:vml" Requires="v">
                <p:oleObj spid="_x0000_s146627"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491"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467544" y="1242291"/>
          <a:ext cx="2881015" cy="1435457"/>
        </p:xfrm>
        <a:graphic>
          <a:graphicData uri="http://schemas.openxmlformats.org/presentationml/2006/ole">
            <mc:AlternateContent xmlns:mc="http://schemas.openxmlformats.org/markup-compatibility/2006">
              <mc:Choice xmlns:v="urn:schemas-microsoft-com:vml" Requires="v">
                <p:oleObj spid="_x0000_s146628"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1242291"/>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3540436" y="1163083"/>
          <a:ext cx="2925762" cy="1473829"/>
        </p:xfrm>
        <a:graphic>
          <a:graphicData uri="http://schemas.openxmlformats.org/presentationml/2006/ole">
            <mc:AlternateContent xmlns:mc="http://schemas.openxmlformats.org/markup-compatibility/2006">
              <mc:Choice xmlns:v="urn:schemas-microsoft-com:vml" Requires="v">
                <p:oleObj spid="_x0000_s146629"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0436" y="1163083"/>
                        <a:ext cx="2925762" cy="1473829"/>
                      </a:xfrm>
                      <a:prstGeom prst="rect">
                        <a:avLst/>
                      </a:prstGeom>
                      <a:noFill/>
                      <a:ln>
                        <a:noFill/>
                      </a:ln>
                      <a:extLst/>
                    </p:spPr>
                  </p:pic>
                </p:oleObj>
              </mc:Fallback>
            </mc:AlternateContent>
          </a:graphicData>
        </a:graphic>
      </p:graphicFrame>
      <p:sp>
        <p:nvSpPr>
          <p:cNvPr id="197652" name="Text Box 23"/>
          <p:cNvSpPr txBox="1"/>
          <p:nvPr/>
        </p:nvSpPr>
        <p:spPr>
          <a:xfrm>
            <a:off x="251520" y="6238473"/>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1944241" y="4018533"/>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6408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35496" y="7052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4000" b="1" dirty="0">
                <a:solidFill>
                  <a:schemeClr val="tx2"/>
                </a:solidFill>
                <a:latin typeface="Tahoma" panose="020B0604030504040204" pitchFamily="34" charset="0"/>
                <a:ea typeface="楷体_GB2312" pitchFamily="1" charset="-122"/>
              </a:rPr>
              <a:t>8.5.3 Floyd</a:t>
            </a:r>
            <a:r>
              <a:rPr lang="zh-CN" altLang="en-US" sz="4000" b="1" dirty="0">
                <a:solidFill>
                  <a:schemeClr val="tx2"/>
                </a:solidFill>
                <a:latin typeface="Tahoma" panose="020B0604030504040204" pitchFamily="34" charset="0"/>
                <a:ea typeface="楷体_GB2312" pitchFamily="1" charset="-122"/>
              </a:rPr>
              <a:t>算法应用实例</a:t>
            </a:r>
            <a:r>
              <a:rPr lang="en-US" altLang="zh-CN" sz="4000" b="1" dirty="0">
                <a:solidFill>
                  <a:schemeClr val="tx2"/>
                </a:solidFill>
                <a:latin typeface="Tahoma" panose="020B0604030504040204" pitchFamily="34" charset="0"/>
                <a:ea typeface="楷体_GB2312" pitchFamily="1" charset="-122"/>
              </a:rPr>
              <a:t>(5)</a:t>
            </a:r>
            <a:endParaRPr lang="zh-CN" altLang="en-US" sz="4000" b="1" dirty="0">
              <a:solidFill>
                <a:schemeClr val="tx2"/>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4182148514"/>
              </p:ext>
            </p:extLst>
          </p:nvPr>
        </p:nvGraphicFramePr>
        <p:xfrm>
          <a:off x="315367" y="5602288"/>
          <a:ext cx="6992937" cy="579437"/>
        </p:xfrm>
        <a:graphic>
          <a:graphicData uri="http://schemas.openxmlformats.org/presentationml/2006/ole">
            <mc:AlternateContent xmlns:mc="http://schemas.openxmlformats.org/markup-compatibility/2006">
              <mc:Choice xmlns:v="urn:schemas-microsoft-com:vml" Requires="v">
                <p:oleObj spid="_x0000_s146630"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315367" y="5602288"/>
                        <a:ext cx="6992937" cy="579437"/>
                      </a:xfrm>
                      <a:prstGeom prst="rect">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Line 24"/>
          <p:cNvSpPr>
            <a:spLocks noChangeShapeType="1"/>
          </p:cNvSpPr>
          <p:nvPr/>
        </p:nvSpPr>
        <p:spPr bwMode="auto">
          <a:xfrm>
            <a:off x="2408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5400" y="115888"/>
            <a:ext cx="7793038" cy="711200"/>
          </a:xfrm>
        </p:spPr>
        <p:txBody>
          <a:bodyPr/>
          <a:lstStyle/>
          <a:p>
            <a:pPr eaLnBrk="1" hangingPunct="1"/>
            <a:r>
              <a:rPr lang="en-US" altLang="zh-CN" b="1" smtClean="0">
                <a:solidFill>
                  <a:schemeClr val="tx1"/>
                </a:solidFill>
                <a:latin typeface="Times New Roman" panose="02020603050405020304" pitchFamily="18" charset="0"/>
                <a:ea typeface="楷体_GB2312" pitchFamily="1" charset="-122"/>
              </a:rPr>
              <a:t>8.5.3 Floyd</a:t>
            </a:r>
            <a:r>
              <a:rPr lang="zh-CN" altLang="en-US" b="1" smtClean="0">
                <a:solidFill>
                  <a:schemeClr val="tx1"/>
                </a:solidFill>
                <a:latin typeface="Times New Roman" panose="02020603050405020304" pitchFamily="18" charset="0"/>
                <a:ea typeface="楷体_GB2312" pitchFamily="1" charset="-122"/>
              </a:rPr>
              <a:t>算法实现</a:t>
            </a:r>
          </a:p>
        </p:txBody>
      </p:sp>
      <p:sp>
        <p:nvSpPr>
          <p:cNvPr id="208899" name="Rectangle 3"/>
          <p:cNvSpPr>
            <a:spLocks noGrp="1" noChangeArrowheads="1"/>
          </p:cNvSpPr>
          <p:nvPr>
            <p:ph idx="1"/>
          </p:nvPr>
        </p:nvSpPr>
        <p:spPr>
          <a:xfrm>
            <a:off x="622300" y="1514475"/>
            <a:ext cx="7772400" cy="4114800"/>
          </a:xfrm>
        </p:spPr>
        <p:txBody>
          <a:bodyPr/>
          <a:lstStyle/>
          <a:p>
            <a:pPr eaLnBrk="1" hangingPunct="1">
              <a:defRPr/>
            </a:pPr>
            <a:r>
              <a:rPr kumimoji="1" lang="zh-CN" altLang="en-US" dirty="0" smtClean="0">
                <a:latin typeface="Times New Roman" panose="02020603050405020304" pitchFamily="18" charset="0"/>
                <a:cs typeface="Times New Roman" panose="02020603050405020304" pitchFamily="18" charset="0"/>
              </a:rPr>
              <a:t>见</a:t>
            </a:r>
            <a:r>
              <a:rPr kumimoji="1" lang="en-US" altLang="zh-CN" dirty="0" smtClean="0">
                <a:latin typeface="Times New Roman" panose="02020603050405020304" pitchFamily="18" charset="0"/>
                <a:cs typeface="Times New Roman" panose="02020603050405020304" pitchFamily="18" charset="0"/>
              </a:rPr>
              <a:t>P382</a:t>
            </a:r>
          </a:p>
          <a:p>
            <a:pPr eaLnBrk="1" hangingPunct="1">
              <a:defRPr/>
            </a:pPr>
            <a:r>
              <a:rPr kumimoji="1" lang="zh-CN" altLang="en-US" dirty="0" smtClean="0">
                <a:latin typeface="Times New Roman" panose="02020603050405020304" pitchFamily="18" charset="0"/>
                <a:cs typeface="Times New Roman" panose="02020603050405020304" pitchFamily="18" charset="0"/>
              </a:rPr>
              <a:t>二维数组：</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a[</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存储迭代数组</a:t>
            </a:r>
            <a:r>
              <a:rPr kumimoji="1" lang="en-US" altLang="zh-CN" dirty="0" smtClean="0">
                <a:latin typeface="Times New Roman" panose="02020603050405020304" pitchFamily="18" charset="0"/>
                <a:cs typeface="Times New Roman" panose="02020603050405020304" pitchFamily="18" charset="0"/>
              </a:rPr>
              <a:t>A</a:t>
            </a:r>
          </a:p>
          <a:p>
            <a:pPr lvl="1" eaLnBrk="1" hangingPunct="1">
              <a:defRPr/>
            </a:pPr>
            <a:r>
              <a:rPr kumimoji="1" lang="en-US" altLang="zh-CN" dirty="0" smtClean="0">
                <a:latin typeface="Times New Roman" panose="02020603050405020304" pitchFamily="18" charset="0"/>
                <a:cs typeface="Times New Roman" panose="02020603050405020304" pitchFamily="18" charset="0"/>
              </a:rPr>
              <a:t>path[</a:t>
            </a:r>
            <a:r>
              <a:rPr kumimoji="1" lang="en-US" altLang="zh-CN" dirty="0" err="1" smtClean="0">
                <a:latin typeface="Times New Roman" panose="02020603050405020304" pitchFamily="18" charset="0"/>
                <a:cs typeface="Times New Roman" panose="02020603050405020304" pitchFamily="18" charset="0"/>
              </a:rPr>
              <a:t>i</a:t>
            </a:r>
            <a:r>
              <a:rPr kumimoji="1" lang="en-US" altLang="zh-CN" dirty="0" smtClean="0">
                <a:latin typeface="Times New Roman" panose="02020603050405020304" pitchFamily="18" charset="0"/>
                <a:cs typeface="Times New Roman" panose="02020603050405020304" pitchFamily="18" charset="0"/>
              </a:rPr>
              <a:t>][j]:</a:t>
            </a:r>
            <a:r>
              <a:rPr kumimoji="1" lang="zh-CN" altLang="en-US" dirty="0" smtClean="0">
                <a:latin typeface="Times New Roman" panose="02020603050405020304" pitchFamily="18" charset="0"/>
                <a:cs typeface="Times New Roman" panose="02020603050405020304" pitchFamily="18" charset="0"/>
              </a:rPr>
              <a:t>存储顶点</a:t>
            </a:r>
            <a:r>
              <a:rPr kumimoji="1" lang="en-US" altLang="zh-CN" dirty="0" smtClean="0">
                <a:latin typeface="Times New Roman" panose="02020603050405020304" pitchFamily="18" charset="0"/>
                <a:cs typeface="Times New Roman" panose="02020603050405020304" pitchFamily="18" charset="0"/>
              </a:rPr>
              <a:t>vi</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之间最短路径所经历的顶点中和</a:t>
            </a:r>
            <a:r>
              <a:rPr kumimoji="1" lang="en-US" altLang="zh-CN" dirty="0" err="1" smtClean="0">
                <a:latin typeface="Times New Roman" panose="02020603050405020304" pitchFamily="18" charset="0"/>
                <a:cs typeface="Times New Roman" panose="02020603050405020304" pitchFamily="18" charset="0"/>
              </a:rPr>
              <a:t>vj</a:t>
            </a:r>
            <a:r>
              <a:rPr kumimoji="1" lang="zh-CN" altLang="en-US"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79512" y="260648"/>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template &lt;class</a:t>
            </a:r>
            <a:r>
              <a:rPr lang="en-US" altLang="zh-CN" dirty="0" smtClean="0">
                <a:latin typeface="Times New Roman" panose="02020603050405020304" pitchFamily="18" charset="0"/>
                <a:ea typeface="隶书" panose="02010509060101010101" pitchFamily="49" charset="-122"/>
              </a:rPr>
              <a:t> T</a:t>
            </a:r>
            <a:r>
              <a:rPr lang="en-US" altLang="zh-CN" b="1" dirty="0" smtClean="0">
                <a:latin typeface="Times New Roman" panose="02020603050405020304" pitchFamily="18" charset="0"/>
                <a:ea typeface="隶书" panose="02010509060101010101" pitchFamily="49" charset="-122"/>
              </a:rPr>
              <a:t>, class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隶书" panose="02010509060101010101" pitchFamily="49" charset="-122"/>
              </a:rPr>
              <a:t>void Floyd</a:t>
            </a:r>
            <a:r>
              <a:rPr lang="en-US" altLang="zh-CN" dirty="0" smtClean="0">
                <a:latin typeface="Times New Roman" panose="02020603050405020304" pitchFamily="18" charset="0"/>
                <a:ea typeface="隶书" panose="02010509060101010101" pitchFamily="49" charset="-122"/>
              </a:rPr>
              <a:t> (Graph</a:t>
            </a:r>
            <a:r>
              <a:rPr lang="en-US" altLang="zh-CN" b="1" dirty="0" smtClean="0">
                <a:latin typeface="Times New Roman" panose="02020603050405020304" pitchFamily="18" charset="0"/>
                <a:ea typeface="隶书" panose="02010509060101010101" pitchFamily="49" charset="-122"/>
              </a:rPr>
              <a:t>&lt;</a:t>
            </a:r>
            <a:r>
              <a:rPr lang="en-US" altLang="zh-CN" dirty="0" smtClean="0">
                <a:latin typeface="Times New Roman" panose="02020603050405020304" pitchFamily="18" charset="0"/>
                <a:ea typeface="隶书" panose="02010509060101010101" pitchFamily="49" charset="-122"/>
              </a:rPr>
              <a:t>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a:t>
            </a:r>
            <a:r>
              <a:rPr lang="en-US" altLang="zh-CN" b="1" dirty="0" smtClean="0">
                <a:latin typeface="Times New Roman" panose="02020603050405020304" pitchFamily="18" charset="0"/>
                <a:ea typeface="隶书" panose="02010509060101010101" pitchFamily="49" charset="-122"/>
              </a:rPr>
              <a:t>&gt;&amp; </a:t>
            </a:r>
            <a:r>
              <a:rPr lang="en-US" altLang="zh-CN" dirty="0" smtClean="0">
                <a:latin typeface="Times New Roman" panose="02020603050405020304" pitchFamily="18" charset="0"/>
                <a:ea typeface="隶书" panose="02010509060101010101" pitchFamily="49" charset="-122"/>
              </a:rPr>
              <a:t>G</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E a[][]</a:t>
            </a:r>
            <a:r>
              <a:rPr lang="en-US" altLang="zh-CN" b="1" dirty="0" smtClean="0">
                <a:latin typeface="Times New Roman" panose="02020603050405020304" pitchFamily="18" charset="0"/>
                <a:ea typeface="隶书" panose="02010509060101010101" pitchFamily="49" charset="-122"/>
              </a:rPr>
              <a:t>, </a:t>
            </a: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path[][])</a:t>
            </a:r>
            <a:r>
              <a:rPr lang="en-US" altLang="zh-CN" b="1" dirty="0" smtClean="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smtClean="0">
                <a:solidFill>
                  <a:schemeClr val="tx2"/>
                </a:solidFill>
                <a:latin typeface="Times New Roman" panose="02020603050405020304" pitchFamily="18" charset="0"/>
                <a:ea typeface="隶书" panose="02010509060101010101" pitchFamily="49" charset="-122"/>
              </a:rPr>
              <a:t>//a[</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是顶点</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zh-CN" altLang="en-US" sz="1600" dirty="0" smtClean="0">
                <a:solidFill>
                  <a:schemeClr val="tx2"/>
                </a:solidFill>
                <a:latin typeface="Times New Roman" panose="02020603050405020304" pitchFamily="18" charset="0"/>
                <a:ea typeface="隶书" panose="02010509060101010101" pitchFamily="49" charset="-122"/>
              </a:rPr>
              <a:t>和</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smtClean="0">
                <a:solidFill>
                  <a:schemeClr val="tx2"/>
                </a:solidFill>
                <a:latin typeface="Times New Roman" panose="02020603050405020304" pitchFamily="18" charset="0"/>
                <a:ea typeface="隶书" panose="02010509060101010101" pitchFamily="49" charset="-122"/>
              </a:rPr>
              <a:t>。</a:t>
            </a:r>
            <a:r>
              <a:rPr lang="en-US" altLang="zh-CN" sz="1600" b="1" dirty="0" smtClean="0">
                <a:solidFill>
                  <a:schemeClr val="tx2"/>
                </a:solidFill>
                <a:latin typeface="Times New Roman" panose="02020603050405020304" pitchFamily="18" charset="0"/>
                <a:ea typeface="隶书" panose="02010509060101010101" pitchFamily="49" charset="-122"/>
              </a:rPr>
              <a:t>path[</a:t>
            </a:r>
            <a:r>
              <a:rPr lang="en-US" altLang="zh-CN" sz="1600" b="1" dirty="0" err="1" smtClean="0">
                <a:solidFill>
                  <a:schemeClr val="tx2"/>
                </a:solidFill>
                <a:latin typeface="Times New Roman" panose="02020603050405020304" pitchFamily="18" charset="0"/>
                <a:ea typeface="隶书" panose="02010509060101010101" pitchFamily="49" charset="-122"/>
              </a:rPr>
              <a:t>i</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是相应路径上顶点</a:t>
            </a:r>
            <a:r>
              <a:rPr lang="en-US" altLang="zh-CN" sz="1600" b="1" dirty="0" smtClean="0">
                <a:solidFill>
                  <a:schemeClr val="tx2"/>
                </a:solidFill>
                <a:latin typeface="Times New Roman" panose="02020603050405020304" pitchFamily="18" charset="0"/>
                <a:ea typeface="隶书" panose="02010509060101010101" pitchFamily="49" charset="-122"/>
              </a:rPr>
              <a:t>j</a:t>
            </a:r>
            <a:r>
              <a:rPr lang="zh-CN" altLang="en-US" sz="1600" dirty="0" smtClean="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int</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i,j,k,n</a:t>
            </a:r>
            <a:r>
              <a:rPr lang="en-US" altLang="zh-CN" dirty="0" smtClean="0">
                <a:latin typeface="Times New Roman" panose="02020603050405020304" pitchFamily="18" charset="0"/>
                <a:ea typeface="隶书" panose="02010509060101010101" pitchFamily="49" charset="-122"/>
              </a:rPr>
              <a:t>=</a:t>
            </a:r>
            <a:r>
              <a:rPr lang="en-US" altLang="zh-CN" dirty="0" err="1" smtClean="0">
                <a:latin typeface="Times New Roman" panose="02020603050405020304" pitchFamily="18" charset="0"/>
                <a:ea typeface="隶书" panose="02010509060101010101" pitchFamily="49" charset="-122"/>
              </a:rPr>
              <a:t>G.NumberOfVertices</a:t>
            </a:r>
            <a:r>
              <a:rPr lang="en-US" altLang="zh-CN" dirty="0" smtClean="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a:t>
            </a:r>
            <a:r>
              <a:rPr lang="en-US" altLang="zh-CN" dirty="0" smtClean="0">
                <a:latin typeface="Times New Roman" panose="02020603050405020304" pitchFamily="18" charset="0"/>
              </a:rPr>
              <a:t> 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r>
              <a:rPr lang="en-US" altLang="zh-CN" b="1" dirty="0" smtClean="0">
                <a:latin typeface="Times New Roman" panose="02020603050405020304" pitchFamily="18" charset="0"/>
              </a:rPr>
              <a:t>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矩阵</a:t>
            </a:r>
            <a:r>
              <a:rPr lang="en-US" altLang="zh-CN" dirty="0" smtClean="0">
                <a:solidFill>
                  <a:schemeClr val="tx2"/>
                </a:solidFill>
                <a:latin typeface="Times New Roman" panose="02020603050405020304" pitchFamily="18" charset="0"/>
                <a:ea typeface="隶书" panose="02010509060101010101" pitchFamily="49" charset="-122"/>
              </a:rPr>
              <a:t>a</a:t>
            </a:r>
            <a:r>
              <a:rPr lang="zh-CN" altLang="en-US" dirty="0" smtClean="0">
                <a:solidFill>
                  <a:schemeClr val="tx2"/>
                </a:solidFill>
                <a:latin typeface="Times New Roman" panose="02020603050405020304" pitchFamily="18" charset="0"/>
                <a:ea typeface="隶书" panose="02010509060101010101" pitchFamily="49" charset="-122"/>
              </a:rPr>
              <a:t>与</a:t>
            </a:r>
            <a:r>
              <a:rPr lang="en-US" altLang="zh-CN" dirty="0" smtClean="0">
                <a:solidFill>
                  <a:schemeClr val="tx2"/>
                </a:solidFill>
                <a:latin typeface="Times New Roman" panose="02020603050405020304" pitchFamily="18" charset="0"/>
                <a:ea typeface="隶书" panose="02010509060101010101" pitchFamily="49" charset="-122"/>
              </a:rPr>
              <a:t>path</a:t>
            </a:r>
            <a:r>
              <a:rPr lang="zh-CN" altLang="en-US" dirty="0" smtClean="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smtClean="0">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G.getWeight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&amp;&amp;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&lt; </a:t>
            </a:r>
            <a:r>
              <a:rPr lang="en-US" altLang="zh-CN" dirty="0" err="1" smtClean="0">
                <a:latin typeface="Times New Roman" panose="02020603050405020304" pitchFamily="18" charset="0"/>
              </a:rPr>
              <a:t>maxValue</a:t>
            </a:r>
            <a:r>
              <a:rPr lang="en-US" altLang="zh-CN" dirty="0" smtClean="0">
                <a:latin typeface="Times New Roman" panose="02020603050405020304" pitchFamily="18" charset="0"/>
              </a:rPr>
              <a:t>) 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else </a:t>
            </a:r>
            <a:r>
              <a:rPr lang="en-US" altLang="zh-CN" dirty="0" smtClean="0">
                <a:latin typeface="Times New Roman" panose="02020603050405020304" pitchFamily="18" charset="0"/>
              </a:rPr>
              <a:t>path[</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0</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(k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k++)  	</a:t>
            </a:r>
            <a:r>
              <a:rPr lang="en-US" altLang="zh-CN" b="1" dirty="0" smtClean="0">
                <a:solidFill>
                  <a:schemeClr val="tx2"/>
                </a:solidFill>
                <a:latin typeface="Times New Roman" panose="02020603050405020304" pitchFamily="18" charset="0"/>
              </a:rPr>
              <a:t>//</a:t>
            </a:r>
            <a:r>
              <a:rPr lang="zh-CN" altLang="en-US" dirty="0" smtClean="0">
                <a:solidFill>
                  <a:schemeClr val="tx2"/>
                </a:solidFill>
                <a:latin typeface="Times New Roman" panose="02020603050405020304" pitchFamily="18" charset="0"/>
                <a:ea typeface="隶书" panose="02010509060101010101" pitchFamily="49" charset="-122"/>
              </a:rPr>
              <a:t>针对每一个</a:t>
            </a:r>
            <a:r>
              <a:rPr lang="en-US" altLang="zh-CN" b="1" dirty="0" smtClean="0">
                <a:solidFill>
                  <a:schemeClr val="tx2"/>
                </a:solidFill>
                <a:latin typeface="Times New Roman" panose="02020603050405020304" pitchFamily="18" charset="0"/>
              </a:rPr>
              <a:t>k, </a:t>
            </a:r>
            <a:r>
              <a:rPr lang="zh-CN" altLang="en-US" dirty="0" smtClean="0">
                <a:solidFill>
                  <a:schemeClr val="tx2"/>
                </a:solidFill>
                <a:latin typeface="Times New Roman" panose="02020603050405020304" pitchFamily="18" charset="0"/>
                <a:ea typeface="隶书" panose="02010509060101010101" pitchFamily="49" charset="-122"/>
              </a:rPr>
              <a:t>产生</a:t>
            </a:r>
            <a:r>
              <a:rPr lang="en-US" altLang="zh-CN" b="1" dirty="0" smtClean="0">
                <a:solidFill>
                  <a:schemeClr val="tx2"/>
                </a:solidFill>
                <a:latin typeface="Times New Roman" panose="02020603050405020304" pitchFamily="18" charset="0"/>
              </a:rPr>
              <a:t>a(k)</a:t>
            </a:r>
            <a:r>
              <a:rPr lang="zh-CN" altLang="en-US" dirty="0" smtClean="0">
                <a:solidFill>
                  <a:schemeClr val="tx2"/>
                </a:solidFill>
                <a:latin typeface="Times New Roman" panose="02020603050405020304" pitchFamily="18" charset="0"/>
                <a:ea typeface="隶书" panose="02010509060101010101" pitchFamily="49" charset="-122"/>
              </a:rPr>
              <a:t>及</a:t>
            </a:r>
            <a:r>
              <a:rPr lang="en-US" altLang="zh-CN" b="1" dirty="0" smtClean="0">
                <a:solidFill>
                  <a:schemeClr val="tx2"/>
                </a:solidFill>
                <a:latin typeface="Times New Roman" panose="02020603050405020304" pitchFamily="18" charset="0"/>
              </a:rPr>
              <a:t>path(k)</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for </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 0</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latin typeface="Times New Roman" panose="02020603050405020304" pitchFamily="18" charset="0"/>
              </a:rPr>
              <a:t>for </a:t>
            </a:r>
            <a:r>
              <a:rPr lang="en-US" altLang="zh-CN" dirty="0" smtClean="0">
                <a:latin typeface="Times New Roman" panose="02020603050405020304" pitchFamily="18" charset="0"/>
              </a:rPr>
              <a:t>(j = 0</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n</a:t>
            </a: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if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&lt;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a:t>
            </a:r>
            <a:r>
              <a:rPr lang="en-US" altLang="zh-CN" b="1" dirty="0" smtClean="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rPr>
              <a:t>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][j] = a[</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][k] + a[k][j]</a:t>
            </a:r>
            <a:r>
              <a:rPr lang="en-US" altLang="zh-CN" b="1" dirty="0" smtClean="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smtClean="0">
                <a:latin typeface="Times New Roman" panose="02020603050405020304" pitchFamily="18" charset="0"/>
              </a:rPr>
              <a:t>                    </a:t>
            </a:r>
            <a:r>
              <a:rPr lang="en-US" altLang="zh-CN" dirty="0" smtClean="0">
                <a:latin typeface="Times New Roman" panose="02020603050405020304" pitchFamily="18" charset="0"/>
                <a:ea typeface="仿宋_GB2312" pitchFamily="1" charset="-122"/>
              </a:rPr>
              <a:t>path[</a:t>
            </a:r>
            <a:r>
              <a:rPr lang="en-US" altLang="zh-CN" dirty="0" err="1" smtClean="0">
                <a:latin typeface="Times New Roman" panose="02020603050405020304" pitchFamily="18" charset="0"/>
                <a:ea typeface="仿宋_GB2312" pitchFamily="1" charset="-122"/>
              </a:rPr>
              <a:t>i</a:t>
            </a:r>
            <a:r>
              <a:rPr lang="en-US" altLang="zh-CN" dirty="0" smtClean="0">
                <a:latin typeface="Times New Roman" panose="02020603050405020304" pitchFamily="18" charset="0"/>
                <a:ea typeface="仿宋_GB2312" pitchFamily="1" charset="-122"/>
              </a:rPr>
              <a:t>][j] = path[k][j]</a:t>
            </a:r>
            <a:r>
              <a:rPr lang="en-US" altLang="zh-CN" b="1" dirty="0" smtClean="0">
                <a:latin typeface="Times New Roman" panose="02020603050405020304" pitchFamily="18" charset="0"/>
                <a:ea typeface="仿宋_GB2312" pitchFamily="1" charset="-122"/>
              </a:rPr>
              <a:t>; } 	</a:t>
            </a:r>
            <a:r>
              <a:rPr lang="en-US" altLang="zh-CN" b="1" dirty="0" smtClean="0">
                <a:solidFill>
                  <a:schemeClr val="tx2"/>
                </a:solidFill>
                <a:latin typeface="Times New Roman" panose="02020603050405020304" pitchFamily="18" charset="0"/>
                <a:ea typeface="隶书" panose="02010509060101010101" pitchFamily="49" charset="-122"/>
              </a:rPr>
              <a:t>//</a:t>
            </a:r>
            <a:r>
              <a:rPr lang="zh-CN" altLang="en-US" dirty="0" smtClean="0">
                <a:solidFill>
                  <a:schemeClr val="tx2"/>
                </a:solidFill>
                <a:latin typeface="Times New Roman" panose="02020603050405020304" pitchFamily="18" charset="0"/>
                <a:ea typeface="隶书" panose="02010509060101010101" pitchFamily="49" charset="-122"/>
              </a:rPr>
              <a:t>缩短路径长度</a:t>
            </a:r>
            <a:r>
              <a:rPr lang="en-US" altLang="zh-CN" dirty="0" smtClean="0">
                <a:solidFill>
                  <a:schemeClr val="tx2"/>
                </a:solidFill>
                <a:latin typeface="Times New Roman" panose="02020603050405020304" pitchFamily="18" charset="0"/>
                <a:ea typeface="隶书" panose="02010509060101010101" pitchFamily="49" charset="-122"/>
              </a:rPr>
              <a:t>, </a:t>
            </a:r>
            <a:r>
              <a:rPr lang="zh-CN" altLang="en-US" dirty="0" smtClean="0">
                <a:solidFill>
                  <a:schemeClr val="tx2"/>
                </a:solidFill>
                <a:latin typeface="Times New Roman" panose="02020603050405020304" pitchFamily="18" charset="0"/>
                <a:ea typeface="隶书" panose="02010509060101010101" pitchFamily="49" charset="-122"/>
              </a:rPr>
              <a:t>绕过</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k </a:t>
            </a:r>
            <a:r>
              <a:rPr lang="zh-CN" altLang="en-US" dirty="0" smtClean="0">
                <a:solidFill>
                  <a:schemeClr val="tx2"/>
                </a:solidFill>
                <a:latin typeface="Times New Roman" panose="02020603050405020304" pitchFamily="18" charset="0"/>
                <a:ea typeface="隶书" panose="02010509060101010101" pitchFamily="49" charset="-122"/>
              </a:rPr>
              <a:t>到</a:t>
            </a:r>
            <a:r>
              <a:rPr lang="zh-CN" altLang="en-US" b="1" dirty="0" smtClean="0">
                <a:solidFill>
                  <a:schemeClr val="tx2"/>
                </a:solidFill>
                <a:latin typeface="Times New Roman" panose="02020603050405020304" pitchFamily="18" charset="0"/>
                <a:ea typeface="隶书" panose="02010509060101010101" pitchFamily="49" charset="-122"/>
              </a:rPr>
              <a:t> </a:t>
            </a:r>
            <a:r>
              <a:rPr lang="en-US" altLang="zh-CN" b="1" i="1" dirty="0" smtClean="0">
                <a:solidFill>
                  <a:schemeClr val="tx2"/>
                </a:solidFill>
                <a:latin typeface="Times New Roman" panose="02020603050405020304" pitchFamily="18" charset="0"/>
                <a:ea typeface="隶书" panose="02010509060101010101" pitchFamily="49" charset="-122"/>
              </a:rPr>
              <a:t>j</a:t>
            </a:r>
            <a:endParaRPr lang="en-US" altLang="zh-CN" b="1" dirty="0" smtClean="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smtClean="0">
                <a:latin typeface="Times New Roman" panose="02020603050405020304" pitchFamily="18" charset="0"/>
                <a:ea typeface="仿宋_GB2312" pitchFamily="1" charset="-122"/>
              </a:rPr>
              <a:t>};</a:t>
            </a:r>
            <a:r>
              <a:rPr lang="en-US" altLang="zh-CN" b="1" dirty="0" smtClean="0">
                <a:latin typeface="Times New Roman" panose="02020603050405020304" pitchFamily="18" charset="0"/>
              </a:rPr>
              <a:t>             </a:t>
            </a:r>
            <a:endParaRPr lang="en-US" altLang="zh-CN" dirty="0" smtClean="0">
              <a:solidFill>
                <a:schemeClr val="tx2"/>
              </a:solidFill>
              <a:latin typeface="Times New Roman" panose="02020603050405020304" pitchFamily="18" charset="0"/>
            </a:endParaRPr>
          </a:p>
        </p:txBody>
      </p:sp>
      <p:pic>
        <p:nvPicPr>
          <p:cNvPr id="4"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752" y="4365104"/>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007047" y="6279703"/>
            <a:ext cx="1029449" cy="461665"/>
          </a:xfrm>
          <a:prstGeom prst="rect">
            <a:avLst/>
          </a:prstGeom>
        </p:spPr>
        <p:txBody>
          <a:bodyPr wrap="none">
            <a:spAutoFit/>
          </a:bodyPr>
          <a:lstStyle/>
          <a:p>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smtClean="0">
                <a:latin typeface="Tahoma" panose="020B0604030504040204" pitchFamily="34" charset="0"/>
                <a:cs typeface="Times New Roman" panose="02020603050405020304" pitchFamily="18" charset="0"/>
              </a:rPr>
              <a:t>)</a:t>
            </a:r>
            <a:endParaRPr lang="zh-CN"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zh-CN" altLang="en-US" smtClean="0"/>
              <a:t>课后作业</a:t>
            </a:r>
          </a:p>
        </p:txBody>
      </p:sp>
      <p:sp>
        <p:nvSpPr>
          <p:cNvPr id="8" name="内容占位符 7"/>
          <p:cNvSpPr>
            <a:spLocks noGrp="1"/>
          </p:cNvSpPr>
          <p:nvPr>
            <p:ph idx="1"/>
          </p:nvPr>
        </p:nvSpPr>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思考：如何打印出中间过程？（加分项）</a:t>
            </a:r>
            <a:endParaRPr lang="zh-CN" altLang="en-US" dirty="0"/>
          </a:p>
        </p:txBody>
      </p:sp>
      <p:pic>
        <p:nvPicPr>
          <p:cNvPr id="149508" name="内容占位符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636838"/>
            <a:ext cx="5500687"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7975"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6165850" y="3662146"/>
            <a:ext cx="2921000" cy="1711542"/>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smtClean="0"/>
              <a:t>作业</a:t>
            </a:r>
            <a:r>
              <a:rPr lang="en-US" altLang="zh-CN" sz="2000" dirty="0" smtClean="0"/>
              <a:t>2</a:t>
            </a:r>
            <a:r>
              <a:rPr lang="zh-CN" altLang="en-US" sz="2000" dirty="0" smtClean="0"/>
              <a:t>：</a:t>
            </a:r>
            <a:r>
              <a:rPr lang="zh-CN" altLang="en-US" sz="2000" dirty="0"/>
              <a:t>画出该图的</a:t>
            </a:r>
            <a:r>
              <a:rPr lang="en-US" altLang="zh-CN" sz="2000" dirty="0"/>
              <a:t>Prim</a:t>
            </a:r>
            <a:r>
              <a:rPr lang="zh-CN" altLang="en-US" sz="2000" dirty="0"/>
              <a:t>最小生成树的建立过程及</a:t>
            </a:r>
            <a:r>
              <a:rPr lang="en-US" altLang="zh-CN" sz="2000" dirty="0" err="1"/>
              <a:t>Dijkstra</a:t>
            </a:r>
            <a:r>
              <a:rPr lang="zh-CN" altLang="en-US" sz="2000" dirty="0"/>
              <a:t>最短路径的建立过程并对比分析（武汉为初始节点、源点）</a:t>
            </a:r>
          </a:p>
        </p:txBody>
      </p:sp>
      <p:sp>
        <p:nvSpPr>
          <p:cNvPr id="3" name="文本框 2"/>
          <p:cNvSpPr txBox="1"/>
          <p:nvPr/>
        </p:nvSpPr>
        <p:spPr>
          <a:xfrm>
            <a:off x="5580063" y="396398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13" name="文本框 12"/>
          <p:cNvSpPr txBox="1"/>
          <p:nvPr/>
        </p:nvSpPr>
        <p:spPr>
          <a:xfrm>
            <a:off x="5148263" y="3716338"/>
            <a:ext cx="287337" cy="161925"/>
          </a:xfrm>
          <a:prstGeom prst="rect">
            <a:avLst/>
          </a:prstGeom>
          <a:solidFill>
            <a:srgbClr val="008000"/>
          </a:solidFill>
        </p:spPr>
        <p:txBody>
          <a:bodyPr lIns="0" tIns="0" rIns="0" bIns="0">
            <a:spAutoFit/>
          </a:bodyPr>
          <a:lstStyle/>
          <a:p>
            <a:pPr>
              <a:defRPr/>
            </a:pPr>
            <a:r>
              <a:rPr lang="en-US" altLang="zh-CN" sz="1050" dirty="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14" name="文本框 13"/>
          <p:cNvSpPr txBox="1"/>
          <p:nvPr/>
        </p:nvSpPr>
        <p:spPr>
          <a:xfrm>
            <a:off x="4500563" y="4157663"/>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5" name="文本框 14"/>
          <p:cNvSpPr txBox="1"/>
          <p:nvPr/>
        </p:nvSpPr>
        <p:spPr>
          <a:xfrm>
            <a:off x="5219700" y="41386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6" name="文本框 15"/>
          <p:cNvSpPr txBox="1"/>
          <p:nvPr/>
        </p:nvSpPr>
        <p:spPr>
          <a:xfrm>
            <a:off x="4859338" y="4291013"/>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5508625" y="4498975"/>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8" name="文本框 17"/>
          <p:cNvSpPr txBox="1"/>
          <p:nvPr/>
        </p:nvSpPr>
        <p:spPr>
          <a:xfrm>
            <a:off x="5148263" y="46434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9" name="文本框 18"/>
          <p:cNvSpPr txBox="1"/>
          <p:nvPr/>
        </p:nvSpPr>
        <p:spPr>
          <a:xfrm>
            <a:off x="3995738" y="46434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0" name="文本框 19"/>
          <p:cNvSpPr txBox="1"/>
          <p:nvPr/>
        </p:nvSpPr>
        <p:spPr>
          <a:xfrm>
            <a:off x="3851275" y="50752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21" name="文本框 20"/>
          <p:cNvSpPr txBox="1"/>
          <p:nvPr/>
        </p:nvSpPr>
        <p:spPr>
          <a:xfrm>
            <a:off x="4211638" y="52911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2" name="文本框 21"/>
          <p:cNvSpPr txBox="1"/>
          <p:nvPr/>
        </p:nvSpPr>
        <p:spPr>
          <a:xfrm>
            <a:off x="4500563" y="4859338"/>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900</a:t>
            </a:r>
            <a:endParaRPr lang="zh-CN" altLang="en-US" sz="1000" dirty="0">
              <a:solidFill>
                <a:schemeClr val="accent1">
                  <a:lumMod val="60000"/>
                  <a:lumOff val="40000"/>
                </a:schemeClr>
              </a:solidFill>
            </a:endParaRPr>
          </a:p>
        </p:txBody>
      </p:sp>
      <p:sp>
        <p:nvSpPr>
          <p:cNvPr id="23" name="文本框 22"/>
          <p:cNvSpPr txBox="1"/>
          <p:nvPr/>
        </p:nvSpPr>
        <p:spPr>
          <a:xfrm>
            <a:off x="4859338" y="521970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5292725" y="521970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4787900" y="4714875"/>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5148263" y="4868863"/>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4572000" y="4508500"/>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5076825" y="4427538"/>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1350963" y="617538"/>
            <a:ext cx="7793037" cy="1143000"/>
          </a:xfrm>
        </p:spPr>
        <p:txBody>
          <a:bodyPr/>
          <a:lstStyle/>
          <a:p>
            <a:pPr eaLnBrk="1" hangingPunct="1"/>
            <a:r>
              <a:rPr lang="zh-CN" altLang="en-US" b="1" smtClean="0"/>
              <a:t>上堂课要点回顾</a:t>
            </a:r>
          </a:p>
        </p:txBody>
      </p:sp>
      <p:sp>
        <p:nvSpPr>
          <p:cNvPr id="212995" name="Rectangle 3"/>
          <p:cNvSpPr>
            <a:spLocks noGrp="1" noChangeArrowheads="1"/>
          </p:cNvSpPr>
          <p:nvPr>
            <p:ph type="body" idx="4294967295"/>
          </p:nvPr>
        </p:nvSpPr>
        <p:spPr>
          <a:xfrm>
            <a:off x="1371600" y="1785938"/>
            <a:ext cx="7772400" cy="4114800"/>
          </a:xfrm>
        </p:spPr>
        <p:txBody>
          <a:bodyPr/>
          <a:lstStyle/>
          <a:p>
            <a:pPr eaLnBrk="1" hangingPunct="1">
              <a:defRPr/>
            </a:pPr>
            <a:r>
              <a:rPr kumimoji="1" lang="zh-CN" altLang="en-US" b="1" smtClean="0"/>
              <a:t>图的应用一：最小生成树问题</a:t>
            </a:r>
            <a:endParaRPr kumimoji="1" lang="en-US" altLang="zh-CN" b="1" smtClean="0"/>
          </a:p>
          <a:p>
            <a:pPr lvl="1" eaLnBrk="1" hangingPunct="1">
              <a:defRPr/>
            </a:pPr>
            <a:r>
              <a:rPr kumimoji="1" lang="en-US" altLang="zh-CN" b="1" smtClean="0"/>
              <a:t>Prim</a:t>
            </a:r>
            <a:r>
              <a:rPr kumimoji="1" lang="zh-CN" altLang="en-US" b="1" smtClean="0"/>
              <a:t>算法及其实现</a:t>
            </a:r>
            <a:endParaRPr kumimoji="1" lang="en-US" altLang="zh-CN" b="1" smtClean="0"/>
          </a:p>
          <a:p>
            <a:pPr lvl="1" eaLnBrk="1" hangingPunct="1">
              <a:defRPr/>
            </a:pPr>
            <a:r>
              <a:rPr kumimoji="1" lang="en-US" altLang="zh-CN" b="1" smtClean="0"/>
              <a:t>Kruskal</a:t>
            </a:r>
            <a:r>
              <a:rPr kumimoji="1" lang="zh-CN" altLang="en-US" b="1" smtClean="0"/>
              <a:t>算法</a:t>
            </a:r>
            <a:endParaRPr kumimoji="1" lang="en-US" altLang="zh-CN" b="1" smtClean="0"/>
          </a:p>
          <a:p>
            <a:pPr eaLnBrk="1" hangingPunct="1">
              <a:defRPr/>
            </a:pPr>
            <a:r>
              <a:rPr kumimoji="1" lang="zh-CN" altLang="en-US" b="1" smtClean="0"/>
              <a:t>图的应用二：最短路径问题</a:t>
            </a:r>
            <a:endParaRPr kumimoji="1" lang="en-US" altLang="zh-CN" b="1" smtClean="0"/>
          </a:p>
          <a:p>
            <a:pPr lvl="1" eaLnBrk="1" hangingPunct="1">
              <a:defRPr/>
            </a:pPr>
            <a:r>
              <a:rPr kumimoji="1" lang="zh-CN" altLang="en-US" b="1" smtClean="0"/>
              <a:t>定义</a:t>
            </a:r>
            <a:endParaRPr kumimoji="1" lang="en-US" altLang="zh-CN" b="1" smtClean="0"/>
          </a:p>
          <a:p>
            <a:pPr lvl="1" eaLnBrk="1" hangingPunct="1">
              <a:defRPr/>
            </a:pPr>
            <a:r>
              <a:rPr kumimoji="1" lang="zh-CN" altLang="en-US" b="1" smtClean="0"/>
              <a:t>单源最短路径问题</a:t>
            </a:r>
            <a:r>
              <a:rPr kumimoji="1" lang="en-US" altLang="zh-CN" b="1" smtClean="0"/>
              <a:t/>
            </a:r>
            <a:br>
              <a:rPr kumimoji="1" lang="en-US" altLang="zh-CN" b="1" smtClean="0"/>
            </a:br>
            <a:r>
              <a:rPr kumimoji="1" lang="en-US" altLang="zh-CN" b="1" smtClean="0"/>
              <a:t>——Dijkstra</a:t>
            </a:r>
            <a:r>
              <a:rPr kumimoji="1" lang="zh-CN" altLang="en-US" b="1" smtClean="0"/>
              <a:t>算法</a:t>
            </a:r>
            <a:r>
              <a:rPr kumimoji="1" lang="en-US" altLang="zh-CN" b="1" smtClean="0"/>
              <a:t>(O(n</a:t>
            </a:r>
            <a:r>
              <a:rPr kumimoji="1" lang="en-US" altLang="zh-CN" b="1" baseline="30000" smtClean="0"/>
              <a:t>2</a:t>
            </a:r>
            <a:r>
              <a:rPr kumimoji="1" lang="en-US" altLang="zh-CN" b="1" smtClean="0"/>
              <a:t>))</a:t>
            </a:r>
          </a:p>
          <a:p>
            <a:pPr lvl="3" eaLnBrk="1" hangingPunct="1">
              <a:defRPr/>
            </a:pPr>
            <a:endParaRPr kumimoji="1" lang="en-US" altLang="zh-CN" b="1"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350963" y="333375"/>
            <a:ext cx="7793037" cy="1143000"/>
          </a:xfrm>
        </p:spPr>
        <p:txBody>
          <a:bodyPr/>
          <a:lstStyle/>
          <a:p>
            <a:pPr eaLnBrk="1" hangingPunct="1"/>
            <a:r>
              <a:rPr lang="zh-CN" altLang="en-US" b="1" smtClean="0"/>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11313"/>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5148263" y="2424113"/>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8199" name="椭圆 5"/>
          <p:cNvSpPr/>
          <p:nvPr/>
        </p:nvSpPr>
        <p:spPr>
          <a:xfrm>
            <a:off x="4929188" y="5287963"/>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204807" name="TextBox 13"/>
          <p:cNvSpPr txBox="1"/>
          <p:nvPr/>
        </p:nvSpPr>
        <p:spPr>
          <a:xfrm>
            <a:off x="4929188" y="5716588"/>
            <a:ext cx="3470275" cy="9540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sp>
        <p:nvSpPr>
          <p:cNvPr id="9" name="Rectangle 2"/>
          <p:cNvSpPr txBox="1">
            <a:spLocks noChangeArrowheads="1"/>
          </p:cNvSpPr>
          <p:nvPr/>
        </p:nvSpPr>
        <p:spPr bwMode="auto">
          <a:xfrm>
            <a:off x="251520" y="250846"/>
            <a:ext cx="296850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各项活动按何种顺序进行？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7699375" y="3698875"/>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7693025" y="381158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143000" y="3897313"/>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143000" y="404177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2197100" y="3048000"/>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2197100" y="31226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2206625" y="4713288"/>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2197100" y="47863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3644900" y="3481388"/>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3600871" y="3516313"/>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3644900" y="4713288"/>
            <a:ext cx="652463" cy="577850"/>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511" name="Text Box 15"/>
          <p:cNvSpPr txBox="1">
            <a:spLocks noChangeArrowheads="1"/>
          </p:cNvSpPr>
          <p:nvPr/>
        </p:nvSpPr>
        <p:spPr bwMode="auto">
          <a:xfrm>
            <a:off x="3627438" y="478631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4911725" y="4784725"/>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4860032" y="4737338"/>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5527675" y="3771900"/>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5499521" y="3789040"/>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4783138" y="2830513"/>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4770438" y="2894013"/>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1763713" y="3554413"/>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1690688" y="4422775"/>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2849563" y="3409950"/>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2776538" y="3989388"/>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4267200" y="3346450"/>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4151313" y="3989388"/>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5310188" y="3336925"/>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5454650" y="4351338"/>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4267200" y="5040313"/>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6034088" y="3409950"/>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6107113" y="4278313"/>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6178550" y="4060825"/>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7337425" y="4060825"/>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6746875" y="37719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grpSp>
        <p:nvGrpSpPr>
          <p:cNvPr id="106533" name="Group 37"/>
          <p:cNvGrpSpPr>
            <a:grpSpLocks/>
          </p:cNvGrpSpPr>
          <p:nvPr/>
        </p:nvGrpSpPr>
        <p:grpSpPr bwMode="auto">
          <a:xfrm>
            <a:off x="477838" y="2133600"/>
            <a:ext cx="1579562" cy="1077913"/>
            <a:chOff x="301" y="1433"/>
            <a:chExt cx="995" cy="679"/>
          </a:xfrm>
        </p:grpSpPr>
        <p:sp>
          <p:nvSpPr>
            <p:cNvPr id="106534" name="AutoShape 38"/>
            <p:cNvSpPr>
              <a:spLocks noChangeArrowheads="1"/>
            </p:cNvSpPr>
            <p:nvPr/>
          </p:nvSpPr>
          <p:spPr bwMode="auto">
            <a:xfrm rot="542672">
              <a:off x="301" y="1433"/>
              <a:ext cx="995" cy="679"/>
            </a:xfrm>
            <a:prstGeom prst="star8">
              <a:avLst>
                <a:gd name="adj" fmla="val 28903"/>
              </a:avLst>
            </a:prstGeom>
            <a:solidFill>
              <a:srgbClr val="00FF00"/>
            </a:solidFill>
            <a:ln w="38100" cap="sq">
              <a:solidFill>
                <a:srgbClr val="00B050"/>
              </a:solidFill>
              <a:miter lim="800000"/>
              <a:headEnd type="none" w="sm" len="sm"/>
              <a:tailEnd type="none" w="sm" len="sm"/>
            </a:ln>
            <a:effectLst>
              <a:outerShdw dist="148106" dir="1857825" algn="ctr" rotWithShape="0">
                <a:schemeClr val="bg2"/>
              </a:outerShdw>
            </a:effectLst>
          </p:spPr>
          <p:txBody>
            <a:bodyPr wrap="none" anchor="ctr"/>
            <a:lstStyle/>
            <a:p>
              <a:endParaRPr lang="zh-CN" altLang="en-US"/>
            </a:p>
          </p:txBody>
        </p:sp>
        <p:sp>
          <p:nvSpPr>
            <p:cNvPr id="106535" name="Text Box 39"/>
            <p:cNvSpPr txBox="1">
              <a:spLocks noChangeArrowheads="1"/>
            </p:cNvSpPr>
            <p:nvPr/>
          </p:nvSpPr>
          <p:spPr bwMode="auto">
            <a:xfrm>
              <a:off x="376" y="1446"/>
              <a:ext cx="775" cy="582"/>
            </a:xfrm>
            <a:prstGeom prst="rect">
              <a:avLst/>
            </a:prstGeom>
            <a:noFill/>
            <a:ln w="12700" cap="sq">
              <a:noFill/>
              <a:miter lim="800000"/>
              <a:headEnd type="none" w="sm" len="sm"/>
              <a:tailEnd type="none" w="sm" len="sm"/>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spAutoFit/>
            </a:bodyPr>
            <a:lstStyle/>
            <a:p>
              <a:r>
                <a:rPr lang="zh-CN" altLang="en-US" sz="5400" b="1" i="1" dirty="0">
                  <a:solidFill>
                    <a:srgbClr val="FFFFFF"/>
                  </a:solidFill>
                  <a:latin typeface="黑体" panose="02010609060101010101" pitchFamily="49" charset="-122"/>
                  <a:ea typeface="黑体" panose="02010609060101010101" pitchFamily="49" charset="-122"/>
                </a:rPr>
                <a:t>例</a:t>
              </a:r>
              <a:r>
                <a:rPr lang="en-US" altLang="zh-CN" sz="5400" b="1" i="1" dirty="0">
                  <a:solidFill>
                    <a:srgbClr val="FFFFFF"/>
                  </a:solidFill>
                  <a:latin typeface="黑体" panose="02010609060101010101" pitchFamily="49" charset="-122"/>
                  <a:ea typeface="黑体" panose="02010609060101010101" pitchFamily="49" charset="-122"/>
                </a:rPr>
                <a:t>1</a:t>
              </a:r>
            </a:p>
          </p:txBody>
        </p:sp>
      </p:grpSp>
      <p:sp>
        <p:nvSpPr>
          <p:cNvPr id="106538" name="Text Box 42"/>
          <p:cNvSpPr txBox="1">
            <a:spLocks noChangeArrowheads="1"/>
          </p:cNvSpPr>
          <p:nvPr/>
        </p:nvSpPr>
        <p:spPr bwMode="auto">
          <a:xfrm>
            <a:off x="7273529" y="2251723"/>
            <a:ext cx="1114895" cy="3698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p>
            <a:pPr algn="ctr"/>
            <a:r>
              <a:rPr lang="zh-CN" altLang="en-US" b="1" i="1" dirty="0" smtClean="0">
                <a:ea typeface="黑体" panose="02010609060101010101" pitchFamily="49" charset="-122"/>
              </a:rPr>
              <a:t>工程建设</a:t>
            </a:r>
            <a:endParaRPr lang="zh-CN" altLang="en-US" b="1" i="1" dirty="0">
              <a:ea typeface="黑体" panose="02010609060101010101" pitchFamily="49" charset="-122"/>
            </a:endParaRPr>
          </a:p>
        </p:txBody>
      </p:sp>
      <p:sp>
        <p:nvSpPr>
          <p:cNvPr id="106542" name="Oval 46"/>
          <p:cNvSpPr>
            <a:spLocks noChangeArrowheads="1"/>
          </p:cNvSpPr>
          <p:nvPr/>
        </p:nvSpPr>
        <p:spPr bwMode="auto">
          <a:xfrm>
            <a:off x="3633788" y="3500438"/>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763" y="16835"/>
            <a:ext cx="2894615" cy="2170962"/>
          </a:xfrm>
          <a:prstGeom prst="rect">
            <a:avLst/>
          </a:prstGeom>
        </p:spPr>
      </p:pic>
      <p:sp>
        <p:nvSpPr>
          <p:cNvPr id="2" name="文本框 1"/>
          <p:cNvSpPr txBox="1"/>
          <p:nvPr/>
        </p:nvSpPr>
        <p:spPr>
          <a:xfrm>
            <a:off x="1043608" y="5877272"/>
            <a:ext cx="7272808" cy="369332"/>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3" name="文本框 2"/>
          <p:cNvSpPr txBox="1"/>
          <p:nvPr/>
        </p:nvSpPr>
        <p:spPr>
          <a:xfrm>
            <a:off x="8660713" y="2636912"/>
            <a:ext cx="461665" cy="2916584"/>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工程建设流程图</a:t>
            </a:r>
          </a:p>
        </p:txBody>
      </p:sp>
      <p:sp>
        <p:nvSpPr>
          <p:cNvPr id="47" name="Line 31"/>
          <p:cNvSpPr>
            <a:spLocks noChangeShapeType="1"/>
          </p:cNvSpPr>
          <p:nvPr/>
        </p:nvSpPr>
        <p:spPr bwMode="auto">
          <a:xfrm flipV="1">
            <a:off x="2915816" y="5008909"/>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2471738" y="29969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2474913" y="3050927"/>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3808413" y="3508127"/>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3794125" y="3543052"/>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2541588" y="4381252"/>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2551113" y="4413002"/>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7246938" y="3936752"/>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7254875" y="3965327"/>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5861050" y="5529015"/>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5870575" y="5563940"/>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5722938" y="3106490"/>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5715000" y="3144590"/>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5741988" y="4366965"/>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5667375" y="4455865"/>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994150" y="4768602"/>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914775" y="4844802"/>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4286250" y="5621090"/>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4273550" y="5695702"/>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7239000" y="5252790"/>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7238082" y="5344865"/>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2679700" y="5767140"/>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2684463" y="5817940"/>
            <a:ext cx="6445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1398588" y="4836865"/>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1295400" y="4894015"/>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1779588" y="3522415"/>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987550" y="4768602"/>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3084513" y="3428752"/>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3163888" y="4006602"/>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3233738" y="5252790"/>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2055813" y="5044827"/>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4410075" y="3452565"/>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4410075" y="3936752"/>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4271963" y="4076452"/>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4616450" y="5182940"/>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4892675" y="5876677"/>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6345238" y="3522415"/>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6484938" y="5598865"/>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917700" y="5322640"/>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987550" y="5252790"/>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6415088" y="4352677"/>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3233738" y="4630490"/>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64" name="Group 44"/>
          <p:cNvGrpSpPr>
            <a:grpSpLocks/>
          </p:cNvGrpSpPr>
          <p:nvPr/>
        </p:nvGrpSpPr>
        <p:grpSpPr bwMode="auto">
          <a:xfrm>
            <a:off x="446088" y="2031131"/>
            <a:ext cx="1739900" cy="1214438"/>
            <a:chOff x="281" y="599"/>
            <a:chExt cx="1096" cy="765"/>
          </a:xfrm>
        </p:grpSpPr>
        <p:sp>
          <p:nvSpPr>
            <p:cNvPr id="107565" name="AutoShape 45"/>
            <p:cNvSpPr>
              <a:spLocks noChangeArrowheads="1"/>
            </p:cNvSpPr>
            <p:nvPr/>
          </p:nvSpPr>
          <p:spPr bwMode="auto">
            <a:xfrm rot="8160">
              <a:off x="281" y="599"/>
              <a:ext cx="1096" cy="765"/>
            </a:xfrm>
            <a:prstGeom prst="star8">
              <a:avLst>
                <a:gd name="adj" fmla="val 32306"/>
              </a:avLst>
            </a:prstGeom>
            <a:gradFill rotWithShape="0">
              <a:gsLst>
                <a:gs pos="0">
                  <a:srgbClr val="FF0000">
                    <a:gamma/>
                    <a:shade val="46275"/>
                    <a:invGamma/>
                  </a:srgbClr>
                </a:gs>
                <a:gs pos="50000">
                  <a:srgbClr val="FF0000"/>
                </a:gs>
                <a:gs pos="100000">
                  <a:srgbClr val="FF0000">
                    <a:gamma/>
                    <a:shade val="46275"/>
                    <a:invGamma/>
                  </a:srgbClr>
                </a:gs>
              </a:gsLst>
              <a:lin ang="18900000" scaled="1"/>
            </a:gradFill>
            <a:ln>
              <a:noFill/>
            </a:ln>
            <a:effectLst>
              <a:outerShdw dist="120483" dir="1106097" algn="ctr" rotWithShape="0">
                <a:srgbClr val="FFFFFF">
                  <a:alpha val="50000"/>
                </a:srgbClr>
              </a:outerShdw>
            </a:effectLst>
            <a:extLst>
              <a:ext uri="{91240B29-F687-4F45-9708-019B960494DF}">
                <a14:hiddenLine xmlns:a14="http://schemas.microsoft.com/office/drawing/2010/main" w="47625" cap="sq">
                  <a:solidFill>
                    <a:srgbClr val="FFFFFF"/>
                  </a:solidFill>
                  <a:miter lim="800000"/>
                  <a:headEnd type="none" w="sm" len="sm"/>
                  <a:tailEnd type="none" w="sm" len="sm"/>
                </a14:hiddenLine>
              </a:ext>
            </a:extLst>
          </p:spPr>
          <p:txBody>
            <a:bodyPr wrap="none" anchor="ctr"/>
            <a:lstStyle/>
            <a:p>
              <a:endParaRPr lang="zh-CN" altLang="en-US"/>
            </a:p>
          </p:txBody>
        </p:sp>
        <p:sp>
          <p:nvSpPr>
            <p:cNvPr id="107566" name="Text Box 46"/>
            <p:cNvSpPr txBox="1">
              <a:spLocks noChangeArrowheads="1"/>
            </p:cNvSpPr>
            <p:nvPr/>
          </p:nvSpPr>
          <p:spPr bwMode="auto">
            <a:xfrm>
              <a:off x="399" y="638"/>
              <a:ext cx="768" cy="576"/>
            </a:xfrm>
            <a:prstGeom prst="rect">
              <a:avLst/>
            </a:prstGeom>
            <a:noFill/>
            <a:ln>
              <a:noFill/>
            </a:ln>
            <a:effectLst>
              <a:outerShdw dist="45791" dir="2021404"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spAutoFit/>
            </a:bodyPr>
            <a:lstStyle/>
            <a:p>
              <a:r>
                <a:rPr lang="zh-CN" altLang="en-US" sz="5400" b="1" i="1" dirty="0">
                  <a:solidFill>
                    <a:srgbClr val="FFFF00"/>
                  </a:solidFill>
                  <a:latin typeface="黑体" panose="02010609060101010101" pitchFamily="49" charset="-122"/>
                  <a:ea typeface="黑体" panose="02010609060101010101" pitchFamily="49" charset="-122"/>
                </a:rPr>
                <a:t>例</a:t>
              </a:r>
              <a:r>
                <a:rPr lang="en-US" altLang="zh-CN" sz="5400" b="1" i="1" dirty="0">
                  <a:solidFill>
                    <a:srgbClr val="FFFF00"/>
                  </a:solidFill>
                  <a:latin typeface="黑体" panose="02010609060101010101" pitchFamily="49" charset="-122"/>
                  <a:ea typeface="黑体" panose="02010609060101010101" pitchFamily="49" charset="-122"/>
                </a:rPr>
                <a:t>2</a:t>
              </a:r>
            </a:p>
          </p:txBody>
        </p:sp>
      </p:grpSp>
      <p:sp>
        <p:nvSpPr>
          <p:cNvPr id="107571" name="Oval 51"/>
          <p:cNvSpPr>
            <a:spLocks noChangeArrowheads="1"/>
          </p:cNvSpPr>
          <p:nvPr/>
        </p:nvSpPr>
        <p:spPr bwMode="auto">
          <a:xfrm>
            <a:off x="3779838" y="35303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5749925" y="307632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2509838" y="43955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2687638" y="576237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1403350" y="48273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7262813" y="396215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995738" y="4805115"/>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5749925" y="43955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5894388" y="5546477"/>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7262813" y="5259140"/>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4284663" y="5619502"/>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955"/>
            <a:ext cx="3034556" cy="2275917"/>
          </a:xfrm>
          <a:prstGeom prst="rect">
            <a:avLst/>
          </a:prstGeom>
        </p:spPr>
      </p:pic>
      <p:sp>
        <p:nvSpPr>
          <p:cNvPr id="61" name="文本框 60"/>
          <p:cNvSpPr txBox="1"/>
          <p:nvPr/>
        </p:nvSpPr>
        <p:spPr>
          <a:xfrm>
            <a:off x="1243013" y="6369358"/>
            <a:ext cx="7056710" cy="369332"/>
          </a:xfrm>
          <a:prstGeom prst="rect">
            <a:avLst/>
          </a:prstGeom>
          <a:noFill/>
        </p:spPr>
        <p:txBody>
          <a:bodyPr wrap="square" rtlCol="0">
            <a:spAutoFit/>
          </a:bodyPr>
          <a:lstStyle/>
          <a:p>
            <a:pPr algn="ctr"/>
            <a:r>
              <a:rPr lang="en-US" altLang="zh-CN" dirty="0" smtClean="0"/>
              <a:t>--------------------------------&gt;</a:t>
            </a:r>
            <a:r>
              <a:rPr lang="zh-CN" altLang="en-US" dirty="0" smtClean="0"/>
              <a:t>先后关系</a:t>
            </a:r>
            <a:r>
              <a:rPr lang="en-US" altLang="zh-CN" dirty="0" smtClean="0"/>
              <a:t>&lt;---------------------------------------</a:t>
            </a:r>
            <a:endParaRPr lang="zh-CN" altLang="en-US" dirty="0"/>
          </a:p>
        </p:txBody>
      </p:sp>
      <p:sp>
        <p:nvSpPr>
          <p:cNvPr id="62" name="文本框 61"/>
          <p:cNvSpPr txBox="1"/>
          <p:nvPr/>
        </p:nvSpPr>
        <p:spPr>
          <a:xfrm>
            <a:off x="8460432" y="3215557"/>
            <a:ext cx="461665" cy="3068076"/>
          </a:xfrm>
          <a:prstGeom prst="rect">
            <a:avLst/>
          </a:prstGeom>
          <a:noFill/>
        </p:spPr>
        <p:txBody>
          <a:bodyPr vert="eaVert" wrap="square" rtlCol="0">
            <a:spAutoFit/>
          </a:bodyPr>
          <a:lstStyle/>
          <a:p>
            <a:pPr algn="ctr"/>
            <a:r>
              <a:rPr lang="en-US" altLang="zh-CN" dirty="0" smtClean="0"/>
              <a:t>-----------&gt;</a:t>
            </a:r>
            <a:r>
              <a:rPr lang="zh-CN" altLang="en-US" dirty="0" smtClean="0"/>
              <a:t>并行关系</a:t>
            </a:r>
            <a:r>
              <a:rPr lang="en-US" altLang="zh-CN" dirty="0" smtClean="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教学计划图</a:t>
            </a:r>
          </a:p>
        </p:txBody>
      </p:sp>
      <p:sp>
        <p:nvSpPr>
          <p:cNvPr id="64" name="Text Box 42"/>
          <p:cNvSpPr txBox="1">
            <a:spLocks noChangeArrowheads="1"/>
          </p:cNvSpPr>
          <p:nvPr/>
        </p:nvSpPr>
        <p:spPr bwMode="auto">
          <a:xfrm>
            <a:off x="6788080" y="2267024"/>
            <a:ext cx="1579278" cy="36933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p>
            <a:pPr algn="ctr"/>
            <a:r>
              <a:rPr lang="zh-CN" altLang="en-US" b="1" i="1" dirty="0" smtClean="0">
                <a:ea typeface="黑体" panose="02010609060101010101" pitchFamily="49" charset="-122"/>
              </a:rPr>
              <a:t>教学计划制定</a:t>
            </a:r>
            <a:endParaRPr lang="zh-CN" altLang="en-US" b="1" i="1" dirty="0">
              <a:ea typeface="黑体" panose="02010609060101010101" pitchFamily="49" charset="-122"/>
            </a:endParaRP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395288" y="333375"/>
            <a:ext cx="8001000"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若图的边或弧上附带有数据信息</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这些附带的数据信息称为称为</a:t>
            </a:r>
            <a:r>
              <a:rPr kumimoji="1" lang="zh-CN" altLang="en-US" sz="2800" b="1" dirty="0" smtClean="0">
                <a:solidFill>
                  <a:srgbClr val="FF0000"/>
                </a:solidFill>
                <a:latin typeface="Times New Roman" panose="02020603050405020304" pitchFamily="18" charset="0"/>
              </a:rPr>
              <a:t>权</a:t>
            </a:r>
            <a:r>
              <a:rPr kumimoji="1" lang="zh-CN" altLang="en-US" sz="2800" b="1" dirty="0" smtClean="0">
                <a:latin typeface="Times New Roman" panose="02020603050405020304" pitchFamily="18" charset="0"/>
              </a:rPr>
              <a:t>。            </a:t>
            </a:r>
            <a:endParaRPr kumimoji="1" lang="en-US" altLang="zh-CN" sz="2800" b="1" dirty="0" smtClean="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smtClean="0">
                <a:solidFill>
                  <a:srgbClr val="FF0000"/>
                </a:solidFill>
                <a:latin typeface="Times New Roman" panose="02020603050405020304" pitchFamily="18" charset="0"/>
              </a:rPr>
              <a:t>带权的图</a:t>
            </a:r>
            <a:r>
              <a:rPr kumimoji="1" lang="en-US" altLang="zh-CN" sz="2800" b="1" dirty="0" smtClean="0">
                <a:solidFill>
                  <a:srgbClr val="FF0000"/>
                </a:solidFill>
                <a:latin typeface="Times New Roman" panose="02020603050405020304" pitchFamily="18" charset="0"/>
              </a:rPr>
              <a:t>(weighted graph)</a:t>
            </a:r>
            <a:r>
              <a:rPr kumimoji="1" lang="zh-CN" altLang="en-US" sz="2800" b="1" dirty="0" smtClean="0">
                <a:latin typeface="Times New Roman" panose="02020603050405020304" pitchFamily="18" charset="0"/>
              </a:rPr>
              <a:t>称作网。</a:t>
            </a:r>
            <a:endParaRPr kumimoji="1" lang="en-US" altLang="zh-CN" sz="2800" b="1" dirty="0" smtClean="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a:latin typeface="Times New Roman" panose="02020603050405020304" pitchFamily="18" charset="0"/>
              </a:rPr>
              <a:t>权可以</a:t>
            </a:r>
            <a:r>
              <a:rPr kumimoji="1" lang="zh-CN" altLang="en-US" sz="2800" b="1" dirty="0" smtClean="0">
                <a:latin typeface="Times New Roman" panose="02020603050405020304" pitchFamily="18" charset="0"/>
              </a:rPr>
              <a:t>表示：从</a:t>
            </a:r>
            <a:r>
              <a:rPr kumimoji="1" lang="zh-CN" altLang="en-US" sz="2800" b="1" dirty="0">
                <a:latin typeface="Times New Roman" panose="02020603050405020304" pitchFamily="18" charset="0"/>
              </a:rPr>
              <a:t>一个顶点到另一个顶点的</a:t>
            </a:r>
            <a:r>
              <a:rPr kumimoji="1" lang="zh-CN" altLang="en-US" sz="2800" b="1" dirty="0" smtClean="0">
                <a:latin typeface="Times New Roman" panose="02020603050405020304" pitchFamily="18" charset="0"/>
              </a:rPr>
              <a:t>距离；花费</a:t>
            </a:r>
            <a:r>
              <a:rPr kumimoji="1" lang="zh-CN" altLang="en-US" sz="2800" b="1" dirty="0">
                <a:latin typeface="Times New Roman" panose="02020603050405020304" pitchFamily="18" charset="0"/>
              </a:rPr>
              <a:t>的</a:t>
            </a:r>
            <a:r>
              <a:rPr kumimoji="1" lang="zh-CN" altLang="en-US" sz="2800" b="1" dirty="0" smtClean="0">
                <a:latin typeface="Times New Roman" panose="02020603050405020304" pitchFamily="18" charset="0"/>
              </a:rPr>
              <a:t>代价；所</a:t>
            </a:r>
            <a:r>
              <a:rPr kumimoji="1" lang="zh-CN" altLang="en-US" sz="2800" b="1" dirty="0">
                <a:latin typeface="Times New Roman" panose="02020603050405020304" pitchFamily="18" charset="0"/>
              </a:rPr>
              <a:t>需的</a:t>
            </a:r>
            <a:r>
              <a:rPr kumimoji="1" lang="zh-CN" altLang="en-US" sz="2800" b="1" dirty="0" smtClean="0">
                <a:latin typeface="Times New Roman" panose="02020603050405020304" pitchFamily="18" charset="0"/>
              </a:rPr>
              <a:t>时间；次数</a:t>
            </a:r>
            <a:r>
              <a:rPr kumimoji="1" lang="zh-CN" altLang="en-US" sz="2800" b="1" dirty="0">
                <a:latin typeface="Times New Roman" panose="02020603050405020304" pitchFamily="18" charset="0"/>
              </a:rPr>
              <a:t>等。</a:t>
            </a:r>
          </a:p>
          <a:p>
            <a:pPr algn="just" eaLnBrk="1" hangingPunct="1">
              <a:buFont typeface="Wingdings" panose="05000000000000000000" pitchFamily="2" charset="2"/>
              <a:buNone/>
              <a:defRPr/>
            </a:pPr>
            <a:endParaRPr kumimoji="1" lang="zh-CN" altLang="en-US" sz="2800" b="1" dirty="0" smtClean="0"/>
          </a:p>
          <a:p>
            <a:pPr eaLnBrk="1" hangingPunct="1">
              <a:buFont typeface="Wingdings" panose="05000000000000000000" pitchFamily="2" charset="2"/>
              <a:buNone/>
              <a:defRPr/>
            </a:pPr>
            <a:endParaRPr kumimoji="1" lang="en-US" altLang="zh-CN" sz="2800" dirty="0" smtClean="0"/>
          </a:p>
        </p:txBody>
      </p:sp>
      <p:grpSp>
        <p:nvGrpSpPr>
          <p:cNvPr id="3" name="Group 111"/>
          <p:cNvGrpSpPr>
            <a:grpSpLocks/>
          </p:cNvGrpSpPr>
          <p:nvPr/>
        </p:nvGrpSpPr>
        <p:grpSpPr bwMode="auto">
          <a:xfrm>
            <a:off x="539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107504" y="2420888"/>
            <a:ext cx="34563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400" b="1" dirty="0" smtClean="0">
                <a:latin typeface="Times New Roman" panose="02020603050405020304" pitchFamily="18" charset="0"/>
              </a:rPr>
              <a:t>教学计划</a:t>
            </a:r>
            <a:r>
              <a:rPr lang="zh-CN" altLang="en-US" sz="2400" b="1" dirty="0" smtClean="0">
                <a:solidFill>
                  <a:srgbClr val="FF0000"/>
                </a:solidFill>
                <a:latin typeface="Times New Roman" panose="02020603050405020304" pitchFamily="18" charset="0"/>
              </a:rPr>
              <a:t>是否可行</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marL="457200" indent="-457200">
              <a:buFont typeface="Wingdings" panose="05000000000000000000" pitchFamily="2" charset="2"/>
              <a:buChar char="Ø"/>
            </a:pPr>
            <a:r>
              <a:rPr lang="zh-CN" altLang="zh-CN" sz="2400" b="1" dirty="0" smtClean="0">
                <a:latin typeface="Times New Roman" panose="02020603050405020304" pitchFamily="18" charset="0"/>
              </a:rPr>
              <a:t>学生</a:t>
            </a:r>
            <a:r>
              <a:rPr lang="zh-CN" altLang="zh-CN" sz="2400" b="1" dirty="0">
                <a:latin typeface="Times New Roman" panose="02020603050405020304" pitchFamily="18" charset="0"/>
              </a:rPr>
              <a:t>应</a:t>
            </a:r>
            <a:r>
              <a:rPr lang="zh-CN" altLang="zh-CN" sz="2400" b="1" dirty="0" smtClean="0">
                <a:latin typeface="Times New Roman" panose="02020603050405020304" pitchFamily="18" charset="0"/>
              </a:rPr>
              <a:t>按</a:t>
            </a:r>
            <a:r>
              <a:rPr lang="zh-CN" altLang="en-US" sz="2400" b="1" dirty="0" smtClean="0">
                <a:solidFill>
                  <a:srgbClr val="FF0000"/>
                </a:solidFill>
                <a:latin typeface="Times New Roman" panose="02020603050405020304" pitchFamily="18" charset="0"/>
              </a:rPr>
              <a:t>何种</a:t>
            </a:r>
            <a:r>
              <a:rPr lang="zh-CN" altLang="zh-CN" sz="2400" b="1" dirty="0" smtClean="0">
                <a:solidFill>
                  <a:srgbClr val="FF0000"/>
                </a:solidFill>
                <a:latin typeface="Times New Roman" panose="02020603050405020304" pitchFamily="18" charset="0"/>
              </a:rPr>
              <a:t>顺序</a:t>
            </a:r>
            <a:r>
              <a:rPr lang="zh-CN" altLang="zh-CN" sz="2400" b="1" dirty="0">
                <a:latin typeface="Times New Roman" panose="02020603050405020304" pitchFamily="18" charset="0"/>
              </a:rPr>
              <a:t>学习这些课程，</a:t>
            </a:r>
            <a:r>
              <a:rPr lang="zh-CN" altLang="zh-CN" sz="2400" b="1" dirty="0" smtClean="0">
                <a:latin typeface="Times New Roman" panose="02020603050405020304" pitchFamily="18" charset="0"/>
              </a:rPr>
              <a:t>才能顺利</a:t>
            </a:r>
            <a:r>
              <a:rPr lang="zh-CN" altLang="zh-CN" sz="2400" b="1" dirty="0">
                <a:latin typeface="Times New Roman" panose="02020603050405020304" pitchFamily="18" charset="0"/>
              </a:rPr>
              <a:t>地完成学业</a:t>
            </a:r>
            <a:r>
              <a:rPr lang="en-US" altLang="zh-CN" sz="2400" b="1" dirty="0" smtClean="0">
                <a:latin typeface="Times New Roman" panose="02020603050405020304" pitchFamily="18" charset="0"/>
              </a:rPr>
              <a:t>?</a:t>
            </a:r>
            <a:endParaRPr lang="en-US" altLang="zh-CN" sz="2400" b="1" dirty="0">
              <a:latin typeface="Times New Roman" panose="02020603050405020304" pitchFamily="18" charset="0"/>
            </a:endParaRPr>
          </a:p>
        </p:txBody>
      </p:sp>
      <p:sp>
        <p:nvSpPr>
          <p:cNvPr id="771126" name="Rectangle 54"/>
          <p:cNvSpPr>
            <a:spLocks noChangeArrowheads="1"/>
          </p:cNvSpPr>
          <p:nvPr/>
        </p:nvSpPr>
        <p:spPr bwMode="auto">
          <a:xfrm>
            <a:off x="179512" y="260648"/>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smtClean="0">
                <a:solidFill>
                  <a:schemeClr val="tx2"/>
                </a:solidFill>
                <a:latin typeface="+mj-ea"/>
                <a:ea typeface="+mj-ea"/>
              </a:rPr>
              <a:t>问题的提出</a:t>
            </a:r>
            <a:endParaRPr lang="zh-CN" altLang="en-US" sz="3200" b="1" dirty="0">
              <a:solidFill>
                <a:schemeClr val="tx2"/>
              </a:solidFill>
              <a:latin typeface="+mj-ea"/>
              <a:ea typeface="+mj-ea"/>
            </a:endParaRPr>
          </a:p>
        </p:txBody>
      </p:sp>
      <p:graphicFrame>
        <p:nvGraphicFramePr>
          <p:cNvPr id="28" name="Group 75"/>
          <p:cNvGraphicFramePr>
            <a:graphicFrameLocks/>
          </p:cNvGraphicFramePr>
          <p:nvPr>
            <p:extLst/>
          </p:nvPr>
        </p:nvGraphicFramePr>
        <p:xfrm>
          <a:off x="3707904" y="1563953"/>
          <a:ext cx="5400600" cy="4457335"/>
        </p:xfrm>
        <a:graphic>
          <a:graphicData uri="http://schemas.openxmlformats.org/drawingml/2006/table">
            <a:tbl>
              <a:tblPr/>
              <a:tblGrid>
                <a:gridCol w="1092962"/>
                <a:gridCol w="2608663"/>
                <a:gridCol w="1698975"/>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509120"/>
            <a:ext cx="1905000" cy="1905000"/>
          </a:xfrm>
          <a:prstGeom prst="rect">
            <a:avLst/>
          </a:prstGeom>
        </p:spPr>
      </p:pic>
    </p:spTree>
    <p:extLst>
      <p:ext uri="{BB962C8B-B14F-4D97-AF65-F5344CB8AC3E}">
        <p14:creationId xmlns:p14="http://schemas.microsoft.com/office/powerpoint/2010/main" val="36100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32196" y="1196752"/>
            <a:ext cx="9220324" cy="4480148"/>
          </a:xfrm>
        </p:spPr>
        <p:txBody>
          <a:bodyPr/>
          <a:lstStyle/>
          <a:p>
            <a:pPr lvl="1"/>
            <a:r>
              <a:rPr lang="zh-CN" altLang="en-US" sz="2800" dirty="0" smtClean="0"/>
              <a:t>教学计划制定问题</a:t>
            </a:r>
            <a:endParaRPr lang="zh-CN" altLang="en-US" sz="2800" dirty="0"/>
          </a:p>
          <a:p>
            <a:pPr marL="933450" lvl="2" indent="-19050"/>
            <a:r>
              <a:rPr lang="zh-CN" altLang="en-US" sz="2400" dirty="0" smtClean="0">
                <a:solidFill>
                  <a:srgbClr val="0000CC"/>
                </a:solidFill>
              </a:rPr>
              <a:t>有向图</a:t>
            </a:r>
            <a:r>
              <a:rPr lang="en-US" altLang="zh-CN" sz="2400" dirty="0" smtClean="0"/>
              <a:t>——</a:t>
            </a:r>
            <a:r>
              <a:rPr lang="zh-CN" altLang="en-US" sz="2400" dirty="0" smtClean="0"/>
              <a:t>表示工程；</a:t>
            </a:r>
            <a:endParaRPr lang="en-US" altLang="zh-CN" sz="2400" dirty="0" smtClean="0">
              <a:solidFill>
                <a:schemeClr val="accent2"/>
              </a:solidFill>
            </a:endParaRPr>
          </a:p>
          <a:p>
            <a:pPr marL="933450" lvl="2" indent="-19050">
              <a:buFont typeface="Wingdings" panose="05000000000000000000" pitchFamily="2" charset="2"/>
              <a:buNone/>
            </a:pPr>
            <a:r>
              <a:rPr lang="zh-CN" altLang="en-US" sz="2400" dirty="0" smtClean="0">
                <a:solidFill>
                  <a:srgbClr val="0000CC"/>
                </a:solidFill>
              </a:rPr>
              <a:t>顶点</a:t>
            </a:r>
            <a:r>
              <a:rPr lang="en-US" altLang="zh-CN" sz="2400" dirty="0"/>
              <a:t>——</a:t>
            </a:r>
            <a:r>
              <a:rPr lang="zh-CN" altLang="en-US" sz="2400" dirty="0" smtClean="0"/>
              <a:t>表示活动</a:t>
            </a:r>
            <a:r>
              <a:rPr lang="en-US" altLang="zh-CN" sz="2400" dirty="0" smtClean="0"/>
              <a:t>/</a:t>
            </a:r>
            <a:r>
              <a:rPr lang="zh-CN" altLang="en-US" sz="2400" dirty="0"/>
              <a:t>子</a:t>
            </a:r>
            <a:r>
              <a:rPr lang="zh-CN" altLang="en-US" sz="2400" dirty="0" smtClean="0"/>
              <a:t>工程；</a:t>
            </a:r>
            <a:endParaRPr lang="en-US" altLang="zh-CN" sz="2400" dirty="0"/>
          </a:p>
          <a:p>
            <a:pPr marL="933450" lvl="2" indent="-19050">
              <a:buFont typeface="Wingdings" panose="05000000000000000000" pitchFamily="2" charset="2"/>
              <a:buNone/>
            </a:pPr>
            <a:r>
              <a:rPr lang="zh-CN" altLang="en-US" sz="2400" dirty="0" smtClean="0">
                <a:solidFill>
                  <a:srgbClr val="0000CC"/>
                </a:solidFill>
              </a:rPr>
              <a:t>有</a:t>
            </a:r>
            <a:r>
              <a:rPr lang="zh-CN" altLang="en-US" sz="2400" dirty="0">
                <a:solidFill>
                  <a:srgbClr val="0000CC"/>
                </a:solidFill>
              </a:rPr>
              <a:t>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smtClean="0">
                <a:solidFill>
                  <a:srgbClr val="0000CC"/>
                </a:solidFill>
              </a:rPr>
              <a:t>&gt;</a:t>
            </a:r>
            <a:r>
              <a:rPr lang="en-US" altLang="zh-CN" sz="2400" dirty="0" smtClean="0"/>
              <a:t>——</a:t>
            </a:r>
            <a:r>
              <a:rPr lang="zh-CN" altLang="en-US" sz="2400" dirty="0"/>
              <a:t>表示先决条件</a:t>
            </a:r>
            <a:r>
              <a:rPr lang="zh-CN" altLang="en-US" sz="2400" dirty="0" smtClean="0"/>
              <a:t>，活动</a:t>
            </a:r>
            <a:r>
              <a:rPr lang="en-US" altLang="zh-CN" sz="2400" dirty="0"/>
              <a:t>V</a:t>
            </a:r>
            <a:r>
              <a:rPr lang="en-US" altLang="zh-CN" sz="2400" baseline="-25000" dirty="0"/>
              <a:t>i</a:t>
            </a:r>
            <a:r>
              <a:rPr lang="en-US" altLang="zh-CN" sz="2400" dirty="0"/>
              <a:t> </a:t>
            </a:r>
            <a:r>
              <a:rPr lang="zh-CN" altLang="en-US" sz="2400" dirty="0" smtClean="0"/>
              <a:t>先</a:t>
            </a:r>
            <a:r>
              <a:rPr lang="zh-CN" altLang="en-US" sz="2400" dirty="0"/>
              <a:t>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Font typeface="Wingdings" panose="05000000000000000000" pitchFamily="2" charset="2"/>
              <a:buNone/>
            </a:pPr>
            <a:r>
              <a:rPr lang="zh-CN" altLang="zh-CN" sz="2400" dirty="0" smtClean="0">
                <a:solidFill>
                  <a:srgbClr val="FF0000"/>
                </a:solidFill>
              </a:rPr>
              <a:t>按</a:t>
            </a:r>
            <a:r>
              <a:rPr lang="zh-CN" altLang="en-US" sz="2400" dirty="0" smtClean="0">
                <a:solidFill>
                  <a:srgbClr val="FF0000"/>
                </a:solidFill>
              </a:rPr>
              <a:t>何种</a:t>
            </a:r>
            <a:r>
              <a:rPr lang="zh-CN" altLang="zh-CN" sz="2400" dirty="0" smtClean="0">
                <a:solidFill>
                  <a:srgbClr val="FF0000"/>
                </a:solidFill>
              </a:rPr>
              <a:t>顺序学习</a:t>
            </a:r>
            <a:r>
              <a:rPr lang="zh-CN" altLang="en-US" sz="2400" dirty="0" smtClean="0">
                <a:solidFill>
                  <a:srgbClr val="FF0000"/>
                </a:solidFill>
              </a:rPr>
              <a:t>所有</a:t>
            </a:r>
            <a:r>
              <a:rPr lang="zh-CN" altLang="zh-CN" sz="2400" dirty="0" smtClean="0">
                <a:solidFill>
                  <a:srgbClr val="FF0000"/>
                </a:solidFill>
              </a:rPr>
              <a:t>课程才能</a:t>
            </a:r>
            <a:r>
              <a:rPr lang="zh-CN" altLang="zh-CN" sz="2400" dirty="0">
                <a:solidFill>
                  <a:srgbClr val="FF0000"/>
                </a:solidFill>
              </a:rPr>
              <a:t>无矛盾、顺利地完成</a:t>
            </a:r>
            <a:r>
              <a:rPr lang="zh-CN" altLang="zh-CN" sz="2400" dirty="0" smtClean="0">
                <a:solidFill>
                  <a:srgbClr val="FF0000"/>
                </a:solidFill>
              </a:rPr>
              <a:t>学业</a:t>
            </a:r>
            <a:r>
              <a:rPr lang="zh-CN" altLang="en-US" sz="2400" dirty="0" smtClean="0">
                <a:solidFill>
                  <a:srgbClr val="FF0000"/>
                </a:solidFill>
              </a:rPr>
              <a:t>？</a:t>
            </a:r>
            <a:endParaRPr lang="en-US" altLang="zh-CN" sz="2400" dirty="0" smtClean="0">
              <a:solidFill>
                <a:srgbClr val="FF0000"/>
              </a:solidFill>
            </a:endParaRPr>
          </a:p>
          <a:p>
            <a:pPr marL="933450" lvl="2" indent="-19050">
              <a:buFont typeface="Wingdings" panose="05000000000000000000" pitchFamily="2" charset="2"/>
              <a:buNone/>
            </a:pPr>
            <a:endParaRPr lang="en-US" altLang="zh-CN" dirty="0" smtClean="0">
              <a:solidFill>
                <a:srgbClr val="FF00FF"/>
              </a:solidFill>
            </a:endParaRPr>
          </a:p>
          <a:p>
            <a:pPr marL="933450" lvl="2" indent="-19050">
              <a:buFont typeface="Wingdings" panose="05000000000000000000" pitchFamily="2" charset="2"/>
              <a:buNone/>
            </a:pPr>
            <a:r>
              <a:rPr lang="zh-CN" altLang="zh-CN" dirty="0">
                <a:solidFill>
                  <a:srgbClr val="FF00FF"/>
                </a:solidFill>
              </a:rPr>
              <a:t>	</a:t>
            </a:r>
            <a:endParaRPr lang="en-US" altLang="zh-CN" dirty="0" smtClean="0">
              <a:solidFill>
                <a:srgbClr val="FF00FF"/>
              </a:solidFill>
            </a:endParaRPr>
          </a:p>
        </p:txBody>
      </p:sp>
      <p:sp>
        <p:nvSpPr>
          <p:cNvPr id="6" name="Rectangle 2"/>
          <p:cNvSpPr txBox="1">
            <a:spLocks noChangeArrowheads="1"/>
          </p:cNvSpPr>
          <p:nvPr/>
        </p:nvSpPr>
        <p:spPr bwMode="auto">
          <a:xfrm>
            <a:off x="163339" y="250846"/>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问题的转化</a:t>
            </a:r>
          </a:p>
        </p:txBody>
      </p:sp>
      <p:grpSp>
        <p:nvGrpSpPr>
          <p:cNvPr id="7" name="Group 34"/>
          <p:cNvGrpSpPr>
            <a:grpSpLocks/>
          </p:cNvGrpSpPr>
          <p:nvPr/>
        </p:nvGrpSpPr>
        <p:grpSpPr bwMode="auto">
          <a:xfrm>
            <a:off x="5904572" y="4884812"/>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smtClean="0">
                  <a:solidFill>
                    <a:srgbClr val="0A0A0E"/>
                  </a:solidFill>
                  <a:ea typeface="黑体" panose="02010609060101010101" pitchFamily="49" charset="-122"/>
                </a:rPr>
                <a:t>程序设计基础</a:t>
              </a:r>
              <a:endParaRPr lang="zh-CN" altLang="en-US" sz="2000" b="1" i="1" dirty="0">
                <a:solidFill>
                  <a:srgbClr val="0A0A0E"/>
                </a:solidFill>
                <a:ea typeface="黑体" panose="02010609060101010101" pitchFamily="49" charset="-122"/>
              </a:endParaRP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465310" y="4957165"/>
          <a:ext cx="3674642" cy="1439815"/>
        </p:xfrm>
        <a:graphic>
          <a:graphicData uri="http://schemas.openxmlformats.org/drawingml/2006/table">
            <a:tbl>
              <a:tblPr/>
              <a:tblGrid>
                <a:gridCol w="1003854"/>
                <a:gridCol w="1471990"/>
                <a:gridCol w="1198798"/>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右箭头 4"/>
          <p:cNvSpPr/>
          <p:nvPr/>
        </p:nvSpPr>
        <p:spPr>
          <a:xfrm>
            <a:off x="4572000" y="5454503"/>
            <a:ext cx="1008112" cy="438421"/>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3" name="下箭头 22"/>
          <p:cNvSpPr/>
          <p:nvPr/>
        </p:nvSpPr>
        <p:spPr>
          <a:xfrm>
            <a:off x="4067944" y="3516660"/>
            <a:ext cx="462477" cy="504056"/>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smtClean="0">
              <a:solidFill>
                <a:schemeClr val="tx1"/>
              </a:solidFill>
            </a:endParaRPr>
          </a:p>
        </p:txBody>
      </p:sp>
      <p:sp>
        <p:nvSpPr>
          <p:cNvPr id="25" name="矩形 24"/>
          <p:cNvSpPr/>
          <p:nvPr/>
        </p:nvSpPr>
        <p:spPr>
          <a:xfrm>
            <a:off x="3295600" y="4063107"/>
            <a:ext cx="2031325" cy="461665"/>
          </a:xfrm>
          <a:prstGeom prst="rect">
            <a:avLst/>
          </a:prstGeom>
          <a:ln>
            <a:solidFill>
              <a:srgbClr val="FF0000"/>
            </a:solidFill>
          </a:ln>
        </p:spPr>
        <p:txBody>
          <a:bodyPr wrap="none">
            <a:spAutoFit/>
          </a:bodyPr>
          <a:lstStyle/>
          <a:p>
            <a:pPr algn="ctr"/>
            <a:r>
              <a:rPr lang="zh-CN" altLang="en-US" sz="2400" dirty="0" smtClean="0">
                <a:solidFill>
                  <a:srgbClr val="FF0000"/>
                </a:solidFill>
                <a:latin typeface="+mn-ea"/>
                <a:ea typeface="+mn-ea"/>
              </a:rPr>
              <a:t>拓扑</a:t>
            </a:r>
            <a:r>
              <a:rPr lang="zh-CN" altLang="en-US" sz="2400" dirty="0">
                <a:solidFill>
                  <a:srgbClr val="FF0000"/>
                </a:solidFill>
                <a:latin typeface="+mn-ea"/>
                <a:ea typeface="+mn-ea"/>
              </a:rPr>
              <a:t>排序问题</a:t>
            </a:r>
          </a:p>
        </p:txBody>
      </p:sp>
      <p:sp>
        <p:nvSpPr>
          <p:cNvPr id="31" name="Line 18"/>
          <p:cNvSpPr>
            <a:spLocks noChangeShapeType="1"/>
          </p:cNvSpPr>
          <p:nvPr/>
        </p:nvSpPr>
        <p:spPr bwMode="auto">
          <a:xfrm>
            <a:off x="6618312" y="2004492"/>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7380312" y="178846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6088733" y="1767508"/>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6239362"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smtClean="0">
                <a:solidFill>
                  <a:schemeClr val="tx1"/>
                </a:solidFill>
              </a:rPr>
              <a:t>i</a:t>
            </a:r>
            <a:endParaRPr lang="zh-CN" altLang="en-US" sz="2800" dirty="0" smtClean="0">
              <a:solidFill>
                <a:schemeClr val="tx1"/>
              </a:solidFill>
            </a:endParaRPr>
          </a:p>
        </p:txBody>
      </p:sp>
      <p:sp>
        <p:nvSpPr>
          <p:cNvPr id="36" name="矩形 35"/>
          <p:cNvSpPr/>
          <p:nvPr/>
        </p:nvSpPr>
        <p:spPr>
          <a:xfrm>
            <a:off x="7524328" y="1860476"/>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smtClean="0">
                <a:solidFill>
                  <a:schemeClr val="tx1"/>
                </a:solidFill>
              </a:rPr>
              <a:t>j</a:t>
            </a:r>
            <a:endParaRPr lang="zh-CN" altLang="en-US" sz="2800" dirty="0" smtClean="0">
              <a:solidFill>
                <a:schemeClr val="tx1"/>
              </a:solidFill>
            </a:endParaRPr>
          </a:p>
        </p:txBody>
      </p:sp>
    </p:spTree>
    <p:extLst>
      <p:ext uri="{BB962C8B-B14F-4D97-AF65-F5344CB8AC3E}">
        <p14:creationId xmlns:p14="http://schemas.microsoft.com/office/powerpoint/2010/main" val="29821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179512" y="188590"/>
            <a:ext cx="7793037" cy="648122"/>
          </a:xfrm>
        </p:spPr>
        <p:txBody>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704850" y="1114400"/>
            <a:ext cx="7772400" cy="4114800"/>
          </a:xfrm>
        </p:spPr>
        <p:txBody>
          <a:bodyPr>
            <a:prstTxWarp prst="textNoShape">
              <a:avLst/>
            </a:prstTxWarp>
          </a:bodyPr>
          <a:lstStyle/>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拓扑排序：</a:t>
            </a:r>
            <a:r>
              <a:rPr lang="zh-CN" altLang="en-US" sz="2800" b="1" dirty="0">
                <a:latin typeface="Times New Roman" panose="02020603050405020304" pitchFamily="18" charset="0"/>
                <a:cs typeface="Times New Roman" panose="02020603050405020304" pitchFamily="18" charset="0"/>
              </a:rPr>
              <a:t>先决条件</a:t>
            </a:r>
            <a:r>
              <a:rPr lang="zh-CN" altLang="en-US" sz="2800" b="1" dirty="0" smtClean="0">
                <a:latin typeface="Times New Roman" panose="02020603050405020304" pitchFamily="18" charset="0"/>
                <a:cs typeface="Times New Roman" panose="02020603050405020304" pitchFamily="18" charset="0"/>
              </a:rPr>
              <a:t>问题</a:t>
            </a:r>
            <a:endParaRPr lang="zh-CN" altLang="en-US"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lang="zh-CN" altLang="en-US" sz="2400"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sz="2800" b="1" dirty="0" smtClean="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a:t>
            </a:r>
            <a:r>
              <a:rPr lang="en-US" altLang="zh-CN" sz="2800" b="1" dirty="0" smtClean="0">
                <a:latin typeface="Times New Roman" panose="02020603050405020304" pitchFamily="18" charset="0"/>
                <a:cs typeface="Times New Roman" panose="02020603050405020304" pitchFamily="18" charset="0"/>
              </a:rPr>
              <a:t>(T</a:t>
            </a:r>
            <a:r>
              <a:rPr lang="en-US" altLang="zh-CN" sz="2800" dirty="0" smtClean="0">
                <a:latin typeface="Times New Roman" panose="02020603050405020304" pitchFamily="18" charset="0"/>
                <a:cs typeface="Times New Roman" panose="02020603050405020304" pitchFamily="18" charset="0"/>
              </a:rPr>
              <a:t>opological order</a:t>
            </a:r>
            <a:r>
              <a:rPr lang="en-US" altLang="zh-CN" sz="2800" b="1" dirty="0" smtClean="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sz="2400" b="1" dirty="0" smtClean="0">
                <a:latin typeface="Times New Roman" panose="02020603050405020304" pitchFamily="18" charset="0"/>
                <a:cs typeface="Times New Roman" panose="02020603050405020304" pitchFamily="18" charset="0"/>
              </a:rPr>
              <a:t>对于</a:t>
            </a:r>
            <a:r>
              <a:rPr lang="zh-CN" altLang="en-US" sz="2400" b="1" dirty="0" smtClean="0">
                <a:solidFill>
                  <a:srgbClr val="FF0000"/>
                </a:solidFill>
                <a:latin typeface="Times New Roman" panose="02020603050405020304" pitchFamily="18" charset="0"/>
                <a:cs typeface="Times New Roman" panose="02020603050405020304" pitchFamily="18" charset="0"/>
              </a:rPr>
              <a:t>有向无环图</a:t>
            </a:r>
            <a:r>
              <a:rPr lang="en-US" altLang="zh-CN" sz="2400" b="1" dirty="0" smtClean="0">
                <a:latin typeface="Times New Roman" panose="02020603050405020304" pitchFamily="18" charset="0"/>
                <a:cs typeface="Times New Roman" panose="02020603050405020304" pitchFamily="18" charset="0"/>
              </a:rPr>
              <a:t>G=(V, E)</a:t>
            </a:r>
            <a:r>
              <a:rPr lang="zh-CN" altLang="en-US" sz="2400" b="1" dirty="0" smtClean="0">
                <a:latin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sz="2000" b="1" dirty="0" smtClean="0">
                <a:latin typeface="Times New Roman" panose="02020603050405020304" pitchFamily="18" charset="0"/>
                <a:cs typeface="Times New Roman" panose="02020603050405020304" pitchFamily="18" charset="0"/>
              </a:rPr>
              <a:t>若在有向无环图</a:t>
            </a:r>
            <a:r>
              <a:rPr lang="en-US" altLang="zh-CN" sz="2000" b="1" dirty="0" smtClean="0">
                <a:latin typeface="Times New Roman" panose="02020603050405020304" pitchFamily="18" charset="0"/>
                <a:cs typeface="Times New Roman" panose="02020603050405020304" pitchFamily="18" charset="0"/>
              </a:rPr>
              <a:t>G</a:t>
            </a:r>
            <a:r>
              <a:rPr lang="zh-CN" altLang="en-US" sz="2000" b="1" dirty="0" smtClean="0">
                <a:latin typeface="Times New Roman" panose="02020603050405020304" pitchFamily="18" charset="0"/>
                <a:cs typeface="Times New Roman" panose="02020603050405020304" pitchFamily="18" charset="0"/>
              </a:rPr>
              <a:t>中从顶点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到</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有一条路径，则在序列中顶点</a:t>
            </a:r>
            <a:r>
              <a:rPr lang="en-US" altLang="zh-CN" sz="2000" b="1" dirty="0" smtClean="0">
                <a:latin typeface="Times New Roman" panose="02020603050405020304" pitchFamily="18" charset="0"/>
                <a:cs typeface="Times New Roman" panose="02020603050405020304" pitchFamily="18" charset="0"/>
              </a:rPr>
              <a:t>V</a:t>
            </a:r>
            <a:r>
              <a:rPr lang="en-US" altLang="zh-CN" sz="1800" b="1" baseline="-25000" dirty="0" smtClean="0">
                <a:latin typeface="Times New Roman" panose="02020603050405020304" pitchFamily="18" charset="0"/>
                <a:cs typeface="Times New Roman" panose="02020603050405020304" pitchFamily="18" charset="0"/>
              </a:rPr>
              <a:t>i</a:t>
            </a:r>
            <a:r>
              <a:rPr lang="zh-CN" altLang="en-US" sz="2000" b="1" dirty="0" smtClean="0">
                <a:latin typeface="Times New Roman" panose="02020603050405020304" pitchFamily="18" charset="0"/>
                <a:cs typeface="Times New Roman" panose="02020603050405020304" pitchFamily="18" charset="0"/>
              </a:rPr>
              <a:t>必在顶点</a:t>
            </a:r>
            <a:r>
              <a:rPr lang="en-US" altLang="zh-CN" sz="2000" b="1" dirty="0" err="1" smtClean="0">
                <a:latin typeface="Times New Roman" panose="02020603050405020304" pitchFamily="18" charset="0"/>
                <a:cs typeface="Times New Roman" panose="02020603050405020304" pitchFamily="18" charset="0"/>
              </a:rPr>
              <a:t>V</a:t>
            </a:r>
            <a:r>
              <a:rPr lang="en-US" altLang="zh-CN" sz="1800" b="1" baseline="-25000" dirty="0" err="1" smtClean="0">
                <a:latin typeface="Times New Roman" panose="02020603050405020304" pitchFamily="18" charset="0"/>
                <a:cs typeface="Times New Roman" panose="02020603050405020304" pitchFamily="18" charset="0"/>
              </a:rPr>
              <a:t>j</a:t>
            </a:r>
            <a:r>
              <a:rPr lang="zh-CN" altLang="en-US" sz="2000" b="1" dirty="0" smtClean="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则该线性序列可称作一个</a:t>
            </a:r>
            <a:r>
              <a:rPr lang="zh-CN" altLang="en-US" sz="2400" b="1" dirty="0" smtClean="0">
                <a:solidFill>
                  <a:schemeClr val="hlink"/>
                </a:solidFill>
                <a:latin typeface="Times New Roman" panose="02020603050405020304" pitchFamily="18" charset="0"/>
                <a:cs typeface="Times New Roman" panose="02020603050405020304" pitchFamily="18" charset="0"/>
              </a:rPr>
              <a:t>拓扑序列</a:t>
            </a:r>
            <a:r>
              <a:rPr lang="zh-CN" altLang="en-US" sz="2400" b="1" dirty="0" smtClean="0">
                <a:solidFill>
                  <a:schemeClr val="hlink"/>
                </a:solidFill>
                <a:latin typeface="Times New Roman" panose="02020603050405020304" pitchFamily="18" charset="0"/>
              </a:rPr>
              <a:t>。</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sz="2800" b="1" dirty="0" smtClean="0">
                <a:latin typeface="Times New Roman" panose="02020603050405020304" pitchFamily="18" charset="0"/>
                <a:cs typeface="Times New Roman" panose="02020603050405020304" pitchFamily="18" charset="0"/>
              </a:rPr>
              <a:t>任何有向无环图</a:t>
            </a:r>
            <a:r>
              <a:rPr lang="en-US" altLang="zh-CN" sz="2800" b="1" dirty="0" smtClean="0">
                <a:latin typeface="Times New Roman" panose="02020603050405020304" pitchFamily="18" charset="0"/>
                <a:cs typeface="Times New Roman" panose="02020603050405020304" pitchFamily="18" charset="0"/>
              </a:rPr>
              <a:t>G</a:t>
            </a:r>
            <a:r>
              <a:rPr lang="zh-CN" altLang="en-US" sz="2800" b="1" dirty="0" smtClean="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35496" y="476672"/>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pPr algn="ctr"/>
            <a: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2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18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18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323850" y="1412875"/>
            <a:ext cx="8820150"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工程：</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表示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a:t>
            </a:r>
            <a:r>
              <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buFontTx/>
              <a:buChar char="•"/>
            </a:pP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4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4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4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400" dirty="0" smtClean="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网中</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不能</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出现</a:t>
            </a:r>
            <a:r>
              <a:rPr lang="zh-CN" altLang="en-US" sz="2400" b="1" dirty="0" smtClean="0">
                <a:solidFill>
                  <a:srgbClr val="FF0000"/>
                </a:solidFill>
                <a:latin typeface="Times New Roman" panose="02020603050405020304" pitchFamily="18" charset="0"/>
                <a:ea typeface="楷体_GB2312" pitchFamily="49" charset="-122"/>
              </a:rPr>
              <a:t>回路</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lvl="1" algn="l">
              <a:lnSpc>
                <a:spcPct val="120000"/>
              </a:lnSpc>
              <a:buClr>
                <a:schemeClr val="tx2"/>
              </a:buClr>
            </a:pPr>
            <a:endParaRPr lang="zh-CN" altLang="en-US" sz="24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4826236" y="4077072"/>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6308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5088000" y="4725339"/>
            <a:ext cx="2699876" cy="1600548"/>
            <a:chOff x="1008" y="672"/>
            <a:chExt cx="1920" cy="1296"/>
          </a:xfrm>
        </p:grpSpPr>
        <p:sp>
          <p:nvSpPr>
            <p:cNvPr id="11"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1016541" y="4709467"/>
            <a:ext cx="2699876" cy="1600548"/>
            <a:chOff x="1008" y="672"/>
            <a:chExt cx="1920" cy="1296"/>
          </a:xfrm>
        </p:grpSpPr>
        <p:sp>
          <p:nvSpPr>
            <p:cNvPr id="24" name="Text Box 3"/>
            <p:cNvSpPr txBox="1">
              <a:spLocks noChangeArrowheads="1"/>
            </p:cNvSpPr>
            <p:nvPr/>
          </p:nvSpPr>
          <p:spPr bwMode="auto">
            <a:xfrm>
              <a:off x="2245" y="1300"/>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4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7578934" y="4149775"/>
            <a:ext cx="1385554" cy="646331"/>
          </a:xfrm>
          <a:prstGeom prst="rect">
            <a:avLst/>
          </a:prstGeom>
        </p:spPr>
        <p:txBody>
          <a:bodyPr wrap="square">
            <a:spAutoFit/>
          </a:bodyPr>
          <a:lstStyle/>
          <a:p>
            <a:pPr algn="ctr"/>
            <a:r>
              <a:rPr lang="zh-CN" altLang="en-US" b="1" i="1" dirty="0" smtClean="0">
                <a:solidFill>
                  <a:srgbClr val="FF3300"/>
                </a:solidFill>
                <a:ea typeface="黑体" panose="02010609060101010101" pitchFamily="49" charset="-122"/>
              </a:rPr>
              <a:t>回路</a:t>
            </a:r>
            <a:r>
              <a:rPr lang="zh-CN" altLang="en-US" b="1" i="1" dirty="0">
                <a:solidFill>
                  <a:srgbClr val="FF3300"/>
                </a:solidFill>
                <a:ea typeface="黑体" panose="02010609060101010101" pitchFamily="49" charset="-122"/>
              </a:rPr>
              <a:t>：</a:t>
            </a:r>
            <a:r>
              <a:rPr lang="zh-CN" altLang="en-US" b="1" i="1" dirty="0" smtClean="0">
                <a:solidFill>
                  <a:srgbClr val="FF3300"/>
                </a:solidFill>
                <a:ea typeface="黑体" panose="02010609060101010101" pitchFamily="49" charset="-122"/>
              </a:rPr>
              <a:t>工程</a:t>
            </a:r>
            <a:r>
              <a:rPr lang="zh-CN" altLang="en-US" b="1" i="1" dirty="0">
                <a:solidFill>
                  <a:srgbClr val="FF3300"/>
                </a:solidFill>
                <a:ea typeface="黑体" panose="02010609060101010101" pitchFamily="49" charset="-122"/>
              </a:rPr>
              <a:t>不</a:t>
            </a:r>
            <a:r>
              <a:rPr lang="zh-CN" altLang="en-US" b="1" i="1" dirty="0" smtClean="0">
                <a:solidFill>
                  <a:srgbClr val="FF3300"/>
                </a:solidFill>
                <a:ea typeface="黑体" panose="02010609060101010101" pitchFamily="49" charset="-122"/>
              </a:rPr>
              <a:t>可行！</a:t>
            </a:r>
            <a:endParaRPr lang="zh-CN" altLang="en-US" b="1" i="1" dirty="0">
              <a:solidFill>
                <a:srgbClr val="FF3300"/>
              </a:solidFill>
              <a:ea typeface="黑体" panose="02010609060101010101" pitchFamily="49" charset="-122"/>
            </a:endParaRP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1079612" y="908720"/>
          <a:ext cx="7272808" cy="5251780"/>
        </p:xfrm>
        <a:graphic>
          <a:graphicData uri="http://schemas.openxmlformats.org/drawingml/2006/table">
            <a:tbl>
              <a:tblPr/>
              <a:tblGrid>
                <a:gridCol w="1471857"/>
                <a:gridCol w="3512998"/>
                <a:gridCol w="2287953"/>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r>
            </a:tbl>
          </a:graphicData>
        </a:graphic>
      </p:graphicFrame>
      <p:sp>
        <p:nvSpPr>
          <p:cNvPr id="244812" name="Oval 76"/>
          <p:cNvSpPr>
            <a:spLocks noChangeArrowheads="1"/>
          </p:cNvSpPr>
          <p:nvPr/>
        </p:nvSpPr>
        <p:spPr bwMode="auto">
          <a:xfrm>
            <a:off x="899344" y="257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827584" y="2564904"/>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899344" y="40851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827584" y="4077072"/>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2699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2627784" y="134076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3131369" y="20690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3059832" y="206084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3420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3348484" y="3543399"/>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2555106"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2483471" y="4437112"/>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2196331"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2051720" y="5343599"/>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4788719" y="27897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4716016" y="2780928"/>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1259706" y="16372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1259706"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1259706" y="27897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1259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1259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1259706" y="43010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1259706"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2915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3491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5580881"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5508104" y="13499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4931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4860032" y="5165566"/>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3059931" y="14928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2555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7308081"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7236296" y="2429436"/>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7308105" y="4157131"/>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7236296" y="4157131"/>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5076056" y="17087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5939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5147494" y="26453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5147494"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5291956"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3200" b="1" dirty="0" smtClean="0"/>
              <a:t>AOV</a:t>
            </a:r>
            <a:r>
              <a:rPr lang="zh-CN" altLang="en-US" sz="3200" b="1" dirty="0" smtClean="0"/>
              <a:t>网的构造</a:t>
            </a:r>
          </a:p>
        </p:txBody>
      </p:sp>
      <p:sp>
        <p:nvSpPr>
          <p:cNvPr id="47" name="Text Box 49"/>
          <p:cNvSpPr txBox="1">
            <a:spLocks noChangeArrowheads="1"/>
          </p:cNvSpPr>
          <p:nvPr/>
        </p:nvSpPr>
        <p:spPr bwMode="auto">
          <a:xfrm>
            <a:off x="1331640" y="6125234"/>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smtClean="0">
                <a:solidFill>
                  <a:srgbClr val="FF0000"/>
                </a:solidFill>
              </a:rPr>
              <a:t>教学计划是否合理？学生应按何种顺序学习这些课程？</a:t>
            </a:r>
            <a:endParaRPr lang="zh-CN" altLang="en-US" sz="2400" dirty="0">
              <a:solidFill>
                <a:srgbClr val="FF0000"/>
              </a:solidFill>
            </a:endParaRP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5878314"/>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611560" y="1484784"/>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a:t>
            </a:r>
            <a:r>
              <a:rPr kumimoji="1" lang="zh-CN" altLang="en-US" sz="2400" b="1" dirty="0" smtClean="0">
                <a:latin typeface="黑体" panose="02010609060101010101" pitchFamily="49" charset="-122"/>
                <a:ea typeface="黑体" panose="02010609060101010101" pitchFamily="49" charset="-122"/>
              </a:rPr>
              <a:t>前面；</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各活动</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子</a:t>
            </a:r>
            <a:r>
              <a:rPr kumimoji="1" lang="zh-CN" altLang="en-US" sz="2400" b="1" dirty="0">
                <a:latin typeface="黑体" panose="02010609060101010101" pitchFamily="49" charset="-122"/>
                <a:ea typeface="黑体" panose="02010609060101010101" pitchFamily="49" charset="-122"/>
              </a:rPr>
              <a:t>工程可按</a:t>
            </a:r>
            <a:r>
              <a:rPr kumimoji="1" lang="zh-CN" altLang="en-US" sz="2400" b="1" dirty="0" smtClean="0">
                <a:latin typeface="黑体" panose="02010609060101010101" pitchFamily="49" charset="-122"/>
                <a:ea typeface="黑体" panose="02010609060101010101" pitchFamily="49" charset="-122"/>
              </a:rPr>
              <a:t>拓扑序列</a:t>
            </a:r>
            <a:r>
              <a:rPr kumimoji="1" lang="zh-CN" altLang="en-US" sz="2400" b="1" dirty="0">
                <a:latin typeface="黑体" panose="02010609060101010101" pitchFamily="49" charset="-122"/>
                <a:ea typeface="黑体" panose="02010609060101010101" pitchFamily="49" charset="-122"/>
              </a:rPr>
              <a:t>的次序进行</a:t>
            </a:r>
            <a:r>
              <a:rPr kumimoji="1" lang="zh-CN" altLang="en-US" sz="2400" b="1" dirty="0" smtClean="0">
                <a:latin typeface="黑体" panose="02010609060101010101" pitchFamily="49" charset="-122"/>
                <a:ea typeface="黑体" panose="02010609060101010101" pitchFamily="49" charset="-122"/>
              </a:rPr>
              <a:t>安排。</a:t>
            </a:r>
            <a:endParaRPr kumimoji="1" lang="en-US" altLang="zh-CN" sz="2400" b="1" dirty="0" smtClean="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smtClean="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smtClean="0">
                <a:latin typeface="黑体" panose="02010609060101010101" pitchFamily="49" charset="-122"/>
                <a:ea typeface="黑体" panose="02010609060101010101" pitchFamily="49" charset="-122"/>
              </a:rPr>
              <a:t>构造拓扑序列的过程</a:t>
            </a:r>
            <a:r>
              <a:rPr kumimoji="1" lang="en-US" altLang="zh-CN" sz="2400" b="1"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拓扑排序；</a:t>
            </a:r>
            <a:endParaRPr kumimoji="1" lang="en-US" altLang="zh-CN" sz="2400" b="1" dirty="0" smtClean="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smtClean="0">
                <a:solidFill>
                  <a:srgbClr val="FF0000"/>
                </a:solidFill>
                <a:latin typeface="黑体" panose="02010609060101010101" pitchFamily="49" charset="-122"/>
                <a:ea typeface="黑体" panose="02010609060101010101" pitchFamily="49" charset="-122"/>
              </a:rPr>
              <a:t>AOV</a:t>
            </a:r>
            <a:r>
              <a:rPr kumimoji="1" lang="zh-CN" altLang="en-US" sz="2400" b="1" dirty="0" smtClean="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63339" y="188640"/>
            <a:ext cx="3328541" cy="58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3200" b="1" dirty="0" smtClean="0"/>
              <a:t>拓扑排序</a:t>
            </a:r>
          </a:p>
        </p:txBody>
      </p:sp>
      <p:grpSp>
        <p:nvGrpSpPr>
          <p:cNvPr id="4" name="Group 34"/>
          <p:cNvGrpSpPr>
            <a:grpSpLocks/>
          </p:cNvGrpSpPr>
          <p:nvPr/>
        </p:nvGrpSpPr>
        <p:grpSpPr bwMode="auto">
          <a:xfrm>
            <a:off x="6372200" y="4504831"/>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6012160" y="6042774"/>
            <a:ext cx="3089770" cy="338554"/>
          </a:xfrm>
          <a:prstGeom prst="rect">
            <a:avLst/>
          </a:prstGeom>
          <a:noFill/>
        </p:spPr>
        <p:txBody>
          <a:bodyPr wrap="square" rtlCol="0">
            <a:spAutoFit/>
          </a:bodyPr>
          <a:lstStyle/>
          <a:p>
            <a:r>
              <a:rPr lang="zh-CN" altLang="en-US" sz="1600" dirty="0" smtClean="0">
                <a:solidFill>
                  <a:srgbClr val="0000CC"/>
                </a:solidFill>
              </a:rPr>
              <a:t>程序设计</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离散数学</a:t>
            </a:r>
            <a:r>
              <a:rPr lang="en-US" altLang="zh-CN" sz="1600" dirty="0" smtClean="0">
                <a:solidFill>
                  <a:srgbClr val="0000CC"/>
                </a:solidFill>
                <a:sym typeface="Wingdings" panose="05000000000000000000" pitchFamily="2" charset="2"/>
              </a:rPr>
              <a:t></a:t>
            </a:r>
            <a:r>
              <a:rPr lang="zh-CN" altLang="en-US" sz="1600" dirty="0" smtClean="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143495" y="188640"/>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排序算法</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4" name="文本框 3"/>
          <p:cNvSpPr txBox="1"/>
          <p:nvPr/>
        </p:nvSpPr>
        <p:spPr>
          <a:xfrm>
            <a:off x="1835871" y="1484784"/>
            <a:ext cx="4896544" cy="461665"/>
          </a:xfrm>
          <a:prstGeom prst="rect">
            <a:avLst/>
          </a:prstGeom>
          <a:noFill/>
          <a:ln>
            <a:solidFill>
              <a:schemeClr val="tx1"/>
            </a:solidFill>
          </a:ln>
        </p:spPr>
        <p:txBody>
          <a:bodyPr wrap="square" rtlCol="0">
            <a:spAutoFit/>
          </a:bodyPr>
          <a:lstStyle/>
          <a:p>
            <a:pPr algn="ctr"/>
            <a:r>
              <a:rPr lang="zh-CN" altLang="en-US" sz="2400" dirty="0" smtClean="0">
                <a:latin typeface="+mn-ea"/>
                <a:ea typeface="+mn-ea"/>
              </a:rPr>
              <a:t>任选一个</a:t>
            </a:r>
            <a:r>
              <a:rPr lang="zh-CN" altLang="en-US" sz="2400" dirty="0" smtClean="0">
                <a:solidFill>
                  <a:srgbClr val="0000CC"/>
                </a:solidFill>
                <a:latin typeface="+mn-ea"/>
                <a:ea typeface="+mn-ea"/>
              </a:rPr>
              <a:t>无前驱的顶点</a:t>
            </a:r>
            <a:r>
              <a:rPr lang="zh-CN" altLang="en-US" sz="2400" dirty="0" smtClean="0">
                <a:latin typeface="+mn-ea"/>
                <a:ea typeface="+mn-ea"/>
              </a:rPr>
              <a:t>并输出</a:t>
            </a:r>
            <a:endParaRPr lang="zh-CN" altLang="en-US" sz="2400" dirty="0">
              <a:latin typeface="+mn-ea"/>
              <a:ea typeface="+mn-ea"/>
            </a:endParaRPr>
          </a:p>
        </p:txBody>
      </p:sp>
      <p:sp>
        <p:nvSpPr>
          <p:cNvPr id="9" name="文本框 8"/>
          <p:cNvSpPr txBox="1"/>
          <p:nvPr/>
        </p:nvSpPr>
        <p:spPr>
          <a:xfrm>
            <a:off x="1331815" y="2348880"/>
            <a:ext cx="5904656" cy="461665"/>
          </a:xfrm>
          <a:prstGeom prst="rect">
            <a:avLst/>
          </a:prstGeom>
          <a:noFill/>
          <a:ln>
            <a:solidFill>
              <a:schemeClr val="tx1"/>
            </a:solidFill>
          </a:ln>
        </p:spPr>
        <p:txBody>
          <a:bodyPr wrap="square" rtlCol="0">
            <a:spAutoFit/>
          </a:bodyPr>
          <a:lstStyle/>
          <a:p>
            <a:pPr algn="ctr"/>
            <a:r>
              <a:rPr lang="zh-CN" altLang="en-US" sz="2400" dirty="0" smtClean="0">
                <a:solidFill>
                  <a:srgbClr val="0000CC"/>
                </a:solidFill>
                <a:latin typeface="+mn-ea"/>
                <a:ea typeface="+mn-ea"/>
              </a:rPr>
              <a:t>删除</a:t>
            </a:r>
            <a:r>
              <a:rPr lang="zh-CN" altLang="en-US" sz="2400" dirty="0">
                <a:latin typeface="+mn-ea"/>
                <a:ea typeface="+mn-ea"/>
              </a:rPr>
              <a:t>该顶点以及以该顶点</a:t>
            </a:r>
            <a:r>
              <a:rPr lang="zh-CN" altLang="en-US" sz="2400" dirty="0" smtClean="0">
                <a:latin typeface="+mn-ea"/>
                <a:ea typeface="+mn-ea"/>
              </a:rPr>
              <a:t>为起点的</a:t>
            </a:r>
            <a:r>
              <a:rPr lang="zh-CN" altLang="en-US" sz="2400" dirty="0">
                <a:latin typeface="+mn-ea"/>
                <a:ea typeface="+mn-ea"/>
              </a:rPr>
              <a:t>所有</a:t>
            </a:r>
            <a:r>
              <a:rPr lang="zh-CN" altLang="en-US" sz="2400" dirty="0" smtClean="0">
                <a:latin typeface="+mn-ea"/>
                <a:ea typeface="+mn-ea"/>
              </a:rPr>
              <a:t>边</a:t>
            </a:r>
            <a:endParaRPr lang="zh-CN" altLang="en-US" sz="2400" dirty="0">
              <a:latin typeface="+mn-ea"/>
              <a:ea typeface="+mn-ea"/>
            </a:endParaRPr>
          </a:p>
        </p:txBody>
      </p:sp>
      <p:sp>
        <p:nvSpPr>
          <p:cNvPr id="10" name="流程图: 决策 9"/>
          <p:cNvSpPr/>
          <p:nvPr/>
        </p:nvSpPr>
        <p:spPr>
          <a:xfrm>
            <a:off x="2267919"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000CC"/>
                </a:solidFill>
                <a:latin typeface="+mn-ea"/>
              </a:rPr>
              <a:t>所有顶点</a:t>
            </a:r>
            <a:r>
              <a:rPr lang="zh-CN" altLang="en-US" sz="2400" dirty="0" smtClean="0">
                <a:solidFill>
                  <a:schemeClr val="tx1"/>
                </a:solidFill>
                <a:latin typeface="+mn-ea"/>
              </a:rPr>
              <a:t>是否已输出？</a:t>
            </a:r>
            <a:endParaRPr lang="zh-CN" altLang="en-US" sz="2400" dirty="0">
              <a:solidFill>
                <a:schemeClr val="tx1"/>
              </a:solidFill>
              <a:latin typeface="+mn-ea"/>
            </a:endParaRPr>
          </a:p>
        </p:txBody>
      </p:sp>
      <p:sp>
        <p:nvSpPr>
          <p:cNvPr id="18" name="流程图: 决策 17"/>
          <p:cNvSpPr/>
          <p:nvPr/>
        </p:nvSpPr>
        <p:spPr>
          <a:xfrm>
            <a:off x="2267919"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n-ea"/>
              </a:rPr>
              <a:t>是否还有无前驱的节点？</a:t>
            </a:r>
            <a:endParaRPr lang="zh-CN" altLang="en-US" sz="2400" dirty="0">
              <a:solidFill>
                <a:schemeClr val="tx1"/>
              </a:solidFill>
              <a:latin typeface="+mn-ea"/>
            </a:endParaRPr>
          </a:p>
        </p:txBody>
      </p:sp>
      <p:cxnSp>
        <p:nvCxnSpPr>
          <p:cNvPr id="19" name="直接箭头连接符 18"/>
          <p:cNvCxnSpPr/>
          <p:nvPr/>
        </p:nvCxnSpPr>
        <p:spPr>
          <a:xfrm>
            <a:off x="4284143"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971775"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452320" y="3284984"/>
            <a:ext cx="1440160" cy="830997"/>
          </a:xfrm>
          <a:prstGeom prst="rect">
            <a:avLst/>
          </a:prstGeom>
          <a:noFill/>
          <a:ln>
            <a:solidFill>
              <a:schemeClr val="tx1"/>
            </a:solidFill>
          </a:ln>
        </p:spPr>
        <p:txBody>
          <a:bodyPr wrap="square" rtlCol="0">
            <a:spAutoFit/>
          </a:bodyPr>
          <a:lstStyle/>
          <a:p>
            <a:pPr algn="ctr"/>
            <a:r>
              <a:rPr lang="zh-CN" altLang="en-US" sz="2400" dirty="0" smtClean="0">
                <a:solidFill>
                  <a:srgbClr val="00B050"/>
                </a:solidFill>
                <a:latin typeface="+mn-ea"/>
                <a:ea typeface="+mn-ea"/>
              </a:rPr>
              <a:t>拓扑排序完成</a:t>
            </a:r>
            <a:endParaRPr lang="zh-CN" altLang="en-US" sz="2400" dirty="0">
              <a:solidFill>
                <a:srgbClr val="00B050"/>
              </a:solidFill>
              <a:latin typeface="+mn-ea"/>
              <a:ea typeface="+mn-ea"/>
            </a:endParaRPr>
          </a:p>
        </p:txBody>
      </p:sp>
      <p:sp>
        <p:nvSpPr>
          <p:cNvPr id="773136" name="文本框 773135"/>
          <p:cNvSpPr txBox="1"/>
          <p:nvPr/>
        </p:nvSpPr>
        <p:spPr>
          <a:xfrm>
            <a:off x="4355976" y="4149080"/>
            <a:ext cx="648072" cy="461665"/>
          </a:xfrm>
          <a:prstGeom prst="rect">
            <a:avLst/>
          </a:prstGeom>
          <a:noFill/>
        </p:spPr>
        <p:txBody>
          <a:bodyPr wrap="square" rtlCol="0">
            <a:spAutoFit/>
          </a:bodyPr>
          <a:lstStyle/>
          <a:p>
            <a:pPr algn="ctr"/>
            <a:r>
              <a:rPr lang="zh-CN" altLang="en-US" sz="2400" dirty="0">
                <a:latin typeface="+mn-ea"/>
                <a:ea typeface="+mn-ea"/>
              </a:rPr>
              <a:t>否</a:t>
            </a:r>
          </a:p>
        </p:txBody>
      </p:sp>
      <p:sp>
        <p:nvSpPr>
          <p:cNvPr id="773137" name="文本框 773136"/>
          <p:cNvSpPr txBox="1"/>
          <p:nvPr/>
        </p:nvSpPr>
        <p:spPr>
          <a:xfrm>
            <a:off x="6588224" y="3255367"/>
            <a:ext cx="504056"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sp>
        <p:nvSpPr>
          <p:cNvPr id="51" name="文本框 50"/>
          <p:cNvSpPr txBox="1"/>
          <p:nvPr/>
        </p:nvSpPr>
        <p:spPr>
          <a:xfrm>
            <a:off x="4355976" y="5660045"/>
            <a:ext cx="504056" cy="461665"/>
          </a:xfrm>
          <a:prstGeom prst="rect">
            <a:avLst/>
          </a:prstGeom>
          <a:noFill/>
        </p:spPr>
        <p:txBody>
          <a:bodyPr wrap="square" rtlCol="0">
            <a:spAutoFit/>
          </a:bodyPr>
          <a:lstStyle/>
          <a:p>
            <a:pPr algn="ctr"/>
            <a:r>
              <a:rPr lang="zh-CN" altLang="en-US" sz="2400" dirty="0" smtClean="0">
                <a:latin typeface="+mn-ea"/>
                <a:ea typeface="+mn-ea"/>
              </a:rPr>
              <a:t>否</a:t>
            </a:r>
            <a:endParaRPr lang="zh-CN" altLang="en-US" sz="2400" dirty="0">
              <a:latin typeface="+mn-ea"/>
              <a:ea typeface="+mn-ea"/>
            </a:endParaRPr>
          </a:p>
        </p:txBody>
      </p:sp>
      <p:sp>
        <p:nvSpPr>
          <p:cNvPr id="52" name="文本框 51"/>
          <p:cNvSpPr txBox="1"/>
          <p:nvPr/>
        </p:nvSpPr>
        <p:spPr>
          <a:xfrm>
            <a:off x="1331815" y="4695527"/>
            <a:ext cx="648072" cy="461665"/>
          </a:xfrm>
          <a:prstGeom prst="rect">
            <a:avLst/>
          </a:prstGeom>
          <a:noFill/>
        </p:spPr>
        <p:txBody>
          <a:bodyPr wrap="square" rtlCol="0">
            <a:spAutoFit/>
          </a:bodyPr>
          <a:lstStyle/>
          <a:p>
            <a:pPr algn="ctr"/>
            <a:r>
              <a:rPr lang="zh-CN" altLang="en-US" sz="2400" dirty="0" smtClean="0">
                <a:latin typeface="+mn-ea"/>
                <a:ea typeface="+mn-ea"/>
              </a:rPr>
              <a:t>是</a:t>
            </a:r>
            <a:endParaRPr lang="zh-CN" altLang="en-US" sz="2400" dirty="0">
              <a:latin typeface="+mn-ea"/>
              <a:ea typeface="+mn-ea"/>
            </a:endParaRPr>
          </a:p>
        </p:txBody>
      </p:sp>
      <p:cxnSp>
        <p:nvCxnSpPr>
          <p:cNvPr id="11" name="直接连接符 10"/>
          <p:cNvCxnSpPr>
            <a:stCxn id="18" idx="1"/>
          </p:cNvCxnSpPr>
          <p:nvPr/>
        </p:nvCxnSpPr>
        <p:spPr>
          <a:xfrm flipH="1" flipV="1">
            <a:off x="971601"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971600" y="1719393"/>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3780087" y="663079"/>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begin</a:t>
            </a:r>
            <a:endParaRPr lang="zh-CN" altLang="en-US" sz="2400" dirty="0">
              <a:latin typeface="+mn-ea"/>
              <a:ea typeface="+mn-ea"/>
            </a:endParaRPr>
          </a:p>
        </p:txBody>
      </p:sp>
      <p:sp>
        <p:nvSpPr>
          <p:cNvPr id="39" name="文本框 38"/>
          <p:cNvSpPr txBox="1"/>
          <p:nvPr/>
        </p:nvSpPr>
        <p:spPr>
          <a:xfrm>
            <a:off x="7668344" y="6135687"/>
            <a:ext cx="1008112" cy="461665"/>
          </a:xfrm>
          <a:prstGeom prst="rect">
            <a:avLst/>
          </a:prstGeom>
          <a:solidFill>
            <a:schemeClr val="bg1">
              <a:lumMod val="85000"/>
            </a:schemeClr>
          </a:solidFill>
        </p:spPr>
        <p:txBody>
          <a:bodyPr wrap="square" rtlCol="0">
            <a:spAutoFit/>
          </a:bodyPr>
          <a:lstStyle/>
          <a:p>
            <a:pPr algn="ctr"/>
            <a:r>
              <a:rPr lang="en-US" altLang="zh-CN" sz="2400" dirty="0" smtClean="0">
                <a:latin typeface="+mn-ea"/>
                <a:ea typeface="+mn-ea"/>
              </a:rPr>
              <a:t>end</a:t>
            </a:r>
            <a:endParaRPr lang="zh-CN" altLang="en-US" sz="2400" dirty="0">
              <a:latin typeface="+mn-ea"/>
              <a:ea typeface="+mn-ea"/>
            </a:endParaRPr>
          </a:p>
        </p:txBody>
      </p:sp>
      <p:cxnSp>
        <p:nvCxnSpPr>
          <p:cNvPr id="41" name="直接箭头连接符 40"/>
          <p:cNvCxnSpPr/>
          <p:nvPr/>
        </p:nvCxnSpPr>
        <p:spPr>
          <a:xfrm>
            <a:off x="4284143"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284143"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284143"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284143"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483768" y="6135687"/>
            <a:ext cx="3600400" cy="461665"/>
          </a:xfrm>
          <a:prstGeom prst="rect">
            <a:avLst/>
          </a:prstGeom>
          <a:noFill/>
          <a:ln>
            <a:solidFill>
              <a:schemeClr val="tx1"/>
            </a:solidFill>
          </a:ln>
        </p:spPr>
        <p:txBody>
          <a:bodyPr wrap="square" rtlCol="0">
            <a:spAutoFit/>
          </a:bodyPr>
          <a:lstStyle/>
          <a:p>
            <a:pPr algn="ctr"/>
            <a:r>
              <a:rPr lang="zh-CN" altLang="en-US" sz="2400" dirty="0">
                <a:solidFill>
                  <a:srgbClr val="FF0000"/>
                </a:solidFill>
                <a:latin typeface="+mn-ea"/>
                <a:ea typeface="+mn-ea"/>
              </a:rPr>
              <a:t>存在</a:t>
            </a:r>
            <a:r>
              <a:rPr lang="zh-CN" altLang="en-US" sz="2400" dirty="0" smtClean="0">
                <a:solidFill>
                  <a:srgbClr val="FF0000"/>
                </a:solidFill>
                <a:latin typeface="+mn-ea"/>
                <a:ea typeface="+mn-ea"/>
              </a:rPr>
              <a:t>回路，拓扑排序结束</a:t>
            </a:r>
            <a:endParaRPr lang="zh-CN" altLang="en-US" sz="2400" dirty="0">
              <a:solidFill>
                <a:srgbClr val="FF0000"/>
              </a:solidFill>
              <a:latin typeface="+mn-ea"/>
              <a:ea typeface="+mn-ea"/>
            </a:endParaRPr>
          </a:p>
        </p:txBody>
      </p:sp>
      <p:cxnSp>
        <p:nvCxnSpPr>
          <p:cNvPr id="49" name="直接箭头连接符 48"/>
          <p:cNvCxnSpPr/>
          <p:nvPr/>
        </p:nvCxnSpPr>
        <p:spPr>
          <a:xfrm flipV="1">
            <a:off x="6156176" y="6366519"/>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300367"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172400" y="4115981"/>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8346835" y="692321"/>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7092244" y="15007"/>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7126554" y="35499"/>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6958436" y="903712"/>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7865356" y="377392"/>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7768145" y="1038528"/>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6932132" y="89508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8304520" y="688007"/>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7401031" y="532699"/>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8362967" y="721938"/>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7108376" y="44624"/>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7142686" y="65116"/>
            <a:ext cx="726222" cy="4465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6974568" y="933329"/>
            <a:ext cx="726222" cy="4680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7784277" y="1068145"/>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6948264" y="924701"/>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8320652" y="717624"/>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7417163" y="562316"/>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7925428" y="371813"/>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1187624" y="24925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1187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1187624" y="40038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1187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2987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2987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3419649" y="1987773"/>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3419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3708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3635548"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2843386"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2771948"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2484611"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2411586"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5076999" y="2708498"/>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5076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1547986" y="1555973"/>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1547986"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1547986" y="2708498"/>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1547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1547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1547986" y="4219798"/>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1547986"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3203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3780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5869161"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5869161"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5219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5219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3348211" y="1411511"/>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2843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7596361"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7596361"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7596361" y="4292823"/>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7596361"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5364336" y="1627411"/>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6227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5435774" y="2564036"/>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5435774" y="2995836"/>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5580236"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2268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a:t>
            </a:r>
          </a:p>
        </p:txBody>
      </p:sp>
      <p:sp>
        <p:nvSpPr>
          <p:cNvPr id="251953" name="Text Box 49"/>
          <p:cNvSpPr txBox="1">
            <a:spLocks noChangeArrowheads="1"/>
          </p:cNvSpPr>
          <p:nvPr/>
        </p:nvSpPr>
        <p:spPr bwMode="auto">
          <a:xfrm>
            <a:off x="323850" y="5876925"/>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2700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c2</a:t>
            </a:r>
          </a:p>
        </p:txBody>
      </p:sp>
      <p:sp>
        <p:nvSpPr>
          <p:cNvPr id="251955" name="Text Box 51"/>
          <p:cNvSpPr txBox="1">
            <a:spLocks noChangeArrowheads="1"/>
          </p:cNvSpPr>
          <p:nvPr/>
        </p:nvSpPr>
        <p:spPr bwMode="auto">
          <a:xfrm>
            <a:off x="3203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c3</a:t>
            </a:r>
          </a:p>
        </p:txBody>
      </p:sp>
      <p:sp>
        <p:nvSpPr>
          <p:cNvPr id="251956" name="Text Box 52"/>
          <p:cNvSpPr txBox="1">
            <a:spLocks noChangeArrowheads="1"/>
          </p:cNvSpPr>
          <p:nvPr/>
        </p:nvSpPr>
        <p:spPr bwMode="auto">
          <a:xfrm>
            <a:off x="3635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c4</a:t>
            </a:r>
          </a:p>
        </p:txBody>
      </p:sp>
      <p:sp>
        <p:nvSpPr>
          <p:cNvPr id="251957" name="Text Box 53"/>
          <p:cNvSpPr txBox="1">
            <a:spLocks noChangeArrowheads="1"/>
          </p:cNvSpPr>
          <p:nvPr/>
        </p:nvSpPr>
        <p:spPr bwMode="auto">
          <a:xfrm>
            <a:off x="4067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c5</a:t>
            </a:r>
          </a:p>
        </p:txBody>
      </p:sp>
      <p:sp>
        <p:nvSpPr>
          <p:cNvPr id="251958" name="Text Box 54"/>
          <p:cNvSpPr txBox="1">
            <a:spLocks noChangeArrowheads="1"/>
          </p:cNvSpPr>
          <p:nvPr/>
        </p:nvSpPr>
        <p:spPr bwMode="auto">
          <a:xfrm>
            <a:off x="4500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c7</a:t>
            </a:r>
          </a:p>
        </p:txBody>
      </p:sp>
      <p:sp>
        <p:nvSpPr>
          <p:cNvPr id="251959" name="Text Box 55"/>
          <p:cNvSpPr txBox="1">
            <a:spLocks noChangeArrowheads="1"/>
          </p:cNvSpPr>
          <p:nvPr/>
        </p:nvSpPr>
        <p:spPr bwMode="auto">
          <a:xfrm>
            <a:off x="4932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c9</a:t>
            </a:r>
          </a:p>
        </p:txBody>
      </p:sp>
      <p:sp>
        <p:nvSpPr>
          <p:cNvPr id="251960" name="Text Box 56"/>
          <p:cNvSpPr txBox="1">
            <a:spLocks noChangeArrowheads="1"/>
          </p:cNvSpPr>
          <p:nvPr/>
        </p:nvSpPr>
        <p:spPr bwMode="auto">
          <a:xfrm>
            <a:off x="5435600"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c10</a:t>
            </a:r>
          </a:p>
        </p:txBody>
      </p:sp>
      <p:sp>
        <p:nvSpPr>
          <p:cNvPr id="251961" name="Text Box 57"/>
          <p:cNvSpPr txBox="1">
            <a:spLocks noChangeArrowheads="1"/>
          </p:cNvSpPr>
          <p:nvPr/>
        </p:nvSpPr>
        <p:spPr bwMode="auto">
          <a:xfrm>
            <a:off x="6011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c11</a:t>
            </a:r>
          </a:p>
        </p:txBody>
      </p:sp>
      <p:sp>
        <p:nvSpPr>
          <p:cNvPr id="251962" name="Text Box 58"/>
          <p:cNvSpPr txBox="1">
            <a:spLocks noChangeArrowheads="1"/>
          </p:cNvSpPr>
          <p:nvPr/>
        </p:nvSpPr>
        <p:spPr bwMode="auto">
          <a:xfrm>
            <a:off x="6588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c6</a:t>
            </a:r>
          </a:p>
        </p:txBody>
      </p:sp>
      <p:sp>
        <p:nvSpPr>
          <p:cNvPr id="251963" name="Text Box 59"/>
          <p:cNvSpPr txBox="1">
            <a:spLocks noChangeArrowheads="1"/>
          </p:cNvSpPr>
          <p:nvPr/>
        </p:nvSpPr>
        <p:spPr bwMode="auto">
          <a:xfrm>
            <a:off x="7019925"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c12</a:t>
            </a:r>
          </a:p>
        </p:txBody>
      </p:sp>
      <p:sp>
        <p:nvSpPr>
          <p:cNvPr id="251964" name="Text Box 60"/>
          <p:cNvSpPr txBox="1">
            <a:spLocks noChangeArrowheads="1"/>
          </p:cNvSpPr>
          <p:nvPr/>
        </p:nvSpPr>
        <p:spPr bwMode="auto">
          <a:xfrm>
            <a:off x="7596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c8</a:t>
            </a:r>
          </a:p>
        </p:txBody>
      </p:sp>
      <p:sp>
        <p:nvSpPr>
          <p:cNvPr id="57" name="Rectangle 2"/>
          <p:cNvSpPr txBox="1">
            <a:spLocks noChangeArrowheads="1"/>
          </p:cNvSpPr>
          <p:nvPr/>
        </p:nvSpPr>
        <p:spPr bwMode="auto">
          <a:xfrm>
            <a:off x="35496" y="260648"/>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endPar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457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solidFill>
                  <a:srgbClr val="000099"/>
                </a:solidFill>
                <a:latin typeface="Times New Roman" panose="02020603050405020304" pitchFamily="18" charset="0"/>
                <a:ea typeface="楷体_GB2312" pitchFamily="49" charset="-122"/>
              </a:rPr>
              <a:t>对于下列</a:t>
            </a:r>
            <a:r>
              <a:rPr kumimoji="1" lang="en-US" altLang="zh-CN" sz="2800" b="1" dirty="0" smtClean="0">
                <a:solidFill>
                  <a:srgbClr val="000099"/>
                </a:solidFill>
                <a:latin typeface="Times New Roman" panose="02020603050405020304" pitchFamily="18" charset="0"/>
                <a:ea typeface="楷体_GB2312" pitchFamily="49" charset="-122"/>
              </a:rPr>
              <a:t>AOV</a:t>
            </a:r>
            <a:r>
              <a:rPr kumimoji="1" lang="zh-CN" altLang="en-US" sz="2800" b="1" dirty="0" smtClean="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759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683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smtClean="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4950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4417368"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a:t>
            </a:r>
            <a:r>
              <a:rPr kumimoji="1" lang="zh-CN" altLang="en-US" sz="2800" b="1" dirty="0" smtClean="0">
                <a:solidFill>
                  <a:srgbClr val="000099"/>
                </a:solidFill>
                <a:latin typeface="Times New Roman" panose="02020603050405020304" pitchFamily="18" charset="0"/>
                <a:ea typeface="楷体_GB2312" pitchFamily="49" charset="-122"/>
              </a:rPr>
              <a:t>拓扑序列</a:t>
            </a:r>
            <a:r>
              <a:rPr kumimoji="1" lang="zh-CN" altLang="en-US" sz="2800" b="1" dirty="0">
                <a:solidFill>
                  <a:srgbClr val="000099"/>
                </a:solidFill>
                <a:latin typeface="Times New Roman" panose="02020603050405020304" pitchFamily="18" charset="0"/>
                <a:ea typeface="楷体_GB2312" pitchFamily="49" charset="-122"/>
              </a:rPr>
              <a:t>。</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4471343"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7504" y="188640"/>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200" b="1" dirty="0" smtClean="0">
                <a:solidFill>
                  <a:srgbClr val="0000FF"/>
                </a:solidFill>
                <a:latin typeface="+mj-ea"/>
                <a:ea typeface="+mj-ea"/>
              </a:rPr>
              <a:t>拓扑排序的性质</a:t>
            </a:r>
            <a:endParaRPr lang="zh-CN" altLang="en-US" sz="3200" b="1" dirty="0">
              <a:solidFill>
                <a:srgbClr val="0000FF"/>
              </a:solidFill>
              <a:latin typeface="+mj-ea"/>
              <a:ea typeface="+mj-ea"/>
            </a:endParaRPr>
          </a:p>
        </p:txBody>
      </p:sp>
      <p:sp>
        <p:nvSpPr>
          <p:cNvPr id="2" name="云形标注 1"/>
          <p:cNvSpPr/>
          <p:nvPr/>
        </p:nvSpPr>
        <p:spPr>
          <a:xfrm>
            <a:off x="1418184" y="5733256"/>
            <a:ext cx="2736304" cy="93610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1</a:t>
            </a:r>
            <a:r>
              <a:rPr lang="zh-CN" altLang="en-US" dirty="0" smtClean="0">
                <a:solidFill>
                  <a:srgbClr val="0000CC"/>
                </a:solidFill>
              </a:rPr>
              <a:t>：</a:t>
            </a:r>
            <a:r>
              <a:rPr lang="zh-CN" altLang="en-US" dirty="0" smtClean="0">
                <a:solidFill>
                  <a:schemeClr val="tx1"/>
                </a:solidFill>
              </a:rPr>
              <a:t>拓扑序列通常不唯一！</a:t>
            </a:r>
          </a:p>
        </p:txBody>
      </p:sp>
      <p:sp>
        <p:nvSpPr>
          <p:cNvPr id="27" name="云形标注 26"/>
          <p:cNvSpPr/>
          <p:nvPr/>
        </p:nvSpPr>
        <p:spPr>
          <a:xfrm>
            <a:off x="5222860" y="5725050"/>
            <a:ext cx="2808312" cy="941784"/>
          </a:xfrm>
          <a:prstGeom prst="cloudCallout">
            <a:avLst>
              <a:gd name="adj1" fmla="val -30044"/>
              <a:gd name="adj2" fmla="val -1063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smtClean="0">
                <a:solidFill>
                  <a:srgbClr val="0000CC"/>
                </a:solidFill>
              </a:rPr>
              <a:t>性质</a:t>
            </a:r>
            <a:r>
              <a:rPr lang="en-US" altLang="zh-CN" dirty="0" smtClean="0">
                <a:solidFill>
                  <a:srgbClr val="0000CC"/>
                </a:solidFill>
              </a:rPr>
              <a:t>2</a:t>
            </a:r>
            <a:r>
              <a:rPr lang="zh-CN" altLang="en-US" dirty="0" smtClean="0">
                <a:solidFill>
                  <a:srgbClr val="0000CC"/>
                </a:solidFill>
              </a:rPr>
              <a:t>：</a:t>
            </a:r>
            <a:r>
              <a:rPr lang="zh-CN" altLang="en-US" dirty="0" smtClean="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107504" y="129752"/>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a:t>
            </a:r>
            <a:r>
              <a:rPr lang="zh-CN" altLang="en-US" sz="2400"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排序的应用</a:t>
            </a:r>
            <a:endPar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2741" name="Rectangle 5"/>
          <p:cNvSpPr>
            <a:spLocks noChangeArrowheads="1"/>
          </p:cNvSpPr>
          <p:nvPr/>
        </p:nvSpPr>
        <p:spPr bwMode="auto">
          <a:xfrm>
            <a:off x="395536" y="4293096"/>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l">
              <a:buClr>
                <a:schemeClr val="hlink"/>
              </a:buClr>
              <a:buSzPct val="75000"/>
              <a:buFont typeface="Wingdings" panose="05000000000000000000" pitchFamily="2" charset="2"/>
              <a:buChar char="n"/>
            </a:pP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a:t>
            </a:r>
            <a:r>
              <a:rPr lang="zh-CN" altLang="en-US" sz="2400"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都输出到一个拓扑序列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中，</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endParaRPr lang="zh-CN" altLang="en-US" sz="2400"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lgn="l">
              <a:buClr>
                <a:schemeClr val="hlink"/>
              </a:buClr>
              <a:buSzPct val="75000"/>
              <a:buFont typeface="Wingdings" panose="05000000000000000000" pitchFamily="2" charset="2"/>
              <a:buChar char="n"/>
            </a:pP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的拓扑序列</a:t>
            </a: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则</a:t>
            </a:r>
            <a:r>
              <a:rPr lang="en-US" altLang="zh-CN" sz="2400" dirty="0" smtClean="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400" dirty="0" smtClean="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sz="2400"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4730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539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6300192"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的</a:t>
            </a:r>
            <a:r>
              <a:rPr lang="zh-CN" altLang="en-US" dirty="0" smtClean="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工程可行！</a:t>
            </a:r>
            <a:endParaRPr lang="zh-CN" altLang="en-US" dirty="0" smtClean="0">
              <a:solidFill>
                <a:srgbClr val="0000CC"/>
              </a:solidFill>
            </a:endParaRPr>
          </a:p>
        </p:txBody>
      </p:sp>
      <p:sp>
        <p:nvSpPr>
          <p:cNvPr id="3" name="云形标注 2"/>
          <p:cNvSpPr/>
          <p:nvPr/>
        </p:nvSpPr>
        <p:spPr>
          <a:xfrm>
            <a:off x="6221907" y="5771894"/>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a:t>
            </a:r>
            <a:r>
              <a:rPr lang="zh-CN" altLang="en-US" dirty="0" smtClean="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工程不可行</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dirty="0">
              <a:solidFill>
                <a:srgbClr val="FF0000"/>
              </a:solidFill>
            </a:endParaRPr>
          </a:p>
        </p:txBody>
      </p:sp>
      <p:sp>
        <p:nvSpPr>
          <p:cNvPr id="4" name="矩形 3"/>
          <p:cNvSpPr/>
          <p:nvPr/>
        </p:nvSpPr>
        <p:spPr>
          <a:xfrm>
            <a:off x="1413992" y="3453408"/>
            <a:ext cx="1349087" cy="461665"/>
          </a:xfrm>
          <a:prstGeom prst="rect">
            <a:avLst/>
          </a:prstGeom>
        </p:spPr>
        <p:txBody>
          <a:bodyPr wrap="none">
            <a:spAutoFit/>
          </a:bodyPr>
          <a:lstStyle/>
          <a:p>
            <a:r>
              <a:rPr kumimoji="1" lang="en-US" altLang="zh-CN" sz="2400" b="1" dirty="0">
                <a:solidFill>
                  <a:srgbClr val="0000FF"/>
                </a:solidFill>
                <a:latin typeface="Times New Roman" panose="02020603050405020304" pitchFamily="18" charset="0"/>
              </a:rPr>
              <a:t>A B C D</a:t>
            </a:r>
            <a:r>
              <a:rPr kumimoji="1" lang="en-US" altLang="zh-CN" sz="2400" b="1" dirty="0">
                <a:latin typeface="Times New Roman" panose="02020603050405020304" pitchFamily="18" charset="0"/>
              </a:rPr>
              <a:t> </a:t>
            </a:r>
            <a:endParaRPr lang="zh-CN" altLang="en-US" sz="2400" dirty="0"/>
          </a:p>
        </p:txBody>
      </p:sp>
      <p:sp>
        <p:nvSpPr>
          <p:cNvPr id="26" name="矩形 25"/>
          <p:cNvSpPr/>
          <p:nvPr/>
        </p:nvSpPr>
        <p:spPr>
          <a:xfrm>
            <a:off x="6064702" y="3453408"/>
            <a:ext cx="389850" cy="461665"/>
          </a:xfrm>
          <a:prstGeom prst="rect">
            <a:avLst/>
          </a:prstGeom>
        </p:spPr>
        <p:txBody>
          <a:bodyPr wrap="none">
            <a:spAutoFit/>
          </a:bodyPr>
          <a:lstStyle/>
          <a:p>
            <a:r>
              <a:rPr lang="en-US" altLang="zh-CN" sz="2400" dirty="0" smtClean="0">
                <a:solidFill>
                  <a:srgbClr val="0000CC"/>
                </a:solidFill>
              </a:rPr>
              <a:t>A</a:t>
            </a:r>
            <a:endParaRPr lang="zh-CN" altLang="en-US" sz="2400" dirty="0">
              <a:solidFill>
                <a:srgbClr val="0000CC"/>
              </a:solidFill>
            </a:endParaRPr>
          </a:p>
        </p:txBody>
      </p:sp>
    </p:spTree>
    <p:extLst>
      <p:ext uri="{BB962C8B-B14F-4D97-AF65-F5344CB8AC3E}">
        <p14:creationId xmlns:p14="http://schemas.microsoft.com/office/powerpoint/2010/main" val="408939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0" y="-171450"/>
            <a:ext cx="8686800" cy="3124200"/>
          </a:xfrm>
        </p:spPr>
        <p:txBody>
          <a:bodyPr/>
          <a:lstStyle/>
          <a:p>
            <a:pPr eaLnBrk="1" hangingPunct="1">
              <a:buFont typeface="Wingdings" panose="05000000000000000000" pitchFamily="2" charset="2"/>
              <a:buNone/>
              <a:defRPr/>
            </a:pPr>
            <a:endParaRPr kumimoji="1" lang="en-US" altLang="zh-CN" b="1" smtClean="0">
              <a:solidFill>
                <a:schemeClr val="tx2"/>
              </a:solidFill>
              <a:latin typeface="Times New Roman" panose="02020603050405020304" pitchFamily="18" charset="0"/>
            </a:endParaRPr>
          </a:p>
          <a:p>
            <a:pPr eaLnBrk="1" hangingPunct="1">
              <a:defRPr/>
            </a:pPr>
            <a:r>
              <a:rPr kumimoji="1" lang="zh-CN" altLang="en-US" b="1"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smtClean="0">
                <a:latin typeface="Times New Roman" panose="02020603050405020304" pitchFamily="18" charset="0"/>
              </a:rPr>
              <a:t>        </a:t>
            </a:r>
            <a:r>
              <a:rPr kumimoji="1" lang="zh-CN" altLang="en-US" sz="2800" b="1" smtClean="0">
                <a:latin typeface="Times New Roman" panose="02020603050405020304" pitchFamily="18" charset="0"/>
              </a:rPr>
              <a:t>假设有两个图</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和</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     </a:t>
            </a:r>
            <a:r>
              <a:rPr kumimoji="1" lang="en-US" altLang="zh-CN" sz="2800" b="1" smtClean="0">
                <a:latin typeface="Times New Roman" panose="02020603050405020304" pitchFamily="18" charset="0"/>
              </a:rPr>
              <a:t>V(G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V(G)</a:t>
            </a:r>
            <a:r>
              <a:rPr kumimoji="1" lang="zh-CN" altLang="en-US" sz="2800" b="1" smtClean="0">
                <a:latin typeface="Times New Roman" panose="02020603050405020304" pitchFamily="18" charset="0"/>
              </a:rPr>
              <a:t>，</a:t>
            </a:r>
            <a:r>
              <a:rPr kumimoji="1" lang="en-US" altLang="zh-CN" sz="2800" b="1" smtClean="0">
                <a:latin typeface="Times New Roman" panose="02020603050405020304" pitchFamily="18" charset="0"/>
              </a:rPr>
              <a:t>E(G</a:t>
            </a:r>
            <a:r>
              <a:rPr kumimoji="1" lang="en-US" altLang="zh-CN" sz="2800" b="1" baseline="30000" smtClean="0">
                <a:latin typeface="Times New Roman" panose="02020603050405020304" pitchFamily="18" charset="0"/>
              </a:rPr>
              <a:t>’</a:t>
            </a:r>
            <a:r>
              <a:rPr kumimoji="1" lang="en-US" altLang="zh-CN" sz="2800" b="1" smtClean="0">
                <a:latin typeface="Times New Roman" panose="02020603050405020304" pitchFamily="18" charset="0"/>
              </a:rPr>
              <a:t>) </a:t>
            </a:r>
            <a:r>
              <a:rPr kumimoji="1" lang="en-US" altLang="zh-CN" sz="2800" b="1" smtClean="0">
                <a:latin typeface="Times New Roman" panose="02020603050405020304" pitchFamily="18" charset="0"/>
                <a:sym typeface="Symbol" panose="05050102010706020507" pitchFamily="18" charset="2"/>
              </a:rPr>
              <a:t></a:t>
            </a:r>
            <a:r>
              <a:rPr kumimoji="1" lang="en-US" altLang="zh-CN" sz="2800" b="1" smtClean="0">
                <a:latin typeface="Times New Roman" panose="02020603050405020304" pitchFamily="18" charset="0"/>
              </a:rPr>
              <a:t>E(G)</a:t>
            </a:r>
            <a:r>
              <a:rPr kumimoji="1" lang="zh-CN" altLang="en-US" sz="2800" b="1" smtClean="0">
                <a:latin typeface="Times New Roman" panose="02020603050405020304" pitchFamily="18" charset="0"/>
              </a:rPr>
              <a:t>，则称</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a:t>
            </a:r>
            <a:r>
              <a:rPr kumimoji="1" lang="zh-CN" altLang="en-US" sz="2800" b="1" smtClean="0">
                <a:latin typeface="Times New Roman" panose="02020603050405020304" pitchFamily="18" charset="0"/>
              </a:rPr>
              <a:t>是</a:t>
            </a:r>
            <a:r>
              <a:rPr kumimoji="1" lang="en-US" altLang="zh-CN" sz="2800" b="1" smtClean="0">
                <a:latin typeface="Times New Roman" panose="02020603050405020304" pitchFamily="18" charset="0"/>
              </a:rPr>
              <a:t>G</a:t>
            </a:r>
            <a:r>
              <a:rPr kumimoji="1" lang="zh-CN" altLang="en-US" sz="2800" b="1" smtClean="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smtClean="0">
                <a:latin typeface="Times New Roman" panose="02020603050405020304" pitchFamily="18" charset="0"/>
              </a:rPr>
              <a:t>例： </a:t>
            </a:r>
            <a:r>
              <a:rPr kumimoji="1" lang="en-US" altLang="zh-CN" sz="2800" b="1" smtClean="0">
                <a:latin typeface="Times New Roman" panose="02020603050405020304" pitchFamily="18" charset="0"/>
              </a:rPr>
              <a:t>G</a:t>
            </a:r>
            <a:r>
              <a:rPr kumimoji="1" lang="en-US" altLang="zh-CN" sz="2800" b="1" baseline="-30000" smtClean="0">
                <a:latin typeface="Times New Roman" panose="02020603050405020304" pitchFamily="18" charset="0"/>
              </a:rPr>
              <a:t>1</a:t>
            </a:r>
            <a:r>
              <a:rPr kumimoji="1" lang="zh-CN" altLang="en-US" sz="2800" b="1" smtClean="0">
                <a:latin typeface="Times New Roman" panose="02020603050405020304" pitchFamily="18" charset="0"/>
              </a:rPr>
              <a:t>的一些子图：</a:t>
            </a:r>
          </a:p>
        </p:txBody>
      </p:sp>
      <p:grpSp>
        <p:nvGrpSpPr>
          <p:cNvPr id="18435" name="Group 1076"/>
          <p:cNvGrpSpPr>
            <a:grpSpLocks/>
          </p:cNvGrpSpPr>
          <p:nvPr/>
        </p:nvGrpSpPr>
        <p:grpSpPr bwMode="auto">
          <a:xfrm>
            <a:off x="3729038" y="3068638"/>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755650" y="3276600"/>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5103813"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3276600" y="2924175"/>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79512" y="908721"/>
            <a:ext cx="8496944" cy="5688632"/>
          </a:xfrm>
        </p:spPr>
        <p:txBody>
          <a:bodyPr/>
          <a:lstStyle/>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设图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的顶点数为</a:t>
            </a:r>
            <a:r>
              <a:rPr kumimoji="1" lang="en-US" altLang="zh-CN" sz="2400" b="1" dirty="0" smtClean="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1</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2</a:t>
            </a:r>
            <a:r>
              <a:rPr kumimoji="1" lang="zh-CN" altLang="en-US" b="1" dirty="0" smtClean="0">
                <a:latin typeface="Times New Roman" panose="02020603050405020304" pitchFamily="18" charset="0"/>
                <a:cs typeface="Times New Roman" panose="02020603050405020304" pitchFamily="18" charset="0"/>
              </a:rPr>
              <a:t>、初始化栈</a:t>
            </a:r>
            <a:r>
              <a:rPr kumimoji="1" lang="en-US" altLang="zh-CN"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3</a:t>
            </a:r>
            <a:r>
              <a:rPr kumimoji="1" lang="zh-CN" altLang="en-US" b="1"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b="1" dirty="0" smtClean="0">
                <a:solidFill>
                  <a:srgbClr val="FF0000"/>
                </a:solidFill>
                <a:latin typeface="Times New Roman" panose="02020603050405020304" pitchFamily="18" charset="0"/>
                <a:cs typeface="Times New Roman" panose="02020603050405020304" pitchFamily="18" charset="0"/>
              </a:rPr>
              <a:t>0</a:t>
            </a:r>
            <a:r>
              <a:rPr kumimoji="1" lang="zh-CN" altLang="en-US"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4</a:t>
            </a:r>
            <a:r>
              <a:rPr kumimoji="1" lang="zh-CN" altLang="en-US" b="1" dirty="0" smtClean="0">
                <a:latin typeface="Times New Roman" panose="02020603050405020304" pitchFamily="18" charset="0"/>
                <a:cs typeface="Times New Roman" panose="02020603050405020304" pitchFamily="18" charset="0"/>
              </a:rPr>
              <a:t>、当栈</a:t>
            </a:r>
            <a:r>
              <a:rPr kumimoji="1" lang="en-US" altLang="zh-CN" b="1" dirty="0" smtClean="0">
                <a:latin typeface="Times New Roman" panose="02020603050405020304" pitchFamily="18" charset="0"/>
                <a:cs typeface="Times New Roman" panose="02020603050405020304" pitchFamily="18" charset="0"/>
              </a:rPr>
              <a:t>S</a:t>
            </a:r>
            <a:r>
              <a:rPr kumimoji="1" lang="zh-CN" altLang="en-US" b="1" dirty="0" smtClean="0">
                <a:latin typeface="Times New Roman" panose="02020603050405020304" pitchFamily="18" charset="0"/>
                <a:cs typeface="Times New Roman" panose="02020603050405020304" pitchFamily="18" charset="0"/>
              </a:rPr>
              <a:t>非空时循环</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4.1 </a:t>
            </a:r>
            <a:r>
              <a:rPr kumimoji="1" lang="zh-CN" altLang="en-US" b="1" dirty="0" smtClean="0">
                <a:latin typeface="Times New Roman" panose="02020603050405020304" pitchFamily="18" charset="0"/>
                <a:cs typeface="Times New Roman" panose="02020603050405020304" pitchFamily="18" charset="0"/>
              </a:rPr>
              <a:t>访问栈顶元素</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并出栈；</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4.2 </a:t>
            </a:r>
            <a:r>
              <a:rPr kumimoji="1" lang="zh-CN" altLang="en-US" b="1" dirty="0" smtClean="0">
                <a:latin typeface="Times New Roman" panose="02020603050405020304" pitchFamily="18" charset="0"/>
                <a:cs typeface="Times New Roman" panose="02020603050405020304" pitchFamily="18" charset="0"/>
              </a:rPr>
              <a:t>获得所有与</a:t>
            </a:r>
            <a:r>
              <a:rPr kumimoji="1" lang="en-US" altLang="zh-CN" b="1" dirty="0" smtClean="0">
                <a:latin typeface="Times New Roman" panose="02020603050405020304" pitchFamily="18" charset="0"/>
                <a:cs typeface="Times New Roman" panose="02020603050405020304" pitchFamily="18" charset="0"/>
              </a:rPr>
              <a:t>v</a:t>
            </a:r>
            <a:r>
              <a:rPr kumimoji="1" lang="zh-CN" altLang="en-US" b="1" dirty="0" smtClean="0">
                <a:latin typeface="Times New Roman" panose="02020603050405020304" pitchFamily="18" charset="0"/>
                <a:cs typeface="Times New Roman" panose="02020603050405020304" pitchFamily="18" charset="0"/>
              </a:rPr>
              <a:t>邻接的未被访问的顶点</a:t>
            </a:r>
            <a:r>
              <a:rPr kumimoji="1" lang="en-US" altLang="zh-CN"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4.3 </a:t>
            </a:r>
            <a:r>
              <a:rPr kumimoji="1" lang="zh-CN" altLang="en-US" b="1" dirty="0" smtClean="0">
                <a:solidFill>
                  <a:srgbClr val="FF0000"/>
                </a:solidFill>
                <a:latin typeface="Times New Roman" panose="02020603050405020304" pitchFamily="18" charset="0"/>
                <a:cs typeface="Times New Roman" panose="02020603050405020304" pitchFamily="18" charset="0"/>
              </a:rPr>
              <a:t>把</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b="1" dirty="0" smtClean="0">
                <a:latin typeface="Times New Roman" panose="02020603050405020304" pitchFamily="18" charset="0"/>
                <a:cs typeface="Times New Roman" panose="02020603050405020304" pitchFamily="18" charset="0"/>
              </a:rPr>
              <a:t>4.4 </a:t>
            </a:r>
            <a:r>
              <a:rPr kumimoji="1" lang="zh-CN" altLang="en-US" b="1" dirty="0" smtClean="0">
                <a:solidFill>
                  <a:srgbClr val="FF0000"/>
                </a:solidFill>
                <a:latin typeface="Times New Roman" panose="02020603050405020304" pitchFamily="18" charset="0"/>
                <a:cs typeface="Times New Roman" panose="02020603050405020304" pitchFamily="18" charset="0"/>
              </a:rPr>
              <a:t>若</a:t>
            </a:r>
            <a:r>
              <a:rPr kumimoji="1" lang="en-US" altLang="zh-CN" b="1" dirty="0" smtClean="0">
                <a:solidFill>
                  <a:srgbClr val="FF0000"/>
                </a:solidFill>
                <a:latin typeface="Times New Roman" panose="02020603050405020304" pitchFamily="18" charset="0"/>
                <a:cs typeface="Times New Roman" panose="02020603050405020304" pitchFamily="18" charset="0"/>
              </a:rPr>
              <a:t>w</a:t>
            </a:r>
            <a:r>
              <a:rPr kumimoji="1" lang="zh-CN" altLang="en-US"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endParaRPr kumimoji="1" lang="zh-CN" altLang="en-US"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	</a:t>
            </a:r>
            <a:r>
              <a:rPr kumimoji="1" lang="zh-CN" altLang="en-US"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b="1" dirty="0" smtClean="0">
                <a:solidFill>
                  <a:srgbClr val="FF0000"/>
                </a:solidFill>
                <a:latin typeface="Times New Roman" panose="02020603050405020304" pitchFamily="18" charset="0"/>
                <a:cs typeface="Times New Roman" panose="02020603050405020304" pitchFamily="18" charset="0"/>
              </a:rPr>
              <a:t>S</a:t>
            </a:r>
            <a:r>
              <a:rPr kumimoji="1" lang="zh-CN" altLang="en-US"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5</a:t>
            </a:r>
            <a:r>
              <a:rPr kumimoji="1" lang="zh-CN" altLang="en-US"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b="1" dirty="0" smtClean="0">
                <a:latin typeface="Times New Roman" panose="02020603050405020304" pitchFamily="18" charset="0"/>
                <a:cs typeface="Times New Roman" panose="02020603050405020304" pitchFamily="18" charset="0"/>
              </a:rPr>
              <a:t>6</a:t>
            </a:r>
            <a:r>
              <a:rPr kumimoji="1" lang="zh-CN" altLang="en-US"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900113" y="2276872"/>
            <a:ext cx="7560319" cy="3528392"/>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0" y="188640"/>
            <a:ext cx="3942105" cy="584775"/>
          </a:xfrm>
          <a:prstGeom prst="rect">
            <a:avLst/>
          </a:prstGeom>
        </p:spPr>
        <p:txBody>
          <a:bodyPr wrap="none">
            <a:spAutoFit/>
          </a:bodyPr>
          <a:lstStyle/>
          <a:p>
            <a:pPr lvl="1" eaLnBrk="1" hangingPunct="1">
              <a:defRPr/>
            </a:pPr>
            <a:r>
              <a:rPr kumimoji="1" lang="zh-CN" altLang="en-US" sz="32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32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0">
                                            <p:txEl>
                                              <p:pRg st="3" end="3"/>
                                            </p:txEl>
                                          </p:spTgt>
                                        </p:tgtEl>
                                        <p:attrNameLst>
                                          <p:attrName>style.visibility</p:attrName>
                                        </p:attrNameLst>
                                      </p:cBhvr>
                                      <p:to>
                                        <p:strVal val="visible"/>
                                      </p:to>
                                    </p:set>
                                    <p:anim calcmode="lin" valueType="num">
                                      <p:cBhvr additive="base">
                                        <p:cTn id="7"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0">
                                            <p:txEl>
                                              <p:pRg st="4" end="4"/>
                                            </p:txEl>
                                          </p:spTgt>
                                        </p:tgtEl>
                                        <p:attrNameLst>
                                          <p:attrName>style.visibility</p:attrName>
                                        </p:attrNameLst>
                                      </p:cBhvr>
                                      <p:to>
                                        <p:strVal val="visible"/>
                                      </p:to>
                                    </p:set>
                                    <p:anim calcmode="lin" valueType="num">
                                      <p:cBhvr additive="base">
                                        <p:cTn id="13"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0">
                                            <p:txEl>
                                              <p:pRg st="5" end="5"/>
                                            </p:txEl>
                                          </p:spTgt>
                                        </p:tgtEl>
                                        <p:attrNameLst>
                                          <p:attrName>style.visibility</p:attrName>
                                        </p:attrNameLst>
                                      </p:cBhvr>
                                      <p:to>
                                        <p:strVal val="visible"/>
                                      </p:to>
                                    </p:set>
                                    <p:anim calcmode="lin" valueType="num">
                                      <p:cBhvr additive="base">
                                        <p:cTn id="19"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0">
                                            <p:txEl>
                                              <p:pRg st="6" end="6"/>
                                            </p:txEl>
                                          </p:spTgt>
                                        </p:tgtEl>
                                        <p:attrNameLst>
                                          <p:attrName>style.visibility</p:attrName>
                                        </p:attrNameLst>
                                      </p:cBhvr>
                                      <p:to>
                                        <p:strVal val="visible"/>
                                      </p:to>
                                    </p:set>
                                    <p:anim calcmode="lin" valueType="num">
                                      <p:cBhvr additive="base">
                                        <p:cTn id="25"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0">
                                            <p:txEl>
                                              <p:pRg st="7" end="7"/>
                                            </p:txEl>
                                          </p:spTgt>
                                        </p:tgtEl>
                                        <p:attrNameLst>
                                          <p:attrName>style.visibility</p:attrName>
                                        </p:attrNameLst>
                                      </p:cBhvr>
                                      <p:to>
                                        <p:strVal val="visible"/>
                                      </p:to>
                                    </p:set>
                                    <p:anim calcmode="lin" valueType="num">
                                      <p:cBhvr additive="base">
                                        <p:cTn id="31"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70">
                                            <p:txEl>
                                              <p:pRg st="8" end="8"/>
                                            </p:txEl>
                                          </p:spTgt>
                                        </p:tgtEl>
                                        <p:attrNameLst>
                                          <p:attrName>style.visibility</p:attrName>
                                        </p:attrNameLst>
                                      </p:cBhvr>
                                      <p:to>
                                        <p:strVal val="visible"/>
                                      </p:to>
                                    </p:set>
                                    <p:anim calcmode="lin" valueType="num">
                                      <p:cBhvr additive="base">
                                        <p:cTn id="37"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70">
                                            <p:txEl>
                                              <p:pRg st="9" end="9"/>
                                            </p:txEl>
                                          </p:spTgt>
                                        </p:tgtEl>
                                        <p:attrNameLst>
                                          <p:attrName>style.visibility</p:attrName>
                                        </p:attrNameLst>
                                      </p:cBhvr>
                                      <p:to>
                                        <p:strVal val="visible"/>
                                      </p:to>
                                    </p:set>
                                    <p:anim calcmode="lin" valueType="num">
                                      <p:cBhvr additive="base">
                                        <p:cTn id="43"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770">
                                            <p:txEl>
                                              <p:pRg st="10" end="10"/>
                                            </p:txEl>
                                          </p:spTgt>
                                        </p:tgtEl>
                                        <p:attrNameLst>
                                          <p:attrName>style.visibility</p:attrName>
                                        </p:attrNameLst>
                                      </p:cBhvr>
                                      <p:to>
                                        <p:strVal val="visible"/>
                                      </p:to>
                                    </p:set>
                                    <p:anim calcmode="lin" valueType="num">
                                      <p:cBhvr additive="base">
                                        <p:cTn id="49"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par>
                          <p:cTn id="51" fill="hold" nodeType="afterGroup">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32770">
                                            <p:txEl>
                                              <p:pRg st="11" end="11"/>
                                            </p:txEl>
                                          </p:spTgt>
                                        </p:tgtEl>
                                        <p:attrNameLst>
                                          <p:attrName>style.visibility</p:attrName>
                                        </p:attrNameLst>
                                      </p:cBhvr>
                                      <p:to>
                                        <p:strVal val="visible"/>
                                      </p:to>
                                    </p:set>
                                    <p:anim calcmode="lin" valueType="num">
                                      <p:cBhvr additive="base">
                                        <p:cTn id="54"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201613"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5081588"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5481638" y="3255963"/>
            <a:ext cx="493712" cy="366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1836738" y="4805363"/>
            <a:ext cx="4408487" cy="2138362"/>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927850" y="18458"/>
            <a:ext cx="2216150" cy="1477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457200" y="44624"/>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template &lt;class </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class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void </a:t>
            </a:r>
            <a:r>
              <a:rPr lang="en-US" altLang="zh-CN" sz="1400" dirty="0" err="1" smtClean="0">
                <a:effectLst>
                  <a:outerShdw blurRad="38100" dist="38100" dir="2700000" algn="tl">
                    <a:srgbClr val="C0C0C0"/>
                  </a:outerShdw>
                </a:effectLst>
                <a:latin typeface="Times New Roman" panose="02020603050405020304" pitchFamily="18" charset="0"/>
              </a:rPr>
              <a:t>TopologicalSort</a:t>
            </a:r>
            <a:r>
              <a:rPr lang="en-US" altLang="zh-CN" sz="1400" dirty="0" smtClean="0">
                <a:effectLst>
                  <a:outerShdw blurRad="38100" dist="38100" dir="2700000" algn="tl">
                    <a:srgbClr val="C0C0C0"/>
                  </a:outerShdw>
                </a:effectLst>
                <a:latin typeface="Times New Roman" panose="02020603050405020304" pitchFamily="18" charset="0"/>
              </a:rPr>
              <a:t> (Graph</a:t>
            </a:r>
            <a:r>
              <a:rPr lang="en-US" altLang="zh-CN" sz="1400" b="1" dirty="0" smtClean="0">
                <a:effectLst>
                  <a:outerShdw blurRad="38100" dist="38100" dir="2700000" algn="tl">
                    <a:srgbClr val="C0C0C0"/>
                  </a:outerShdw>
                </a:effectLst>
                <a:latin typeface="Times New Roman" panose="02020603050405020304" pitchFamily="18" charset="0"/>
              </a:rPr>
              <a:t>&lt;</a:t>
            </a:r>
            <a:r>
              <a:rPr lang="en-US" altLang="zh-CN" sz="1400" dirty="0" smtClean="0">
                <a:effectLst>
                  <a:outerShdw blurRad="38100" dist="38100" dir="2700000" algn="tl">
                    <a:srgbClr val="C0C0C0"/>
                  </a:outerShdw>
                </a:effectLst>
                <a:latin typeface="Times New Roman" panose="02020603050405020304" pitchFamily="18" charset="0"/>
              </a:rPr>
              <a:t>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E</a:t>
            </a:r>
            <a:r>
              <a:rPr lang="en-US" altLang="zh-CN" sz="1400" b="1" dirty="0" smtClean="0">
                <a:effectLst>
                  <a:outerShdw blurRad="38100" dist="38100" dir="2700000" algn="tl">
                    <a:srgbClr val="C0C0C0"/>
                  </a:outerShdw>
                </a:effectLst>
                <a:latin typeface="Times New Roman" panose="02020603050405020304" pitchFamily="18" charset="0"/>
              </a:rPr>
              <a:t>&gt;&amp; </a:t>
            </a:r>
            <a:r>
              <a:rPr lang="en-US" altLang="zh-CN" sz="1400" dirty="0" smtClean="0">
                <a:effectLst>
                  <a:outerShdw blurRad="38100" dist="38100" dir="2700000" algn="tl">
                    <a:srgbClr val="C0C0C0"/>
                  </a:outerShdw>
                </a:effectLst>
                <a:latin typeface="Times New Roman" panose="02020603050405020304" pitchFamily="18" charset="0"/>
              </a:rPr>
              <a:t>G)</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w</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v</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top =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n = </a:t>
            </a:r>
            <a:r>
              <a:rPr lang="en-US" altLang="zh-CN" sz="1400" dirty="0" err="1" smtClean="0">
                <a:effectLst>
                  <a:outerShdw blurRad="38100" dist="38100" dir="2700000" algn="tl">
                    <a:srgbClr val="C0C0C0"/>
                  </a:outerShdw>
                </a:effectLst>
                <a:latin typeface="Times New Roman" panose="02020603050405020304" pitchFamily="18" charset="0"/>
              </a:rPr>
              <a:t>G.NumberOfVertices</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 =</a:t>
            </a:r>
            <a:r>
              <a:rPr lang="en-US" altLang="zh-CN" sz="1400" b="1" dirty="0" smtClean="0">
                <a:effectLst>
                  <a:outerShdw blurRad="38100" dist="38100" dir="2700000" algn="tl">
                    <a:srgbClr val="C0C0C0"/>
                  </a:outerShdw>
                </a:effectLst>
                <a:latin typeface="Times New Roman" panose="02020603050405020304" pitchFamily="18" charset="0"/>
              </a:rPr>
              <a:t> new </a:t>
            </a:r>
            <a:r>
              <a:rPr lang="en-US" altLang="zh-CN" sz="1400" b="1" dirty="0" err="1" smtClean="0">
                <a:effectLst>
                  <a:outerShdw blurRad="38100" dist="38100" dir="2700000" algn="tl">
                    <a:srgbClr val="C0C0C0"/>
                  </a:outerShdw>
                </a:effectLst>
                <a:latin typeface="Times New Roman" panose="02020603050405020304" pitchFamily="18" charset="0"/>
              </a:rPr>
              <a:t>int</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for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count[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 0</a:t>
            </a:r>
            <a:r>
              <a:rPr lang="en-US" altLang="zh-CN" sz="1400" b="1" dirty="0" smtClean="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b="1" dirty="0" err="1" smtClean="0">
                <a:effectLst>
                  <a:outerShdw blurRad="38100" dist="38100" dir="2700000" algn="tl">
                    <a:srgbClr val="C0C0C0"/>
                  </a:outerShdw>
                </a:effectLst>
                <a:latin typeface="Times New Roman" panose="02020603050405020304" pitchFamily="18" charset="0"/>
              </a:rPr>
              <a:t>cin</a:t>
            </a:r>
            <a:r>
              <a:rPr lang="en-US" altLang="zh-CN" sz="1400" b="1" dirty="0" smtClean="0">
                <a:effectLst>
                  <a:outerShdw blurRad="38100" dist="38100" dir="2700000" algn="tl">
                    <a:srgbClr val="C0C0C0"/>
                  </a:outerShdw>
                </a:effectLst>
                <a:latin typeface="Times New Roman" panose="02020603050405020304" pitchFamily="18" charset="0"/>
              </a:rPr>
              <a:t> &gt;&gt; </a:t>
            </a:r>
            <a:r>
              <a:rPr lang="en-US" altLang="zh-CN" sz="1400" b="1"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&gt;&gt; j;   	       </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smtClean="0">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smtClean="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while </a:t>
            </a:r>
            <a:r>
              <a:rPr lang="en-US" altLang="zh-CN" sz="1400" dirty="0" smtClean="0">
                <a:effectLst>
                  <a:outerShdw blurRad="38100" dist="38100" dir="2700000" algn="tl">
                    <a:srgbClr val="C0C0C0"/>
                  </a:outerShdw>
                </a:effectLst>
                <a:latin typeface="Times New Roman" panose="02020603050405020304" pitchFamily="18" charset="0"/>
              </a:rPr>
              <a:t>(</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b="1" dirty="0" smtClean="0">
                <a:effectLst>
                  <a:outerShdw blurRad="38100" dist="38100" dir="2700000" algn="tl">
                    <a:srgbClr val="C0C0C0"/>
                  </a:outerShdw>
                </a:effectLst>
                <a:latin typeface="Times New Roman" panose="02020603050405020304" pitchFamily="18" charset="0"/>
              </a:rPr>
              <a:t>&lt;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&gt; </a:t>
            </a:r>
            <a:r>
              <a:rPr lang="en-US" altLang="zh-CN" sz="1400" dirty="0" smtClean="0">
                <a:effectLst>
                  <a:outerShdw blurRad="38100" dist="38100" dir="2700000" algn="tl">
                    <a:srgbClr val="C0C0C0"/>
                  </a:outerShdw>
                </a:effectLst>
                <a:latin typeface="Courier New" panose="02070309020205020404" pitchFamily="49" charset="0"/>
              </a:rPr>
              <a:t>-</a:t>
            </a:r>
            <a:r>
              <a:rPr lang="en-US" altLang="zh-CN" sz="1400" dirty="0" smtClean="0">
                <a:effectLst>
                  <a:outerShdw blurRad="38100" dist="38100" dir="2700000" algn="tl">
                    <a:srgbClr val="C0C0C0"/>
                  </a:outerShdw>
                </a:effectLst>
                <a:latin typeface="Times New Roman" panose="02020603050405020304" pitchFamily="18" charset="0"/>
              </a:rPr>
              <a:t>1</a:t>
            </a:r>
            <a:r>
              <a:rPr lang="en-US" altLang="zh-CN" sz="1400" b="1" dirty="0" smtClean="0">
                <a:effectLst>
                  <a:outerShdw blurRad="38100" dist="38100" dir="2700000" algn="tl">
                    <a:srgbClr val="C0C0C0"/>
                  </a:outerShdw>
                </a:effectLst>
                <a:latin typeface="Times New Roman" panose="02020603050405020304" pitchFamily="18" charset="0"/>
              </a:rPr>
              <a:t> &amp;&amp;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&lt; </a:t>
            </a:r>
            <a:r>
              <a:rPr lang="en-US" altLang="zh-CN" sz="1400" dirty="0" smtClean="0">
                <a:effectLst>
                  <a:outerShdw blurRad="38100" dist="38100" dir="2700000" algn="tl">
                    <a:srgbClr val="C0C0C0"/>
                  </a:outerShdw>
                </a:effectLst>
                <a:latin typeface="Times New Roman" panose="02020603050405020304" pitchFamily="18" charset="0"/>
              </a:rPr>
              <a:t>n)</a:t>
            </a:r>
            <a:r>
              <a:rPr lang="en-US" altLang="zh-CN" sz="1400" b="1" dirty="0" smtClean="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G.insertEdge</a:t>
            </a:r>
            <a:r>
              <a:rPr lang="en-US" altLang="zh-CN" sz="1400" dirty="0" smtClean="0">
                <a:effectLst>
                  <a:outerShdw blurRad="38100" dist="38100" dir="2700000" algn="tl">
                    <a:srgbClr val="C0C0C0"/>
                  </a:outerShdw>
                </a:effectLst>
                <a:latin typeface="Times New Roman" panose="02020603050405020304" pitchFamily="18" charset="0"/>
              </a:rPr>
              <a:t> (</a:t>
            </a:r>
            <a:r>
              <a:rPr lang="en-US" altLang="zh-CN" sz="1400" dirty="0" err="1" smtClean="0">
                <a:effectLst>
                  <a:outerShdw blurRad="38100" dist="38100" dir="2700000" algn="tl">
                    <a:srgbClr val="C0C0C0"/>
                  </a:outerShdw>
                </a:effectLst>
                <a:latin typeface="Times New Roman" panose="02020603050405020304" pitchFamily="18" charset="0"/>
              </a:rPr>
              <a:t>i</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j)</a:t>
            </a:r>
            <a:r>
              <a:rPr lang="en-US" altLang="zh-CN" sz="1400" b="1" dirty="0" smtClean="0">
                <a:effectLst>
                  <a:outerShdw blurRad="38100" dist="38100" dir="2700000" algn="tl">
                    <a:srgbClr val="C0C0C0"/>
                  </a:outerShdw>
                </a:effectLst>
                <a:latin typeface="Times New Roman" panose="02020603050405020304" pitchFamily="18" charset="0"/>
              </a:rPr>
              <a:t>;  </a:t>
            </a:r>
            <a:r>
              <a:rPr lang="en-US" altLang="zh-CN" sz="1400" dirty="0" smtClean="0">
                <a:effectLst>
                  <a:outerShdw blurRad="38100" dist="38100" dir="2700000" algn="tl">
                    <a:srgbClr val="C0C0C0"/>
                  </a:outerShdw>
                </a:effectLst>
                <a:latin typeface="Times New Roman" panose="02020603050405020304" pitchFamily="18" charset="0"/>
              </a:rPr>
              <a:t>count[j]++</a:t>
            </a:r>
            <a:r>
              <a:rPr lang="en-US" altLang="zh-CN" sz="1400" b="1" dirty="0" smtClean="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cin</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dirty="0" smtClean="0">
                <a:latin typeface="Times New Roman" panose="02020603050405020304" pitchFamily="18" charset="0"/>
              </a:rPr>
              <a: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smtClean="0">
                <a:latin typeface="Times New Roman" panose="02020603050405020304" pitchFamily="18" charset="0"/>
              </a:rPr>
              <a:t>;	return</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smtClean="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err="1" smtClean="0">
                <a:latin typeface="Times New Roman" panose="02020603050405020304" pitchFamily="18" charset="0"/>
              </a:rPr>
              <a:t>cout</a:t>
            </a:r>
            <a:r>
              <a:rPr lang="en-US" altLang="zh-CN" sz="1400" b="1" dirty="0" smtClean="0">
                <a:latin typeface="Times New Roman" panose="02020603050405020304" pitchFamily="18" charset="0"/>
              </a:rPr>
              <a:t> </a:t>
            </a:r>
            <a:r>
              <a:rPr lang="en-US" altLang="zh-CN" sz="1400" b="1" dirty="0">
                <a:latin typeface="Times New Roman" panose="02020603050405020304" pitchFamily="18" charset="0"/>
              </a:rPr>
              <a:t>&lt;&lt;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count[w</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dirty="0" smtClean="0">
                <a:latin typeface="Times New Roman" panose="02020603050405020304" pitchFamily="18" charset="0"/>
              </a:rPr>
              <a:t>w </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smtClean="0">
              <a:effectLst>
                <a:outerShdw blurRad="38100" dist="38100" dir="2700000" algn="tl">
                  <a:srgbClr val="C0C0C0"/>
                </a:outerShdw>
              </a:effectLst>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15875" y="44624"/>
            <a:ext cx="7793038" cy="817835"/>
          </a:xfrm>
        </p:spPr>
        <p:txBody>
          <a:bodyPr/>
          <a:lstStyle/>
          <a:p>
            <a:pPr eaLnBrk="1" hangingPunct="1"/>
            <a:r>
              <a:rPr lang="en-US" altLang="zh-CN" b="1" dirty="0" smtClean="0">
                <a:solidFill>
                  <a:schemeClr val="tx1"/>
                </a:solidFill>
              </a:rPr>
              <a:t>8.6 拓</a:t>
            </a:r>
            <a:r>
              <a:rPr lang="zh-CN" altLang="en-US" b="1" dirty="0" smtClean="0">
                <a:solidFill>
                  <a:schemeClr val="tx1"/>
                </a:solidFill>
              </a:rPr>
              <a:t>扑排序算法分析</a:t>
            </a:r>
          </a:p>
        </p:txBody>
      </p:sp>
      <p:sp>
        <p:nvSpPr>
          <p:cNvPr id="231427" name="Rectangle 3"/>
          <p:cNvSpPr>
            <a:spLocks noGrp="1" noChangeArrowheads="1"/>
          </p:cNvSpPr>
          <p:nvPr>
            <p:ph type="body" idx="4294967295"/>
          </p:nvPr>
        </p:nvSpPr>
        <p:spPr>
          <a:xfrm>
            <a:off x="704850" y="1589088"/>
            <a:ext cx="7772400" cy="4579937"/>
          </a:xfrm>
        </p:spPr>
        <p:txBody>
          <a:bodyPr/>
          <a:lstStyle/>
          <a:p>
            <a:pPr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拓扑排序算法的时间复杂度分析</a:t>
            </a:r>
          </a:p>
          <a:p>
            <a:pPr lvl="1" eaLnBrk="1" hangingPunct="1">
              <a:lnSpc>
                <a:spcPct val="80000"/>
              </a:lnSpc>
              <a:defRPr/>
            </a:pPr>
            <a:r>
              <a:rPr kumimoji="1" lang="zh-CN" altLang="en-US" b="1" smtClean="0">
                <a:latin typeface="Times New Roman" panose="02020603050405020304" pitchFamily="18" charset="0"/>
                <a:cs typeface="Times New Roman" panose="02020603050405020304" pitchFamily="18" charset="0"/>
              </a:rPr>
              <a:t>关键是，算法在开始时要找出所有入度为</a:t>
            </a:r>
            <a:r>
              <a:rPr kumimoji="1" lang="en-US" altLang="zh-CN" b="1" smtClean="0">
                <a:latin typeface="Times New Roman" panose="02020603050405020304" pitchFamily="18" charset="0"/>
                <a:cs typeface="Times New Roman" panose="02020603050405020304" pitchFamily="18" charset="0"/>
              </a:rPr>
              <a:t>0</a:t>
            </a:r>
            <a:r>
              <a:rPr kumimoji="1" lang="zh-CN" altLang="en-US" b="1" smtClean="0">
                <a:latin typeface="Times New Roman" panose="02020603050405020304" pitchFamily="18" charset="0"/>
                <a:cs typeface="Times New Roman" panose="02020603050405020304" pitchFamily="18" charset="0"/>
              </a:rPr>
              <a:t>的顶点（同时可知道其它顶点的入度）</a:t>
            </a:r>
          </a:p>
          <a:p>
            <a:pPr lvl="2"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当采用</a:t>
            </a:r>
            <a:r>
              <a:rPr kumimoji="1" lang="zh-CN" altLang="en-US" sz="2800" b="1" smtClean="0">
                <a:solidFill>
                  <a:srgbClr val="FF0000"/>
                </a:solidFill>
                <a:latin typeface="Times New Roman" panose="02020603050405020304" pitchFamily="18" charset="0"/>
                <a:cs typeface="Times New Roman" panose="02020603050405020304" pitchFamily="18" charset="0"/>
              </a:rPr>
              <a:t>邻接矩阵</a:t>
            </a:r>
            <a:r>
              <a:rPr kumimoji="1" lang="zh-CN" altLang="en-US" sz="2800" b="1" smtClean="0">
                <a:latin typeface="Times New Roman" panose="02020603050405020304" pitchFamily="18" charset="0"/>
                <a:cs typeface="Times New Roman" panose="02020603050405020304" pitchFamily="18" charset="0"/>
              </a:rPr>
              <a:t>时，算法在开始时找所有入度为</a:t>
            </a:r>
            <a:r>
              <a:rPr kumimoji="1" lang="en-US" altLang="zh-CN" sz="2800" b="1" smtClean="0">
                <a:latin typeface="Times New Roman" panose="02020603050405020304" pitchFamily="18" charset="0"/>
                <a:cs typeface="Times New Roman" panose="02020603050405020304" pitchFamily="18" charset="0"/>
              </a:rPr>
              <a:t>0</a:t>
            </a:r>
            <a:r>
              <a:rPr kumimoji="1" lang="zh-CN" altLang="en-US" sz="2800" b="1" smtClean="0">
                <a:latin typeface="Times New Roman" panose="02020603050405020304" pitchFamily="18" charset="0"/>
                <a:cs typeface="Times New Roman" panose="02020603050405020304" pitchFamily="18" charset="0"/>
              </a:rPr>
              <a:t>的顶点需要 </a:t>
            </a:r>
            <a:r>
              <a:rPr kumimoji="1" lang="en-US" altLang="zh-CN" sz="2800" b="1" smtClean="0">
                <a:latin typeface="Times New Roman" panose="02020603050405020304" pitchFamily="18" charset="0"/>
                <a:cs typeface="Times New Roman" panose="02020603050405020304" pitchFamily="18" charset="0"/>
              </a:rPr>
              <a:t>O (n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a:t>
            </a:r>
            <a:r>
              <a:rPr kumimoji="1" lang="zh-CN" altLang="en-US" sz="2800" b="1" smtClean="0">
                <a:latin typeface="Times New Roman" panose="02020603050405020304" pitchFamily="18" charset="0"/>
                <a:cs typeface="Times New Roman" panose="02020603050405020304" pitchFamily="18" charset="0"/>
              </a:rPr>
              <a:t>的时间，加上处理边、顶点的时间，总代价为</a:t>
            </a:r>
            <a:r>
              <a:rPr kumimoji="1" lang="en-US" altLang="zh-CN" sz="2800" b="1" smtClean="0">
                <a:latin typeface="Times New Roman" panose="02020603050405020304" pitchFamily="18" charset="0"/>
                <a:cs typeface="Times New Roman" panose="02020603050405020304" pitchFamily="18" charset="0"/>
              </a:rPr>
              <a:t>O(n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+e+n)= O (n</a:t>
            </a:r>
            <a:r>
              <a:rPr kumimoji="1" lang="en-US" altLang="zh-CN" sz="2800" b="1" baseline="30000" smtClean="0">
                <a:latin typeface="Times New Roman" panose="02020603050405020304" pitchFamily="18" charset="0"/>
                <a:cs typeface="Times New Roman" panose="02020603050405020304" pitchFamily="18" charset="0"/>
              </a:rPr>
              <a:t>2</a:t>
            </a:r>
            <a:r>
              <a:rPr kumimoji="1" lang="en-US" altLang="zh-CN" sz="2800" b="1" smtClean="0">
                <a:latin typeface="Times New Roman" panose="02020603050405020304" pitchFamily="18" charset="0"/>
                <a:cs typeface="Times New Roman" panose="02020603050405020304" pitchFamily="18" charset="0"/>
              </a:rPr>
              <a:t>)</a:t>
            </a:r>
          </a:p>
          <a:p>
            <a:pPr lvl="2" eaLnBrk="1" hangingPunct="1">
              <a:lnSpc>
                <a:spcPct val="80000"/>
              </a:lnSpc>
              <a:defRPr/>
            </a:pPr>
            <a:r>
              <a:rPr kumimoji="1" lang="zh-CN" altLang="en-US" sz="2800" b="1" smtClean="0">
                <a:latin typeface="Times New Roman" panose="02020603050405020304" pitchFamily="18" charset="0"/>
                <a:cs typeface="Times New Roman" panose="02020603050405020304" pitchFamily="18" charset="0"/>
              </a:rPr>
              <a:t>当采用</a:t>
            </a:r>
            <a:r>
              <a:rPr kumimoji="1" lang="zh-CN" altLang="en-US" sz="2800" b="1" smtClean="0">
                <a:solidFill>
                  <a:srgbClr val="FF0000"/>
                </a:solidFill>
                <a:latin typeface="Times New Roman" panose="02020603050405020304" pitchFamily="18" charset="0"/>
                <a:cs typeface="Times New Roman" panose="02020603050405020304" pitchFamily="18" charset="0"/>
              </a:rPr>
              <a:t>邻接表</a:t>
            </a:r>
            <a:r>
              <a:rPr kumimoji="1" lang="zh-CN" altLang="en-US" sz="2800" b="1" smtClean="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smtClean="0">
                <a:solidFill>
                  <a:srgbClr val="FF0000"/>
                </a:solidFill>
                <a:latin typeface="Times New Roman" panose="02020603050405020304" pitchFamily="18" charset="0"/>
                <a:cs typeface="Times New Roman" panose="02020603050405020304" pitchFamily="18" charset="0"/>
              </a:rPr>
              <a:t>存储入度</a:t>
            </a:r>
            <a:r>
              <a:rPr kumimoji="1" lang="zh-CN" altLang="en-US" sz="2800" b="1" smtClean="0">
                <a:latin typeface="Times New Roman" panose="02020603050405020304" pitchFamily="18" charset="0"/>
                <a:cs typeface="Times New Roman" panose="02020603050405020304" pitchFamily="18" charset="0"/>
              </a:rPr>
              <a:t>，所以算法在开始时找所有入度为</a:t>
            </a:r>
            <a:r>
              <a:rPr kumimoji="1" lang="en-US" altLang="zh-CN" sz="2800" b="1" smtClean="0">
                <a:latin typeface="Times New Roman" panose="02020603050405020304" pitchFamily="18" charset="0"/>
                <a:cs typeface="Times New Roman" panose="02020603050405020304" pitchFamily="18" charset="0"/>
              </a:rPr>
              <a:t>0</a:t>
            </a:r>
            <a:r>
              <a:rPr kumimoji="1" lang="zh-CN" altLang="en-US" sz="2800" b="1" smtClean="0">
                <a:latin typeface="Times New Roman" panose="02020603050405020304" pitchFamily="18" charset="0"/>
                <a:cs typeface="Times New Roman" panose="02020603050405020304" pitchFamily="18" charset="0"/>
              </a:rPr>
              <a:t>的顶点只需要</a:t>
            </a:r>
            <a:r>
              <a:rPr kumimoji="1" lang="en-US" altLang="zh-CN" sz="2800" b="1" smtClean="0">
                <a:latin typeface="Times New Roman" panose="02020603050405020304" pitchFamily="18" charset="0"/>
                <a:cs typeface="Times New Roman" panose="02020603050405020304" pitchFamily="18" charset="0"/>
              </a:rPr>
              <a:t>O(e)</a:t>
            </a:r>
            <a:r>
              <a:rPr kumimoji="1" lang="zh-CN" altLang="en-US" sz="2800" b="1" smtClean="0">
                <a:latin typeface="Times New Roman" panose="02020603050405020304" pitchFamily="18" charset="0"/>
                <a:cs typeface="Times New Roman" panose="02020603050405020304" pitchFamily="18" charset="0"/>
              </a:rPr>
              <a:t>的时间，加上处理边、顶点的时间，总代价为</a:t>
            </a:r>
            <a:r>
              <a:rPr kumimoji="1" lang="en-US" altLang="zh-CN" sz="2800" b="1" smtClean="0">
                <a:latin typeface="Times New Roman" panose="02020603050405020304" pitchFamily="18" charset="0"/>
                <a:cs typeface="Times New Roman" panose="02020603050405020304" pitchFamily="18" charset="0"/>
              </a:rPr>
              <a:t>O(n+2e)=O(n+e)</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body" idx="4294967295"/>
          </p:nvPr>
        </p:nvSpPr>
        <p:spPr>
          <a:xfrm>
            <a:off x="0" y="620688"/>
            <a:ext cx="8499475" cy="576262"/>
          </a:xfrm>
        </p:spPr>
        <p:txBody>
          <a:bodyPr/>
          <a:lstStyle/>
          <a:p>
            <a:pPr lvl="1" eaLnBrk="1" hangingPunct="1">
              <a:defRPr/>
            </a:pPr>
            <a:r>
              <a:rPr kumimoji="1" lang="zh-CN" altLang="en-US" b="1" dirty="0" smtClean="0">
                <a:solidFill>
                  <a:srgbClr val="0000CC"/>
                </a:solidFill>
                <a:latin typeface="Times New Roman" panose="02020603050405020304" pitchFamily="18" charset="0"/>
                <a:ea typeface="黑体" panose="02010609060101010101" pitchFamily="49" charset="-122"/>
              </a:rPr>
              <a:t>工程计划有关问题</a:t>
            </a:r>
          </a:p>
        </p:txBody>
      </p:sp>
      <p:sp>
        <p:nvSpPr>
          <p:cNvPr id="167939" name="Rectangle 2"/>
          <p:cNvSpPr>
            <a:spLocks noGrp="1" noChangeArrowheads="1"/>
          </p:cNvSpPr>
          <p:nvPr>
            <p:ph type="title" idx="4294967295"/>
          </p:nvPr>
        </p:nvSpPr>
        <p:spPr>
          <a:xfrm>
            <a:off x="179512" y="116632"/>
            <a:ext cx="7793037" cy="462396"/>
          </a:xfrm>
        </p:spPr>
        <p:txBody>
          <a:bodyPr/>
          <a:lstStyle/>
          <a:p>
            <a:pPr eaLnBrk="1" hangingPunct="1"/>
            <a:r>
              <a:rPr lang="en-US" altLang="zh-CN" sz="3200" b="1" dirty="0" smtClean="0">
                <a:solidFill>
                  <a:srgbClr val="0000FF"/>
                </a:solidFill>
                <a:latin typeface="Times New Roman" panose="02020603050405020304" pitchFamily="18" charset="0"/>
                <a:cs typeface="Times New Roman" panose="02020603050405020304" pitchFamily="18" charset="0"/>
              </a:rPr>
              <a:t>8.7 关</a:t>
            </a:r>
            <a:r>
              <a:rPr lang="zh-CN" altLang="en-US" sz="3200" b="1" dirty="0" smtClean="0">
                <a:solidFill>
                  <a:srgbClr val="0000FF"/>
                </a:solidFill>
                <a:latin typeface="Times New Roman" panose="02020603050405020304" pitchFamily="18" charset="0"/>
                <a:cs typeface="Times New Roman" panose="02020603050405020304" pitchFamily="18" charset="0"/>
              </a:rPr>
              <a:t>键路径</a:t>
            </a:r>
          </a:p>
        </p:txBody>
      </p:sp>
      <p:sp>
        <p:nvSpPr>
          <p:cNvPr id="35843" name="Text Box 3"/>
          <p:cNvSpPr txBox="1"/>
          <p:nvPr/>
        </p:nvSpPr>
        <p:spPr>
          <a:xfrm>
            <a:off x="423863" y="1125513"/>
            <a:ext cx="8396287" cy="9794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262673"/>
                </a:solidFill>
                <a:latin typeface="Times New Roman" panose="02020603050405020304" pitchFamily="18" charset="0"/>
                <a:ea typeface="宋体" panose="02010600030101010101" pitchFamily="2" charset="-122"/>
              </a:rPr>
              <a:t>每个事件表示在它之前的活动已完成，在它之后的活动可以开始（约束条件）</a:t>
            </a:r>
          </a:p>
        </p:txBody>
      </p:sp>
      <p:sp>
        <p:nvSpPr>
          <p:cNvPr id="35844" name="Text Box 4"/>
          <p:cNvSpPr txBox="1"/>
          <p:nvPr/>
        </p:nvSpPr>
        <p:spPr>
          <a:xfrm>
            <a:off x="420688" y="2216125"/>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问题：</a:t>
            </a:r>
            <a:r>
              <a:rPr lang="zh-CN" altLang="en-US" sz="2800" b="1" noProof="1">
                <a:latin typeface="Times New Roman" panose="02020603050405020304" pitchFamily="18" charset="0"/>
                <a:ea typeface="宋体" panose="02010600030101010101" pitchFamily="2" charset="-122"/>
              </a:rPr>
              <a:t>（1）完成整项工程</a:t>
            </a:r>
            <a:r>
              <a:rPr lang="zh-CN" altLang="en-US" sz="2800" b="1" noProof="1">
                <a:solidFill>
                  <a:srgbClr val="FF0000"/>
                </a:solidFill>
                <a:latin typeface="Times New Roman" panose="02020603050405020304" pitchFamily="18" charset="0"/>
                <a:ea typeface="宋体" panose="02010600030101010101" pitchFamily="2" charset="-122"/>
              </a:rPr>
              <a:t>至少</a:t>
            </a:r>
            <a:r>
              <a:rPr lang="zh-CN" altLang="en-US" sz="28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（2）哪些活动是影响工程进度的</a:t>
            </a:r>
            <a:r>
              <a:rPr lang="zh-CN" altLang="en-US" sz="2800" b="1" noProof="1">
                <a:solidFill>
                  <a:srgbClr val="FF0000"/>
                </a:solidFill>
                <a:latin typeface="Times New Roman" panose="02020603050405020304" pitchFamily="18" charset="0"/>
                <a:ea typeface="宋体" panose="02010600030101010101" pitchFamily="2" charset="-122"/>
              </a:rPr>
              <a:t>关键活动</a:t>
            </a:r>
            <a:r>
              <a:rPr lang="zh-CN" altLang="en-US" sz="2800" b="1" noProof="1">
                <a:latin typeface="Times New Roman" panose="02020603050405020304" pitchFamily="18" charset="0"/>
                <a:ea typeface="宋体" panose="02010600030101010101" pitchFamily="2" charset="-122"/>
              </a:rPr>
              <a:t>？</a:t>
            </a:r>
          </a:p>
        </p:txBody>
      </p:sp>
      <p:grpSp>
        <p:nvGrpSpPr>
          <p:cNvPr id="2" name="组合 35844"/>
          <p:cNvGrpSpPr>
            <a:grpSpLocks/>
          </p:cNvGrpSpPr>
          <p:nvPr/>
        </p:nvGrpSpPr>
        <p:grpSpPr bwMode="auto">
          <a:xfrm>
            <a:off x="3836988" y="4460875"/>
            <a:ext cx="4551362" cy="2424113"/>
            <a:chOff x="0" y="0"/>
            <a:chExt cx="2867" cy="1527"/>
          </a:xfrm>
        </p:grpSpPr>
        <p:grpSp>
          <p:nvGrpSpPr>
            <p:cNvPr id="167945" name="组合 35845"/>
            <p:cNvGrpSpPr>
              <a:grpSpLocks/>
            </p:cNvGrpSpPr>
            <p:nvPr/>
          </p:nvGrpSpPr>
          <p:grpSpPr bwMode="auto">
            <a:xfrm>
              <a:off x="0" y="0"/>
              <a:ext cx="2867" cy="1527"/>
              <a:chOff x="0" y="0"/>
              <a:chExt cx="2867" cy="1527"/>
            </a:xfrm>
          </p:grpSpPr>
          <p:sp>
            <p:nvSpPr>
              <p:cNvPr id="22222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222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223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223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223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223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223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223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223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67966"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7"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8"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69"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0"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1"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2"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3"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4"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5"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76"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2217" name="Text Box 27"/>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2218" name="Text Box 28"/>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2219" name="Text Box 29"/>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2220" name="Text Box 30"/>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2221"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2222"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2223" name="Text Box 33"/>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2224" name="Text Box 34"/>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2225" name="Text Box 35"/>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2226" name="Text Box 36"/>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2227"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222215" name="矩形 38"/>
          <p:cNvSpPr/>
          <p:nvPr/>
        </p:nvSpPr>
        <p:spPr>
          <a:xfrm>
            <a:off x="395288" y="3716313"/>
            <a:ext cx="8208962" cy="792162"/>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b="1" noProof="1">
              <a:latin typeface="Times New Roman" panose="02020603050405020304" pitchFamily="18" charset="0"/>
              <a:ea typeface="宋体" panose="02010600030101010101" pitchFamily="2" charset="-122"/>
            </a:endParaRPr>
          </a:p>
        </p:txBody>
      </p:sp>
      <p:pic>
        <p:nvPicPr>
          <p:cNvPr id="167944" name="Picture 2" descr="【转】ＡＯＶ网和ＡＯＥ网 - xian827991006 - xian827991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4900613"/>
            <a:ext cx="24415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843"/>
                                        </p:tgtEl>
                                        <p:attrNameLst>
                                          <p:attrName>style.visibility</p:attrName>
                                        </p:attrNameLst>
                                      </p:cBhvr>
                                      <p:to>
                                        <p:strVal val="visible"/>
                                      </p:to>
                                    </p:set>
                                    <p:anim calcmode="lin" valueType="num">
                                      <p:cBhvr additive="base">
                                        <p:cTn id="12" dur="500" fill="hold"/>
                                        <p:tgtEl>
                                          <p:spTgt spid="35843"/>
                                        </p:tgtEl>
                                        <p:attrNameLst>
                                          <p:attrName>ppt_x</p:attrName>
                                        </p:attrNameLst>
                                      </p:cBhvr>
                                      <p:tavLst>
                                        <p:tav tm="0">
                                          <p:val>
                                            <p:strVal val="0-#ppt_w/2"/>
                                          </p:val>
                                        </p:tav>
                                        <p:tav tm="100000">
                                          <p:val>
                                            <p:strVal val="#ppt_x"/>
                                          </p:val>
                                        </p:tav>
                                      </p:tavLst>
                                    </p:anim>
                                    <p:anim calcmode="lin" valueType="num">
                                      <p:cBhvr additive="base">
                                        <p:cTn id="13" dur="500" fill="hold"/>
                                        <p:tgtEl>
                                          <p:spTgt spid="358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0"/>
                                          </p:stCondLst>
                                        </p:cTn>
                                        <p:tgtEl>
                                          <p:spTgt spid="35844">
                                            <p:txEl>
                                              <p:pRg st="0" end="0"/>
                                            </p:txEl>
                                          </p:spTgt>
                                        </p:tgtEl>
                                        <p:attrNameLst>
                                          <p:attrName>style.visibility</p:attrName>
                                        </p:attrNameLst>
                                      </p:cBhvr>
                                      <p:to>
                                        <p:strVal val="visible"/>
                                      </p:to>
                                    </p:set>
                                  </p:childTnLst>
                                </p:cTn>
                              </p:par>
                            </p:childTnLst>
                          </p:cTn>
                        </p:par>
                        <p:par>
                          <p:cTn id="17" fill="hold" nodeType="afterGroup">
                            <p:stCondLst>
                              <p:cond delay="1001"/>
                            </p:stCondLst>
                            <p:childTnLst>
                              <p:par>
                                <p:cTn id="18" presetID="1" presetClass="entr" presetSubtype="0" fill="hold" nodeType="afterEffect">
                                  <p:stCondLst>
                                    <p:cond delay="0"/>
                                  </p:stCondLst>
                                  <p:childTnLst>
                                    <p:set>
                                      <p:cBhvr>
                                        <p:cTn id="19" dur="1" fill="hold">
                                          <p:stCondLst>
                                            <p:cond delay="0"/>
                                          </p:stCondLst>
                                        </p:cTn>
                                        <p:tgtEl>
                                          <p:spTgt spid="35844">
                                            <p:txEl>
                                              <p:pRg st="1" end="1"/>
                                            </p:txEl>
                                          </p:spTgt>
                                        </p:tgtEl>
                                        <p:attrNameLst>
                                          <p:attrName>style.visibility</p:attrName>
                                        </p:attrNameLst>
                                      </p:cBhvr>
                                      <p:to>
                                        <p:strVal val="visible"/>
                                      </p:to>
                                    </p:set>
                                  </p:childTnLst>
                                </p:cTn>
                              </p:par>
                            </p:childTnLst>
                          </p:cTn>
                        </p:par>
                        <p:par>
                          <p:cTn id="20" fill="hold" nodeType="afterGroup">
                            <p:stCondLst>
                              <p:cond delay="1002"/>
                            </p:stCondLst>
                            <p:childTnLst>
                              <p:par>
                                <p:cTn id="21" presetID="1" presetClass="entr" presetSubtype="0" fill="hold" nodeType="afterEffect">
                                  <p:stCondLst>
                                    <p:cond delay="0"/>
                                  </p:stCondLst>
                                  <p:childTnLst>
                                    <p:set>
                                      <p:cBhvr>
                                        <p:cTn id="22" dur="1" fill="hold">
                                          <p:stCondLst>
                                            <p:cond delay="0"/>
                                          </p:stCondLst>
                                        </p:cTn>
                                        <p:tgtEl>
                                          <p:spTgt spid="35844">
                                            <p:txEl>
                                              <p:pRg st="2" end="2"/>
                                            </p:txEl>
                                          </p:spTgt>
                                        </p:tgtEl>
                                        <p:attrNameLst>
                                          <p:attrName>style.visibility</p:attrName>
                                        </p:attrNameLst>
                                      </p:cBhvr>
                                      <p:to>
                                        <p:strVal val="visible"/>
                                      </p:to>
                                    </p:set>
                                  </p:childTnLst>
                                </p:cTn>
                              </p:par>
                            </p:childTnLst>
                          </p:cTn>
                        </p:par>
                        <p:par>
                          <p:cTn id="23" fill="hold" nodeType="afterGroup">
                            <p:stCondLst>
                              <p:cond delay="1003"/>
                            </p:stCondLst>
                            <p:childTnLst>
                              <p:par>
                                <p:cTn id="24" presetID="1" presetClass="entr" presetSubtype="0" fill="hold" nodeType="afterEffect">
                                  <p:stCondLst>
                                    <p:cond delay="0"/>
                                  </p:stCondLst>
                                  <p:childTnLst>
                                    <p:set>
                                      <p:cBhvr>
                                        <p:cTn id="25" dur="1" fill="hold">
                                          <p:stCondLst>
                                            <p:cond delay="0"/>
                                          </p:stCondLst>
                                        </p:cTn>
                                        <p:tgtEl>
                                          <p:spTgt spid="35844">
                                            <p:txEl>
                                              <p:pRg st="3" end="3"/>
                                            </p:txEl>
                                          </p:spTgt>
                                        </p:tgtEl>
                                        <p:attrNameLst>
                                          <p:attrName>style.visibility</p:attrName>
                                        </p:attrNameLst>
                                      </p:cBhvr>
                                      <p:to>
                                        <p:strVal val="visible"/>
                                      </p:to>
                                    </p:set>
                                  </p:childTnLst>
                                </p:cTn>
                              </p:par>
                            </p:childTnLst>
                          </p:cTn>
                        </p:par>
                        <p:par>
                          <p:cTn id="26" fill="hold" nodeType="afterGroup">
                            <p:stCondLst>
                              <p:cond delay="1004"/>
                            </p:stCondLst>
                            <p:childTnLst>
                              <p:par>
                                <p:cTn id="27" presetID="2" presetClass="entr" presetSubtype="4"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8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bldLvl="5"/>
      <p:bldP spid="35843"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body" idx="4294967295"/>
          </p:nvPr>
        </p:nvSpPr>
        <p:spPr>
          <a:xfrm>
            <a:off x="0" y="188913"/>
            <a:ext cx="9144000" cy="6165850"/>
          </a:xfrm>
        </p:spPr>
        <p:txBody>
          <a:bodyPr/>
          <a:lstStyle/>
          <a:p>
            <a:pPr marL="279400" lvl="1" indent="-279400" eaLnBrk="1" hangingPunct="1">
              <a:defRPr/>
            </a:pPr>
            <a:r>
              <a:rPr kumimoji="1" lang="zh-CN" altLang="en-US" b="1" dirty="0" smtClean="0">
                <a:solidFill>
                  <a:srgbClr val="262673"/>
                </a:solidFill>
                <a:latin typeface="Times New Roman" panose="02020603050405020304" pitchFamily="18" charset="0"/>
                <a:ea typeface="黑体" panose="02010609060101010101" pitchFamily="49" charset="-122"/>
              </a:rPr>
              <a:t>定义</a:t>
            </a:r>
            <a:r>
              <a:rPr kumimoji="1" lang="en-US" altLang="zh-CN" b="1" dirty="0" smtClean="0">
                <a:solidFill>
                  <a:srgbClr val="262673"/>
                </a:solidFill>
                <a:latin typeface="Times New Roman" panose="02020603050405020304" pitchFamily="18" charset="0"/>
                <a:ea typeface="黑体" panose="02010609060101010101" pitchFamily="49" charset="-122"/>
              </a:rPr>
              <a:t>1</a:t>
            </a:r>
            <a:endParaRPr kumimoji="1" lang="zh-CN" altLang="en-US" b="1" dirty="0" smtClean="0">
              <a:solidFill>
                <a:srgbClr val="262673"/>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b="1" u="sng" dirty="0" smtClean="0">
                <a:latin typeface="Times New Roman" panose="02020603050405020304" pitchFamily="18" charset="0"/>
                <a:ea typeface="黑体" panose="02010609060101010101" pitchFamily="49" charset="-122"/>
              </a:rPr>
              <a:t>AOE</a:t>
            </a:r>
            <a:r>
              <a:rPr kumimoji="1" lang="zh-CN" altLang="en-US" b="1" u="sng" dirty="0" smtClean="0">
                <a:latin typeface="Times New Roman" panose="02020603050405020304" pitchFamily="18" charset="0"/>
                <a:ea typeface="黑体" panose="02010609060101010101" pitchFamily="49" charset="-122"/>
              </a:rPr>
              <a:t>网</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latin typeface="Times New Roman" panose="02020603050405020304" pitchFamily="18" charset="0"/>
                <a:ea typeface="黑体" panose="02010609060101010101" pitchFamily="49" charset="-122"/>
              </a:rPr>
              <a:t>Activity On Edge network, </a:t>
            </a:r>
            <a:r>
              <a:rPr kumimoji="1" lang="zh-CN" altLang="en-US" b="1" dirty="0" smtClean="0">
                <a:latin typeface="Times New Roman" panose="02020603050405020304" pitchFamily="18" charset="0"/>
                <a:ea typeface="黑体" panose="02010609060101010101" pitchFamily="49" charset="-122"/>
              </a:rPr>
              <a:t>边表示活动的网</a:t>
            </a:r>
            <a:r>
              <a:rPr kumimoji="1" lang="en-US" altLang="zh-CN" b="1" dirty="0" smtClean="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是一个</a:t>
            </a:r>
            <a:r>
              <a:rPr kumimoji="1" lang="zh-CN" altLang="en-US"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b="1" dirty="0" smtClean="0">
                <a:latin typeface="Times New Roman" panose="02020603050405020304" pitchFamily="18" charset="0"/>
                <a:ea typeface="黑体" panose="02010609060101010101" pitchFamily="49" charset="-122"/>
              </a:rPr>
              <a:t>的带权有向无环图。网中仅存在一个入度为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的顶点，称作</a:t>
            </a:r>
            <a:r>
              <a:rPr kumimoji="1" lang="zh-CN" altLang="en-US" b="1" dirty="0" smtClean="0">
                <a:solidFill>
                  <a:srgbClr val="FF0000"/>
                </a:solidFill>
                <a:latin typeface="Times New Roman" panose="02020603050405020304" pitchFamily="18" charset="0"/>
                <a:ea typeface="黑体" panose="02010609060101010101" pitchFamily="49" charset="-122"/>
              </a:rPr>
              <a:t>开始顶点</a:t>
            </a:r>
            <a:r>
              <a:rPr kumimoji="1" lang="en-US" altLang="zh-CN" b="1" dirty="0" smtClean="0">
                <a:solidFill>
                  <a:srgbClr val="FF0000"/>
                </a:solidFill>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；网中仅存在一个出度为</a:t>
            </a:r>
            <a:r>
              <a:rPr kumimoji="1" lang="en-US" altLang="zh-CN" b="1" dirty="0" smtClean="0">
                <a:latin typeface="Times New Roman" panose="02020603050405020304" pitchFamily="18" charset="0"/>
                <a:ea typeface="黑体" panose="02010609060101010101" pitchFamily="49" charset="-122"/>
              </a:rPr>
              <a:t>0</a:t>
            </a:r>
            <a:r>
              <a:rPr kumimoji="1" lang="zh-CN" altLang="en-US" b="1" dirty="0" smtClean="0">
                <a:latin typeface="Times New Roman" panose="02020603050405020304" pitchFamily="18" charset="0"/>
                <a:ea typeface="黑体" panose="02010609060101010101" pitchFamily="49" charset="-122"/>
              </a:rPr>
              <a:t>的顶点，称为</a:t>
            </a:r>
            <a:r>
              <a:rPr kumimoji="1" lang="zh-CN" altLang="en-US" b="1" dirty="0" smtClean="0">
                <a:solidFill>
                  <a:srgbClr val="FF0000"/>
                </a:solidFill>
                <a:latin typeface="Times New Roman" panose="02020603050405020304" pitchFamily="18" charset="0"/>
                <a:ea typeface="黑体" panose="02010609060101010101" pitchFamily="49" charset="-122"/>
              </a:rPr>
              <a:t>结束顶点</a:t>
            </a:r>
            <a:r>
              <a:rPr kumimoji="1" lang="en-US" altLang="zh-CN" b="1" dirty="0" smtClean="0">
                <a:solidFill>
                  <a:srgbClr val="FF0000"/>
                </a:solidFill>
                <a:latin typeface="Times New Roman" panose="02020603050405020304" pitchFamily="18" charset="0"/>
                <a:ea typeface="黑体" panose="02010609060101010101" pitchFamily="49" charset="-122"/>
              </a:rPr>
              <a:t>vn</a:t>
            </a:r>
            <a:endParaRPr kumimoji="1" lang="zh-CN" altLang="en-US"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smtClean="0">
                <a:latin typeface="Times New Roman" panose="02020603050405020304" pitchFamily="18" charset="0"/>
                <a:ea typeface="黑体" panose="02010609060101010101" pitchFamily="49" charset="-122"/>
              </a:rPr>
              <a:t>距离</a:t>
            </a:r>
            <a:r>
              <a:rPr kumimoji="1" lang="zh-CN" altLang="en-US" b="1" dirty="0" smtClean="0">
                <a:latin typeface="Times New Roman" panose="02020603050405020304" pitchFamily="18" charset="0"/>
                <a:ea typeface="黑体" panose="02010609060101010101" pitchFamily="49" charset="-122"/>
              </a:rPr>
              <a:t>——路径上各活动持续时间之和</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关键路径</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从开始顶点到结束顶点的</a:t>
            </a:r>
            <a:r>
              <a:rPr kumimoji="1" lang="zh-CN" altLang="en-US" b="1" dirty="0">
                <a:solidFill>
                  <a:schemeClr val="tx2"/>
                </a:solidFill>
                <a:latin typeface="Times New Roman" panose="02020603050405020304" pitchFamily="18" charset="0"/>
                <a:ea typeface="黑体" panose="02010609060101010101" pitchFamily="49" charset="-122"/>
              </a:rPr>
              <a:t>距离最长</a:t>
            </a:r>
            <a:r>
              <a:rPr kumimoji="1" lang="zh-CN" altLang="en-US" b="1" dirty="0">
                <a:latin typeface="Times New Roman" panose="02020603050405020304" pitchFamily="18" charset="0"/>
                <a:ea typeface="黑体" panose="02010609060101010101" pitchFamily="49" charset="-122"/>
              </a:rPr>
              <a:t>的路径 </a:t>
            </a: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b="1" u="sng" dirty="0">
                <a:latin typeface="Times New Roman" panose="02020603050405020304" pitchFamily="18" charset="0"/>
                <a:ea typeface="黑体" panose="02010609060101010101" pitchFamily="49" charset="-122"/>
              </a:rPr>
              <a:t>关键</a:t>
            </a:r>
            <a:r>
              <a:rPr kumimoji="1" lang="zh-CN" altLang="en-US" b="1" u="sng" dirty="0" smtClean="0">
                <a:latin typeface="Times New Roman" panose="02020603050405020304" pitchFamily="18" charset="0"/>
                <a:ea typeface="黑体" panose="02010609060101010101" pitchFamily="49" charset="-122"/>
              </a:rPr>
              <a:t>活动</a:t>
            </a:r>
            <a:r>
              <a:rPr kumimoji="1" lang="en-US" altLang="zh-CN" b="1" dirty="0">
                <a:latin typeface="Times New Roman" panose="02020603050405020304" pitchFamily="18" charset="0"/>
                <a:ea typeface="黑体" panose="02010609060101010101" pitchFamily="49" charset="-122"/>
              </a:rPr>
              <a:t>——</a:t>
            </a:r>
            <a:r>
              <a:rPr kumimoji="1" lang="zh-CN" altLang="en-US" b="1" dirty="0" smtClean="0">
                <a:latin typeface="Times New Roman" panose="02020603050405020304" pitchFamily="18" charset="0"/>
                <a:ea typeface="黑体" panose="02010609060101010101" pitchFamily="49" charset="-122"/>
              </a:rPr>
              <a:t>关键路径</a:t>
            </a:r>
            <a:r>
              <a:rPr kumimoji="1" lang="zh-CN" altLang="en-US"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由于</a:t>
            </a:r>
            <a:r>
              <a:rPr kumimoji="1" lang="en-US" altLang="zh-CN" b="1" dirty="0">
                <a:latin typeface="Times New Roman" panose="02020603050405020304" pitchFamily="18" charset="0"/>
                <a:ea typeface="黑体" panose="02010609060101010101" pitchFamily="49" charset="-122"/>
              </a:rPr>
              <a:t>AOE</a:t>
            </a:r>
            <a:r>
              <a:rPr kumimoji="1" lang="zh-CN" altLang="en-US"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约束条件</a:t>
            </a:r>
            <a:r>
              <a:rPr kumimoji="1" lang="en-US" altLang="zh-CN" b="1" dirty="0">
                <a:latin typeface="Times New Roman" panose="02020603050405020304" pitchFamily="18" charset="0"/>
                <a:ea typeface="黑体" panose="02010609060101010101" pitchFamily="49" charset="-122"/>
              </a:rPr>
              <a:t>)</a:t>
            </a:r>
            <a:r>
              <a:rPr kumimoji="1" lang="zh-CN" altLang="en-US" b="1" dirty="0">
                <a:latin typeface="Times New Roman" panose="02020603050405020304" pitchFamily="18" charset="0"/>
                <a:ea typeface="黑体" panose="02010609060101010101" pitchFamily="49" charset="-122"/>
              </a:rPr>
              <a:t>，完成该工程的最少时间就是该工程</a:t>
            </a:r>
            <a:r>
              <a:rPr kumimoji="1" lang="en-US" altLang="zh-CN" b="1" dirty="0">
                <a:latin typeface="Times New Roman" panose="02020603050405020304" pitchFamily="18" charset="0"/>
                <a:ea typeface="黑体" panose="02010609060101010101" pitchFamily="49" charset="-122"/>
              </a:rPr>
              <a:t>AOE</a:t>
            </a:r>
            <a:r>
              <a:rPr kumimoji="1" lang="zh-CN" altLang="en-US" b="1" dirty="0">
                <a:latin typeface="Times New Roman" panose="02020603050405020304" pitchFamily="18" charset="0"/>
                <a:ea typeface="黑体" panose="02010609060101010101" pitchFamily="49" charset="-122"/>
              </a:rPr>
              <a:t>网的</a:t>
            </a:r>
            <a:br>
              <a:rPr kumimoji="1" lang="zh-CN" altLang="en-US" b="1" dirty="0">
                <a:latin typeface="Times New Roman" panose="02020603050405020304" pitchFamily="18" charset="0"/>
                <a:ea typeface="黑体" panose="02010609060101010101" pitchFamily="49" charset="-122"/>
              </a:rPr>
            </a:br>
            <a:r>
              <a:rPr kumimoji="1" lang="zh-CN" altLang="en-US" b="1" dirty="0">
                <a:latin typeface="Times New Roman" panose="02020603050405020304" pitchFamily="18" charset="0"/>
                <a:ea typeface="黑体" panose="02010609060101010101" pitchFamily="49" charset="-122"/>
              </a:rPr>
              <a:t>关键路径的距离。</a:t>
            </a: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b="1" dirty="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28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只有在某顶点所代表的事件发生后，从该顶点出发的各活动才能开始；</a:t>
            </a:r>
          </a:p>
          <a:p>
            <a:pPr marL="914400" lvl="3" indent="-355600" eaLnBrk="1" hangingPunct="1">
              <a:defRPr/>
            </a:pPr>
            <a:r>
              <a:rPr kumimoji="1" lang="zh-CN" altLang="en-US" b="1" dirty="0">
                <a:latin typeface="Times New Roman" panose="02020603050405020304" pitchFamily="18" charset="0"/>
                <a:ea typeface="黑体" panose="02010609060101010101" pitchFamily="49" charset="-122"/>
              </a:rPr>
              <a:t>只有在进入某顶点的各活动都结束，该顶点所代表的事件才能发生。</a:t>
            </a:r>
          </a:p>
        </p:txBody>
      </p:sp>
      <p:grpSp>
        <p:nvGrpSpPr>
          <p:cNvPr id="2" name="组合 36866"/>
          <p:cNvGrpSpPr>
            <a:grpSpLocks/>
          </p:cNvGrpSpPr>
          <p:nvPr/>
        </p:nvGrpSpPr>
        <p:grpSpPr bwMode="auto">
          <a:xfrm>
            <a:off x="5076825" y="3860800"/>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37476">
                <a:off x="735" y="53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6"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2273448">
                <a:off x="1423" y="94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36531">
                <a:off x="124" y="148"/>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26"/>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2384498">
                <a:off x="1400" y="150"/>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92"/>
                <a:ext cx="518"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6"/>
                <a:ext cx="61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1493478">
                <a:off x="2166" y="616"/>
                <a:ext cx="600"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6866">
                                            <p:txEl>
                                              <p:pRg st="0" end="0"/>
                                            </p:txEl>
                                          </p:spTgt>
                                        </p:tgtEl>
                                        <p:attrNameLst>
                                          <p:attrName>style.visibility</p:attrName>
                                        </p:attrNameLst>
                                      </p:cBhvr>
                                      <p:to>
                                        <p:strVal val="visible"/>
                                      </p:to>
                                    </p:set>
                                    <p:anim calcmode="lin" valueType="num">
                                      <p:cBhvr additive="base">
                                        <p:cTn id="12" dur="500" fill="hold"/>
                                        <p:tgtEl>
                                          <p:spTgt spid="3686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686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6866">
                                            <p:txEl>
                                              <p:pRg st="1" end="1"/>
                                            </p:txEl>
                                          </p:spTgt>
                                        </p:tgtEl>
                                        <p:attrNameLst>
                                          <p:attrName>style.visibility</p:attrName>
                                        </p:attrNameLst>
                                      </p:cBhvr>
                                      <p:to>
                                        <p:strVal val="visible"/>
                                      </p:to>
                                    </p:set>
                                    <p:anim calcmode="lin" valueType="num">
                                      <p:cBhvr additive="base">
                                        <p:cTn id="18"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68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6866">
                                            <p:txEl>
                                              <p:pRg st="2" end="2"/>
                                            </p:txEl>
                                          </p:spTgt>
                                        </p:tgtEl>
                                        <p:attrNameLst>
                                          <p:attrName>style.visibility</p:attrName>
                                        </p:attrNameLst>
                                      </p:cBhvr>
                                      <p:to>
                                        <p:strVal val="visible"/>
                                      </p:to>
                                    </p:set>
                                    <p:anim calcmode="lin" valueType="num">
                                      <p:cBhvr additive="base">
                                        <p:cTn id="24"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4"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3" end="3"/>
                                            </p:txEl>
                                          </p:spTgt>
                                        </p:tgtEl>
                                        <p:attrNameLst>
                                          <p:attrName>style.visibility</p:attrName>
                                        </p:attrNameLst>
                                      </p:cBhvr>
                                      <p:to>
                                        <p:strVal val="visible"/>
                                      </p:to>
                                    </p:set>
                                    <p:anim calcmode="lin" valueType="num">
                                      <p:cBhvr additive="base">
                                        <p:cTn id="30"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4"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6866">
                                            <p:txEl>
                                              <p:pRg st="4" end="4"/>
                                            </p:txEl>
                                          </p:spTgt>
                                        </p:tgtEl>
                                        <p:attrNameLst>
                                          <p:attrName>style.visibility</p:attrName>
                                        </p:attrNameLst>
                                      </p:cBhvr>
                                      <p:to>
                                        <p:strVal val="visible"/>
                                      </p:to>
                                    </p:set>
                                    <p:anim calcmode="lin" valueType="num">
                                      <p:cBhvr additive="base">
                                        <p:cTn id="36"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6866">
                                            <p:txEl>
                                              <p:pRg st="5" end="5"/>
                                            </p:txEl>
                                          </p:spTgt>
                                        </p:tgtEl>
                                        <p:attrNameLst>
                                          <p:attrName>style.visibility</p:attrName>
                                        </p:attrNameLst>
                                      </p:cBhvr>
                                      <p:to>
                                        <p:strVal val="visible"/>
                                      </p:to>
                                    </p:set>
                                    <p:anim calcmode="lin" valueType="num">
                                      <p:cBhvr additive="base">
                                        <p:cTn id="42"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bldLvl="5"/>
    </p:bldLst>
  </p:timing>
</p:sld>
</file>

<file path=ppt/slides/slide1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0" y="44450"/>
            <a:ext cx="8748713" cy="5434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smtClean="0">
                <a:solidFill>
                  <a:schemeClr val="hlink"/>
                </a:solidFill>
                <a:latin typeface="黑体" panose="02010609060101010101" pitchFamily="49" charset="-122"/>
                <a:ea typeface="黑体" panose="02010609060101010101" pitchFamily="49" charset="-122"/>
              </a:rPr>
              <a:t>2</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latin typeface="Times New Roman" panose="02020603050405020304" pitchFamily="18" charset="0"/>
                <a:ea typeface="黑体" panose="02010609060101010101" pitchFamily="49" charset="-122"/>
              </a:rPr>
              <a:t>v</a:t>
            </a:r>
            <a:r>
              <a:rPr kumimoji="1" lang="en-US" altLang="zh-CN" b="1" dirty="0" err="1" smtClean="0">
                <a:solidFill>
                  <a:srgbClr val="FF0000"/>
                </a:solidFill>
                <a:latin typeface="Times New Roman" panose="02020603050405020304" pitchFamily="18" charset="0"/>
                <a:ea typeface="黑体" panose="02010609060101010101" pitchFamily="49" charset="-122"/>
              </a:rPr>
              <a:t>e</a:t>
            </a:r>
            <a:r>
              <a:rPr kumimoji="1" lang="en-US" altLang="zh-CN" b="1"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表示</a:t>
            </a:r>
            <a:r>
              <a:rPr kumimoji="1" lang="zh-CN" altLang="en-US" b="1" dirty="0" smtClean="0">
                <a:solidFill>
                  <a:srgbClr val="FF0000"/>
                </a:solidFill>
                <a:latin typeface="Times New Roman" panose="02020603050405020304" pitchFamily="18" charset="0"/>
                <a:ea typeface="黑体" panose="02010609060101010101" pitchFamily="49" charset="-122"/>
              </a:rPr>
              <a:t>事件</a:t>
            </a:r>
            <a:r>
              <a:rPr kumimoji="1" lang="en-US" altLang="zh-CN" b="1" dirty="0" smtClean="0">
                <a:latin typeface="Times New Roman" panose="02020603050405020304" pitchFamily="18" charset="0"/>
                <a:ea typeface="黑体" panose="02010609060101010101" pitchFamily="49" charset="-122"/>
              </a:rPr>
              <a:t>v</a:t>
            </a:r>
            <a:r>
              <a:rPr kumimoji="1" lang="en-US" altLang="zh-CN" b="1" baseline="-25000" dirty="0" smtClean="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的最早</a:t>
            </a:r>
            <a:r>
              <a:rPr kumimoji="1" lang="en-US" altLang="zh-CN" b="1" dirty="0" smtClean="0">
                <a:latin typeface="Times New Roman" panose="02020603050405020304" pitchFamily="18" charset="0"/>
                <a:ea typeface="黑体" panose="02010609060101010101" pitchFamily="49" charset="-122"/>
              </a:rPr>
              <a:t>(early)</a:t>
            </a:r>
            <a:r>
              <a:rPr kumimoji="1" lang="zh-CN" altLang="en-US" b="1" dirty="0" smtClean="0">
                <a:latin typeface="Times New Roman" panose="02020603050405020304" pitchFamily="18" charset="0"/>
                <a:ea typeface="黑体" panose="02010609060101010101" pitchFamily="49" charset="-122"/>
              </a:rPr>
              <a:t>发生时间，是从开始顶点</a:t>
            </a:r>
            <a:r>
              <a:rPr kumimoji="1" lang="en-US" altLang="zh-CN" b="1" dirty="0" smtClean="0">
                <a:latin typeface="Times New Roman" panose="02020603050405020304" pitchFamily="18" charset="0"/>
                <a:ea typeface="黑体" panose="02010609060101010101" pitchFamily="49" charset="-122"/>
              </a:rPr>
              <a:t>v</a:t>
            </a:r>
            <a:r>
              <a:rPr kumimoji="1" lang="zh-CN" altLang="en-US" b="1" dirty="0" smtClean="0">
                <a:latin typeface="Times New Roman" panose="02020603050405020304" pitchFamily="18" charset="0"/>
                <a:ea typeface="黑体" panose="02010609060101010101" pitchFamily="49" charset="-122"/>
              </a:rPr>
              <a:t>到</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的</a:t>
            </a:r>
            <a:r>
              <a:rPr kumimoji="1" lang="zh-CN" altLang="en-US" b="1" dirty="0" smtClean="0">
                <a:solidFill>
                  <a:srgbClr val="0033CC"/>
                </a:solidFill>
                <a:latin typeface="Times New Roman" panose="02020603050405020304" pitchFamily="18" charset="0"/>
                <a:ea typeface="黑体" panose="02010609060101010101" pitchFamily="49" charset="-122"/>
              </a:rPr>
              <a:t>最长</a:t>
            </a:r>
            <a:r>
              <a:rPr kumimoji="1" lang="zh-CN" altLang="en-US" b="1" dirty="0" smtClean="0">
                <a:latin typeface="Times New Roman" panose="02020603050405020304" pitchFamily="18" charset="0"/>
                <a:ea typeface="黑体" panose="02010609060101010101" pitchFamily="49" charset="-122"/>
              </a:rPr>
              <a:t>路径</a:t>
            </a:r>
            <a:r>
              <a:rPr kumimoji="1" lang="zh-CN" altLang="en-US" b="1" dirty="0">
                <a:latin typeface="Times New Roman" panose="02020603050405020304" pitchFamily="18" charset="0"/>
                <a:ea typeface="黑体" panose="02010609060101010101" pitchFamily="49" charset="-122"/>
              </a:rPr>
              <a:t>距离，这个长度决定了所有从</a:t>
            </a:r>
            <a:r>
              <a:rPr kumimoji="1" lang="zh-CN" altLang="en-US" b="1" dirty="0" smtClean="0">
                <a:latin typeface="Times New Roman" panose="02020603050405020304" pitchFamily="18" charset="0"/>
                <a:ea typeface="黑体" panose="02010609060101010101" pitchFamily="49" charset="-122"/>
              </a:rPr>
              <a:t>顶点</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smtClean="0">
                <a:latin typeface="Times New Roman" panose="02020603050405020304" pitchFamily="18" charset="0"/>
                <a:ea typeface="黑体" panose="02010609060101010101" pitchFamily="49" charset="-122"/>
              </a:rPr>
              <a:t>发出</a:t>
            </a:r>
            <a:r>
              <a:rPr kumimoji="1" lang="zh-CN" altLang="en-US" b="1" dirty="0">
                <a:latin typeface="Times New Roman" panose="02020603050405020304" pitchFamily="18" charset="0"/>
                <a:ea typeface="黑体" panose="02010609060101010101" pitchFamily="49" charset="-122"/>
              </a:rPr>
              <a:t>的活动能够开工的最早时间。</a:t>
            </a:r>
            <a:r>
              <a:rPr kumimoji="1" lang="zh-CN" altLang="en-US" b="1" dirty="0" smtClean="0">
                <a:latin typeface="Times New Roman" panose="02020603050405020304" pitchFamily="18" charset="0"/>
                <a:ea typeface="黑体" panose="02010609060101010101" pitchFamily="49" charset="-122"/>
              </a:rPr>
              <a:t>其中</a:t>
            </a:r>
            <a:r>
              <a:rPr kumimoji="1" lang="en-US" altLang="zh-CN" b="1" dirty="0" err="1" smtClean="0">
                <a:latin typeface="Times New Roman" panose="02020603050405020304" pitchFamily="18" charset="0"/>
                <a:ea typeface="黑体" panose="02010609060101010101" pitchFamily="49" charset="-122"/>
              </a:rPr>
              <a:t>Ve</a:t>
            </a:r>
            <a:r>
              <a:rPr kumimoji="1" lang="en-US" altLang="zh-CN" b="1" dirty="0" smtClean="0">
                <a:latin typeface="Times New Roman" panose="02020603050405020304" pitchFamily="18" charset="0"/>
                <a:ea typeface="黑体" panose="02010609060101010101" pitchFamily="49" charset="-122"/>
              </a:rPr>
              <a:t>(n)</a:t>
            </a:r>
            <a:r>
              <a:rPr kumimoji="1" lang="zh-CN" altLang="en-US" b="1" dirty="0" smtClean="0">
                <a:latin typeface="Times New Roman" panose="02020603050405020304" pitchFamily="18" charset="0"/>
                <a:ea typeface="黑体" panose="02010609060101010101" pitchFamily="49" charset="-122"/>
              </a:rPr>
              <a:t>是</a:t>
            </a:r>
            <a:r>
              <a:rPr kumimoji="1" lang="zh-CN" altLang="en-US" b="1" dirty="0" smtClean="0">
                <a:solidFill>
                  <a:srgbClr val="FF0000"/>
                </a:solidFill>
                <a:latin typeface="Times New Roman" panose="02020603050405020304" pitchFamily="18" charset="0"/>
                <a:ea typeface="黑体" panose="02010609060101010101" pitchFamily="49" charset="-122"/>
              </a:rPr>
              <a:t>该工程</a:t>
            </a:r>
            <a:r>
              <a:rPr kumimoji="1" lang="en-US" altLang="zh-CN" b="1" dirty="0" smtClean="0">
                <a:solidFill>
                  <a:srgbClr val="FF0000"/>
                </a:solidFill>
                <a:latin typeface="Times New Roman" panose="02020603050405020304" pitchFamily="18" charset="0"/>
                <a:ea typeface="黑体" panose="02010609060101010101" pitchFamily="49" charset="-122"/>
              </a:rPr>
              <a:t>AOE</a:t>
            </a:r>
            <a:r>
              <a:rPr kumimoji="1" lang="zh-CN" altLang="en-US"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b="1" dirty="0" smtClean="0">
                <a:latin typeface="Times New Roman" panose="02020603050405020304" pitchFamily="18" charset="0"/>
                <a:ea typeface="黑体" panose="02010609060101010101" pitchFamily="49" charset="-122"/>
              </a:rPr>
              <a:t>。</a:t>
            </a:r>
            <a:r>
              <a:rPr kumimoji="1" lang="en-US" altLang="zh-CN" b="1" dirty="0" smtClean="0">
                <a:solidFill>
                  <a:srgbClr val="FF0000"/>
                </a:solidFill>
                <a:latin typeface="Times New Roman" panose="02020603050405020304" pitchFamily="18" charset="0"/>
                <a:ea typeface="黑体" panose="02010609060101010101" pitchFamily="49" charset="-122"/>
              </a:rPr>
              <a:t>?</a:t>
            </a:r>
            <a:r>
              <a:rPr kumimoji="1" lang="zh-CN" altLang="en-US" b="1" dirty="0" smtClean="0">
                <a:solidFill>
                  <a:srgbClr val="FF0000"/>
                </a:solidFill>
                <a:latin typeface="Times New Roman" panose="02020603050405020304" pitchFamily="18" charset="0"/>
                <a:ea typeface="黑体" panose="02010609060101010101" pitchFamily="49" charset="-122"/>
              </a:rPr>
              <a:t>如何计算</a:t>
            </a:r>
            <a:endParaRPr kumimoji="1" lang="en-US" altLang="zh-CN" b="1" dirty="0" smtClean="0">
              <a:solidFill>
                <a:srgbClr val="FF0000"/>
              </a:solidFill>
              <a:ea typeface="黑体" panose="02010609060101010101" pitchFamily="49" charset="-122"/>
            </a:endParaRPr>
          </a:p>
          <a:p>
            <a:pPr>
              <a:spcBef>
                <a:spcPct val="50000"/>
              </a:spcBef>
              <a:defRPr/>
            </a:pPr>
            <a:r>
              <a:rPr lang="zh-CN" altLang="en-US" sz="2400" dirty="0" smtClean="0">
                <a:ea typeface="宋体" pitchFamily="2" charset="-122"/>
                <a:sym typeface="Webdings" pitchFamily="18" charset="2"/>
              </a:rPr>
              <a:t>求</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 </a:t>
            </a:r>
            <a:r>
              <a:rPr lang="zh-CN" altLang="en-US" sz="2400" dirty="0" smtClean="0">
                <a:ea typeface="宋体" pitchFamily="2" charset="-122"/>
                <a:sym typeface="Webdings" pitchFamily="18" charset="2"/>
              </a:rPr>
              <a:t>时可从</a:t>
            </a:r>
            <a:r>
              <a:rPr lang="zh-CN" altLang="en-US" sz="2400" dirty="0" smtClean="0">
                <a:solidFill>
                  <a:srgbClr val="0000FF"/>
                </a:solidFill>
                <a:ea typeface="宋体" pitchFamily="2" charset="-122"/>
                <a:sym typeface="Webdings" pitchFamily="18" charset="2"/>
              </a:rPr>
              <a:t>源点</a:t>
            </a:r>
            <a:r>
              <a:rPr lang="zh-CN" altLang="en-US" sz="2400" dirty="0" smtClean="0">
                <a:ea typeface="宋体" pitchFamily="2" charset="-122"/>
                <a:sym typeface="Webdings" pitchFamily="18" charset="2"/>
              </a:rPr>
              <a:t>开始，按拓扑顺序向汇点递推：</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(0)=0</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(k)=Max{</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(j)</a:t>
            </a:r>
            <a:r>
              <a:rPr lang="zh-CN" altLang="en-US" sz="2400" dirty="0" smtClean="0">
                <a:ea typeface="宋体" pitchFamily="2" charset="-122"/>
                <a:sym typeface="Webdings" pitchFamily="18" charset="2"/>
              </a:rPr>
              <a:t>＋</a:t>
            </a:r>
            <a:r>
              <a:rPr lang="en-US" altLang="zh-CN" sz="2400" dirty="0" err="1" smtClean="0">
                <a:ea typeface="宋体" pitchFamily="2" charset="-122"/>
                <a:sym typeface="Webdings" pitchFamily="18" charset="2"/>
              </a:rPr>
              <a:t>len</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v</a:t>
            </a:r>
            <a:r>
              <a:rPr lang="en-US" altLang="zh-CN" sz="2400" baseline="-25000" dirty="0" err="1" smtClean="0">
                <a:sym typeface="Webdings" pitchFamily="18" charset="2"/>
              </a:rPr>
              <a:t>j</a:t>
            </a:r>
            <a:r>
              <a:rPr lang="en-US" altLang="zh-CN" sz="2400" dirty="0" err="1" smtClean="0">
                <a:ea typeface="宋体" pitchFamily="2" charset="-122"/>
                <a:sym typeface="Webdings" pitchFamily="18" charset="2"/>
              </a:rPr>
              <a:t>,v</a:t>
            </a:r>
            <a:r>
              <a:rPr lang="en-US" altLang="zh-CN" sz="2400" baseline="-250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&gt;∈T,1≤k≤n-1;</a:t>
            </a:r>
          </a:p>
          <a:p>
            <a:pPr>
              <a:spcBef>
                <a:spcPct val="50000"/>
              </a:spcBef>
              <a:defRPr/>
            </a:pPr>
            <a:r>
              <a:rPr lang="zh-CN" altLang="en-US" sz="2400" dirty="0" smtClean="0">
                <a:ea typeface="宋体" pitchFamily="2" charset="-122"/>
                <a:sym typeface="Webdings" pitchFamily="18" charset="2"/>
              </a:rPr>
              <a:t>其中，</a:t>
            </a:r>
            <a:r>
              <a:rPr lang="en-US" altLang="zh-CN" sz="2400" dirty="0" smtClean="0">
                <a:ea typeface="宋体" pitchFamily="2" charset="-122"/>
                <a:sym typeface="Webdings" pitchFamily="18" charset="2"/>
              </a:rPr>
              <a:t>T</a:t>
            </a:r>
            <a:r>
              <a:rPr lang="zh-CN" altLang="en-US" sz="2400" dirty="0" smtClean="0">
                <a:ea typeface="宋体" pitchFamily="2" charset="-122"/>
                <a:sym typeface="Webdings" pitchFamily="18" charset="2"/>
              </a:rPr>
              <a:t>为所有以</a:t>
            </a:r>
            <a:r>
              <a:rPr lang="en-US" altLang="zh-CN" sz="2400" dirty="0" smtClean="0">
                <a:sym typeface="Webdings" pitchFamily="18" charset="2"/>
              </a:rPr>
              <a:t>k</a:t>
            </a:r>
            <a:r>
              <a:rPr lang="zh-CN" altLang="en-US" sz="2400" dirty="0" smtClean="0">
                <a:ea typeface="宋体" pitchFamily="2" charset="-122"/>
                <a:sym typeface="Webdings" pitchFamily="18" charset="2"/>
              </a:rPr>
              <a:t>为头的弧</a:t>
            </a:r>
            <a:r>
              <a:rPr lang="en-US" altLang="zh-CN" sz="2400" dirty="0" smtClean="0">
                <a:ea typeface="宋体" pitchFamily="2" charset="-122"/>
                <a:sym typeface="Webdings" pitchFamily="18" charset="2"/>
              </a:rPr>
              <a:t>&lt;</a:t>
            </a:r>
            <a:r>
              <a:rPr lang="en-US" altLang="zh-CN" sz="2400" dirty="0" err="1" smtClean="0">
                <a:ea typeface="宋体" pitchFamily="2" charset="-122"/>
                <a:sym typeface="Webdings" pitchFamily="18" charset="2"/>
              </a:rPr>
              <a:t>j,k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smtClean="0">
                <a:sym typeface="Webdings" pitchFamily="18" charset="2"/>
              </a:rPr>
              <a:t>&gt;</a:t>
            </a:r>
            <a:r>
              <a:rPr lang="zh-CN" altLang="en-US" sz="2400" dirty="0" smtClean="0">
                <a:ea typeface="宋体" pitchFamily="2" charset="-122"/>
                <a:sym typeface="Webdings" pitchFamily="18" charset="2"/>
              </a:rPr>
              <a:t>表示与弧</a:t>
            </a:r>
            <a:r>
              <a:rPr lang="en-US" altLang="zh-CN" sz="2400" dirty="0" smtClean="0">
                <a:ea typeface="宋体" pitchFamily="2" charset="-122"/>
                <a:sym typeface="Webdings" pitchFamily="18" charset="2"/>
              </a:rPr>
              <a:t>&lt;</a:t>
            </a:r>
            <a:r>
              <a:rPr lang="en-US" altLang="zh-CN" sz="2400" dirty="0" err="1" smtClean="0">
                <a:sym typeface="Webdings" pitchFamily="18" charset="2"/>
              </a:rPr>
              <a:t>j</a:t>
            </a:r>
            <a:r>
              <a:rPr lang="en-US" altLang="zh-CN" sz="2400" dirty="0" err="1" smtClean="0">
                <a:ea typeface="宋体" pitchFamily="2" charset="-122"/>
                <a:sym typeface="Webdings" pitchFamily="18" charset="2"/>
              </a:rPr>
              <a:t>,k</a:t>
            </a:r>
            <a:r>
              <a:rPr lang="en-US" altLang="zh-CN" sz="2400" dirty="0" smtClean="0">
                <a:ea typeface="宋体" pitchFamily="2" charset="-122"/>
                <a:sym typeface="Webdings" pitchFamily="18" charset="2"/>
              </a:rPr>
              <a:t>&gt;</a:t>
            </a:r>
            <a:r>
              <a:rPr lang="zh-CN" altLang="en-US" sz="2400" dirty="0" smtClean="0">
                <a:ea typeface="宋体" pitchFamily="2" charset="-122"/>
                <a:sym typeface="Webdings" pitchFamily="18" charset="2"/>
              </a:rPr>
              <a:t>对应的活动的持续时间。</a:t>
            </a:r>
          </a:p>
          <a:p>
            <a:pPr marL="457200" lvl="2" indent="-355600" eaLnBrk="1" hangingPunct="1">
              <a:defRPr/>
            </a:pPr>
            <a:endParaRPr kumimoji="1" lang="en-US" altLang="zh-CN" sz="2800" b="1" dirty="0" smtClean="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5381625"/>
            <a:ext cx="1647825"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275" y="5557838"/>
            <a:ext cx="42148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1" end="1"/>
                                            </p:txEl>
                                          </p:spTgt>
                                        </p:tgtEl>
                                        <p:attrNameLst>
                                          <p:attrName>style.visibility</p:attrName>
                                        </p:attrNameLst>
                                      </p:cBhvr>
                                      <p:to>
                                        <p:strVal val="visible"/>
                                      </p:to>
                                    </p:set>
                                    <p:anim calcmode="lin" valueType="num">
                                      <p:cBhvr additive="base">
                                        <p:cTn id="13"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2" end="2"/>
                                            </p:txEl>
                                          </p:spTgt>
                                        </p:tgtEl>
                                        <p:attrNameLst>
                                          <p:attrName>style.visibility</p:attrName>
                                        </p:attrNameLst>
                                      </p:cBhvr>
                                      <p:to>
                                        <p:strVal val="visible"/>
                                      </p:to>
                                    </p:set>
                                    <p:anim calcmode="lin" valueType="num">
                                      <p:cBhvr additive="base">
                                        <p:cTn id="19"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3" end="3"/>
                                            </p:txEl>
                                          </p:spTgt>
                                        </p:tgtEl>
                                        <p:attrNameLst>
                                          <p:attrName>style.visibility</p:attrName>
                                        </p:attrNameLst>
                                      </p:cBhvr>
                                      <p:to>
                                        <p:strVal val="visible"/>
                                      </p:to>
                                    </p:set>
                                    <p:anim calcmode="lin" valueType="num">
                                      <p:cBhvr additive="base">
                                        <p:cTn id="25"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4" end="4"/>
                                            </p:txEl>
                                          </p:spTgt>
                                        </p:tgtEl>
                                        <p:attrNameLst>
                                          <p:attrName>style.visibility</p:attrName>
                                        </p:attrNameLst>
                                      </p:cBhvr>
                                      <p:to>
                                        <p:strVal val="visible"/>
                                      </p:to>
                                    </p:set>
                                    <p:anim calcmode="lin" valueType="num">
                                      <p:cBhvr additive="base">
                                        <p:cTn id="31"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5" end="5"/>
                                            </p:txEl>
                                          </p:spTgt>
                                        </p:tgtEl>
                                        <p:attrNameLst>
                                          <p:attrName>style.visibility</p:attrName>
                                        </p:attrNameLst>
                                      </p:cBhvr>
                                      <p:to>
                                        <p:strVal val="visible"/>
                                      </p:to>
                                    </p:set>
                                    <p:anim calcmode="lin" valueType="num">
                                      <p:cBhvr additive="base">
                                        <p:cTn id="37"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914">
                                            <p:txEl>
                                              <p:pRg st="6" end="6"/>
                                            </p:txEl>
                                          </p:spTgt>
                                        </p:tgtEl>
                                        <p:attrNameLst>
                                          <p:attrName>style.visibility</p:attrName>
                                        </p:attrNameLst>
                                      </p:cBhvr>
                                      <p:to>
                                        <p:strVal val="visible"/>
                                      </p:to>
                                    </p:set>
                                    <p:anim calcmode="lin" valueType="num">
                                      <p:cBhvr additive="base">
                                        <p:cTn id="43"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91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bldLvl="5"/>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28575" y="-26988"/>
            <a:ext cx="8748713" cy="5434013"/>
          </a:xfrm>
        </p:spPr>
        <p:txBody>
          <a:body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smtClean="0">
                <a:solidFill>
                  <a:srgbClr val="FF0000"/>
                </a:solidFill>
                <a:cs typeface="Times New Roman" panose="02020603050405020304" pitchFamily="18" charset="0"/>
              </a:rPr>
              <a:t>v</a:t>
            </a:r>
            <a:r>
              <a:rPr kumimoji="1" lang="en-US" altLang="zh-CN" b="1" dirty="0" err="1">
                <a:solidFill>
                  <a:srgbClr val="FF0000"/>
                </a:solidFill>
                <a:cs typeface="Times New Roman" panose="02020603050405020304" pitchFamily="18" charset="0"/>
              </a:rPr>
              <a:t>l</a:t>
            </a:r>
            <a:r>
              <a:rPr kumimoji="1" lang="en-US" altLang="zh-CN" b="1" dirty="0" smtClean="0">
                <a:latin typeface="Times New Roman" panose="02020603050405020304" pitchFamily="18" charset="0"/>
                <a:cs typeface="Times New Roman" panose="02020603050405020304" pitchFamily="18" charset="0"/>
              </a:rPr>
              <a:t>(k</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黑体" panose="02010609060101010101" pitchFamily="49" charset="-122"/>
                <a:ea typeface="黑体" panose="02010609060101010101" pitchFamily="49" charset="-122"/>
              </a:rPr>
              <a:t>表示事件</a:t>
            </a:r>
            <a:r>
              <a:rPr kumimoji="1" lang="en-US" altLang="zh-CN" b="1" dirty="0">
                <a:latin typeface="Times New Roman" panose="02020603050405020304" pitchFamily="18" charset="0"/>
                <a:ea typeface="黑体" panose="02010609060101010101" pitchFamily="49" charset="-122"/>
              </a:rPr>
              <a:t>v</a:t>
            </a:r>
            <a:r>
              <a:rPr kumimoji="1" lang="en-US" altLang="zh-CN" b="1" baseline="-25000" dirty="0">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a:solidFill>
                  <a:srgbClr val="0033CC"/>
                </a:solidFill>
                <a:latin typeface="Times New Roman" panose="02020603050405020304" pitchFamily="18" charset="0"/>
                <a:ea typeface="黑体" panose="02010609060101010101" pitchFamily="49" charset="-122"/>
              </a:rPr>
              <a:t>v</a:t>
            </a:r>
            <a:r>
              <a:rPr kumimoji="1" lang="en-US" altLang="zh-CN" b="1" baseline="-25000"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smtClean="0">
                <a:solidFill>
                  <a:srgbClr val="FF3300"/>
                </a:solidFill>
                <a:latin typeface="Times New Roman" panose="02020603050405020304" pitchFamily="18" charset="0"/>
                <a:ea typeface="黑体" panose="02010609060101010101" pitchFamily="49" charset="-122"/>
              </a:rPr>
              <a:t>Vl</a:t>
            </a:r>
            <a:r>
              <a:rPr kumimoji="1" lang="en-US" altLang="zh-CN" sz="2400" b="1" dirty="0" smtClean="0">
                <a:solidFill>
                  <a:srgbClr val="FF3300"/>
                </a:solidFill>
                <a:latin typeface="Times New Roman" panose="02020603050405020304" pitchFamily="18" charset="0"/>
                <a:ea typeface="黑体" panose="02010609060101010101" pitchFamily="49" charset="-122"/>
              </a:rPr>
              <a:t>(k</a:t>
            </a:r>
            <a:r>
              <a:rPr kumimoji="1" lang="en-US" altLang="zh-CN" sz="2400" b="1" dirty="0" smtClean="0">
                <a:solidFill>
                  <a:srgbClr val="FF3300"/>
                </a:solidFill>
                <a:latin typeface="Times New Roman" panose="02020603050405020304" pitchFamily="18" charset="0"/>
                <a:cs typeface="Times New Roman" panose="02020603050405020304" pitchFamily="18" charset="0"/>
              </a:rPr>
              <a:t>) </a:t>
            </a:r>
            <a:r>
              <a:rPr kumimoji="1" lang="en-US" altLang="zh-CN" sz="2400" b="1" dirty="0">
                <a:solidFill>
                  <a:srgbClr val="FF3300"/>
                </a:solidFill>
                <a:latin typeface="Times New Roman" panose="02020603050405020304" pitchFamily="18" charset="0"/>
                <a:cs typeface="Times New Roman" panose="02020603050405020304" pitchFamily="18" charset="0"/>
              </a:rPr>
              <a:t>=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a:t>
            </a:r>
            <a:r>
              <a:rPr kumimoji="1" lang="zh-CN" altLang="en-US" sz="2400" b="1" dirty="0" smtClean="0">
                <a:solidFill>
                  <a:srgbClr val="FF3300"/>
                </a:solidFill>
                <a:latin typeface="Times New Roman" panose="02020603050405020304" pitchFamily="18" charset="0"/>
                <a:cs typeface="Times New Roman" panose="02020603050405020304" pitchFamily="18" charset="0"/>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solidFill>
                  <a:srgbClr val="FF3300"/>
                </a:solidFill>
                <a:latin typeface="Times New Roman" panose="02020603050405020304" pitchFamily="18" charset="0"/>
                <a:cs typeface="Times New Roman" panose="02020603050405020304" pitchFamily="18" charset="0"/>
              </a:rPr>
              <a:t>到</a:t>
            </a:r>
            <a:r>
              <a:rPr kumimoji="1" lang="zh-CN" altLang="en-US" sz="2400" b="1" dirty="0">
                <a:solidFill>
                  <a:srgbClr val="FF3300"/>
                </a:solidFill>
                <a:latin typeface="Times New Roman" panose="02020603050405020304" pitchFamily="18" charset="0"/>
                <a:cs typeface="Times New Roman" panose="02020603050405020304" pitchFamily="18" charset="0"/>
              </a:rPr>
              <a:t>结束</a:t>
            </a:r>
            <a:r>
              <a:rPr kumimoji="1" lang="zh-CN" altLang="en-US" sz="2400" b="1" dirty="0" smtClean="0">
                <a:solidFill>
                  <a:srgbClr val="FF3300"/>
                </a:solidFill>
                <a:latin typeface="Times New Roman" panose="02020603050405020304" pitchFamily="18" charset="0"/>
                <a:cs typeface="Times New Roman" panose="02020603050405020304" pitchFamily="18" charset="0"/>
              </a:rPr>
              <a:t>顶点</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n</a:t>
            </a:r>
            <a:r>
              <a:rPr kumimoji="1" lang="zh-CN" altLang="en-US" sz="2400" b="1" dirty="0" smtClean="0">
                <a:solidFill>
                  <a:srgbClr val="FF3300"/>
                </a:solidFill>
                <a:latin typeface="Times New Roman" panose="02020603050405020304" pitchFamily="18" charset="0"/>
                <a:cs typeface="Times New Roman" panose="02020603050405020304" pitchFamily="18" charset="0"/>
              </a:rPr>
              <a:t>的</a:t>
            </a:r>
            <a:r>
              <a:rPr kumimoji="1" lang="zh-CN" altLang="en-US" sz="2400" b="1" dirty="0">
                <a:solidFill>
                  <a:srgbClr val="FF3300"/>
                </a:solidFill>
                <a:latin typeface="Times New Roman" panose="02020603050405020304" pitchFamily="18" charset="0"/>
                <a:cs typeface="Times New Roman" panose="02020603050405020304" pitchFamily="18" charset="0"/>
              </a:rPr>
              <a:t>最长路径距离</a:t>
            </a:r>
            <a:r>
              <a:rPr kumimoji="1" lang="zh-CN" altLang="en-US" sz="2400" b="1" dirty="0" smtClean="0">
                <a:solidFill>
                  <a:srgbClr val="FF3300"/>
                </a:solidFill>
                <a:latin typeface="Times New Roman" panose="02020603050405020304" pitchFamily="18" charset="0"/>
                <a:cs typeface="Times New Roman" panose="02020603050405020304" pitchFamily="18" charset="0"/>
              </a:rPr>
              <a:t>。</a:t>
            </a:r>
            <a:endParaRPr kumimoji="1" lang="en-US" altLang="zh-CN" sz="2400" b="1" dirty="0" smtClean="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smtClean="0">
                <a:ea typeface="宋体" pitchFamily="2" charset="-122"/>
                <a:sym typeface="Webdings" pitchFamily="18" charset="2"/>
              </a:rPr>
              <a:t>在求出</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的基础上， 可从结束顶点开始，按逆拓扑顺序向源点递推，求出</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(n-1)=</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(n-1)</a:t>
            </a:r>
            <a:r>
              <a:rPr lang="zh-CN" altLang="en-US" sz="2400" dirty="0" smtClean="0">
                <a:ea typeface="宋体" pitchFamily="2" charset="-122"/>
                <a:sym typeface="Webdings" pitchFamily="18" charset="2"/>
              </a:rPr>
              <a:t>；</a:t>
            </a:r>
          </a:p>
          <a:p>
            <a:pPr marL="0" indent="0">
              <a:spcBef>
                <a:spcPct val="50000"/>
              </a:spcBef>
              <a:buFont typeface="Wingdings" panose="05000000000000000000" pitchFamily="2" charset="2"/>
              <a:buNone/>
              <a:defRPr/>
            </a:pPr>
            <a:r>
              <a:rPr lang="zh-CN" altLang="en-US" sz="2400" dirty="0" smtClean="0">
                <a:ea typeface="宋体" pitchFamily="2" charset="-122"/>
                <a:sym typeface="Webdings" pitchFamily="18" charset="2"/>
              </a:rPr>
              <a:t>  </a:t>
            </a:r>
            <a:r>
              <a:rPr lang="en-US" altLang="zh-CN" sz="2400" dirty="0" smtClean="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(k)=Min{</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(j)-</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endParaRPr lang="en-US" altLang="zh-CN" sz="2400" dirty="0" smtClean="0">
              <a:ea typeface="宋体" pitchFamily="2" charset="-122"/>
              <a:sym typeface="Webdings" pitchFamily="18" charset="2"/>
            </a:endParaRPr>
          </a:p>
          <a:p>
            <a:pPr marL="0" indent="0">
              <a:spcBef>
                <a:spcPct val="50000"/>
              </a:spcBef>
              <a:buFont typeface="Wingdings" panose="05000000000000000000" pitchFamily="2" charset="2"/>
              <a:buNone/>
              <a:defRPr/>
            </a:pPr>
            <a:r>
              <a:rPr lang="en-US" altLang="zh-CN" sz="2400" dirty="0" smtClean="0">
                <a:ea typeface="宋体" pitchFamily="2" charset="-122"/>
                <a:sym typeface="Webdings" pitchFamily="18" charset="2"/>
              </a:rPr>
              <a:t>	&lt;</a:t>
            </a:r>
            <a:r>
              <a:rPr lang="en-US" altLang="zh-CN" sz="2400" dirty="0" err="1" smtClean="0">
                <a:ea typeface="宋体" pitchFamily="2" charset="-122"/>
                <a:sym typeface="Webdings" pitchFamily="18" charset="2"/>
              </a:rPr>
              <a:t>k,j</a:t>
            </a:r>
            <a:r>
              <a:rPr lang="en-US" altLang="zh-CN" sz="2400" dirty="0" smtClean="0">
                <a:ea typeface="宋体" pitchFamily="2" charset="-122"/>
                <a:sym typeface="Webdings" pitchFamily="18" charset="2"/>
              </a:rPr>
              <a:t>&gt;∈S,0≤k≤n-2;</a:t>
            </a:r>
          </a:p>
          <a:p>
            <a:pPr>
              <a:spcBef>
                <a:spcPct val="50000"/>
              </a:spcBef>
              <a:defRPr/>
            </a:pPr>
            <a:r>
              <a:rPr lang="zh-CN" altLang="en-US" sz="2400" dirty="0" smtClean="0">
                <a:latin typeface="宋体" pitchFamily="2" charset="-122"/>
                <a:ea typeface="宋体" pitchFamily="2" charset="-122"/>
                <a:sym typeface="Webdings" pitchFamily="18" charset="2"/>
              </a:rPr>
              <a:t>其中，</a:t>
            </a:r>
            <a:r>
              <a:rPr lang="en-US" altLang="zh-CN" sz="2400" dirty="0" smtClean="0">
                <a:latin typeface="宋体" pitchFamily="2" charset="-122"/>
                <a:ea typeface="宋体" pitchFamily="2" charset="-122"/>
                <a:sym typeface="Webdings" pitchFamily="18" charset="2"/>
              </a:rPr>
              <a:t>S</a:t>
            </a:r>
            <a:r>
              <a:rPr lang="zh-CN" altLang="en-US" sz="2400" dirty="0" smtClean="0">
                <a:latin typeface="宋体" pitchFamily="2" charset="-122"/>
                <a:ea typeface="宋体" pitchFamily="2" charset="-122"/>
                <a:sym typeface="Webdings" pitchFamily="18" charset="2"/>
              </a:rPr>
              <a:t>为所有以</a:t>
            </a:r>
            <a:r>
              <a:rPr lang="en-US" altLang="zh-CN" sz="2400" dirty="0" smtClean="0">
                <a:latin typeface="宋体" pitchFamily="2" charset="-122"/>
                <a:ea typeface="宋体" pitchFamily="2" charset="-122"/>
                <a:sym typeface="Webdings" pitchFamily="18" charset="2"/>
              </a:rPr>
              <a:t>k</a:t>
            </a:r>
            <a:r>
              <a:rPr lang="zh-CN" altLang="en-US" sz="2400" dirty="0" smtClean="0">
                <a:latin typeface="宋体" pitchFamily="2" charset="-122"/>
                <a:ea typeface="宋体" pitchFamily="2" charset="-122"/>
                <a:sym typeface="Webdings" pitchFamily="18" charset="2"/>
              </a:rPr>
              <a:t>为尾的弧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的集合，</a:t>
            </a:r>
            <a:r>
              <a:rPr lang="en-US" altLang="zh-CN" sz="2400" dirty="0" err="1" smtClean="0">
                <a:sym typeface="Webdings" pitchFamily="18" charset="2"/>
              </a:rPr>
              <a:t>len</a:t>
            </a:r>
            <a:r>
              <a:rPr lang="en-US" altLang="zh-CN" sz="2400" dirty="0" smtClean="0">
                <a:sym typeface="Webdings" pitchFamily="18" charset="2"/>
              </a:rPr>
              <a:t>&lt;</a:t>
            </a:r>
            <a:r>
              <a:rPr lang="en-US" altLang="zh-CN" sz="2400" dirty="0" err="1" smtClean="0">
                <a:sym typeface="Webdings" pitchFamily="18" charset="2"/>
              </a:rPr>
              <a:t>v</a:t>
            </a:r>
            <a:r>
              <a:rPr lang="en-US" altLang="zh-CN" sz="2400" baseline="-25000" dirty="0" err="1" smtClean="0">
                <a:sym typeface="Webdings" pitchFamily="18" charset="2"/>
              </a:rPr>
              <a:t>k</a:t>
            </a:r>
            <a:r>
              <a:rPr lang="en-US" altLang="zh-CN" sz="2400" dirty="0" err="1" smtClean="0">
                <a:sym typeface="Webdings" pitchFamily="18" charset="2"/>
              </a:rPr>
              <a:t>,v</a:t>
            </a:r>
            <a:r>
              <a:rPr lang="en-US" altLang="zh-CN" sz="2400" baseline="-25000" dirty="0" err="1" smtClean="0">
                <a:sym typeface="Webdings" pitchFamily="18" charset="2"/>
              </a:rPr>
              <a:t>j</a:t>
            </a:r>
            <a:r>
              <a:rPr lang="en-US" altLang="zh-CN" sz="2400" dirty="0" smtClean="0">
                <a:sym typeface="Webdings" pitchFamily="18" charset="2"/>
              </a:rPr>
              <a:t>&gt;</a:t>
            </a:r>
            <a:r>
              <a:rPr lang="zh-CN" altLang="en-US" sz="2400" dirty="0" smtClean="0">
                <a:latin typeface="宋体" pitchFamily="2" charset="-122"/>
                <a:ea typeface="宋体" pitchFamily="2" charset="-122"/>
                <a:sym typeface="Webdings" pitchFamily="18" charset="2"/>
              </a:rPr>
              <a:t>表示与弧</a:t>
            </a:r>
            <a:r>
              <a:rPr lang="en-US" altLang="zh-CN" sz="2400" dirty="0" smtClean="0">
                <a:latin typeface="宋体" pitchFamily="2" charset="-122"/>
                <a:ea typeface="宋体" pitchFamily="2" charset="-122"/>
                <a:sym typeface="Webdings" pitchFamily="18" charset="2"/>
              </a:rPr>
              <a:t>&lt;</a:t>
            </a:r>
            <a:r>
              <a:rPr lang="en-US" altLang="zh-CN" sz="2400" dirty="0" err="1" smtClean="0">
                <a:latin typeface="宋体" pitchFamily="2" charset="-122"/>
                <a:ea typeface="宋体" pitchFamily="2" charset="-122"/>
                <a:sym typeface="Webdings" pitchFamily="18" charset="2"/>
              </a:rPr>
              <a:t>k,j</a:t>
            </a:r>
            <a:r>
              <a:rPr lang="en-US" altLang="zh-CN" sz="2400" dirty="0" smtClean="0">
                <a:latin typeface="宋体" pitchFamily="2" charset="-122"/>
                <a:ea typeface="宋体" pitchFamily="2" charset="-122"/>
                <a:sym typeface="Webdings" pitchFamily="18" charset="2"/>
              </a:rPr>
              <a:t>&gt;</a:t>
            </a:r>
            <a:r>
              <a:rPr lang="zh-CN" altLang="en-US" sz="2400" dirty="0" smtClean="0">
                <a:latin typeface="宋体" pitchFamily="2" charset="-122"/>
                <a:ea typeface="宋体" pitchFamily="2" charset="-122"/>
                <a:sym typeface="Webdings" pitchFamily="18" charset="2"/>
              </a:rPr>
              <a:t>对应的活动的持续时间。</a:t>
            </a:r>
            <a:r>
              <a:rPr lang="zh-CN" altLang="en-US" sz="2400" dirty="0" smtClean="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171011"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5445125"/>
            <a:ext cx="17859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2"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5640388"/>
            <a:ext cx="43513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1" end="1"/>
                                            </p:txEl>
                                          </p:spTgt>
                                        </p:tgtEl>
                                        <p:attrNameLst>
                                          <p:attrName>style.visibility</p:attrName>
                                        </p:attrNameLst>
                                      </p:cBhvr>
                                      <p:to>
                                        <p:strVal val="visible"/>
                                      </p:to>
                                    </p:set>
                                    <p:anim calcmode="lin" valueType="num">
                                      <p:cBhvr additive="base">
                                        <p:cTn id="13" dur="500" fill="hold"/>
                                        <p:tgtEl>
                                          <p:spTgt spid="3891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2" end="2"/>
                                            </p:txEl>
                                          </p:spTgt>
                                        </p:tgtEl>
                                        <p:attrNameLst>
                                          <p:attrName>style.visibility</p:attrName>
                                        </p:attrNameLst>
                                      </p:cBhvr>
                                      <p:to>
                                        <p:strVal val="visible"/>
                                      </p:to>
                                    </p:set>
                                    <p:anim calcmode="lin" valueType="num">
                                      <p:cBhvr additive="base">
                                        <p:cTn id="19"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3" end="3"/>
                                            </p:txEl>
                                          </p:spTgt>
                                        </p:tgtEl>
                                        <p:attrNameLst>
                                          <p:attrName>style.visibility</p:attrName>
                                        </p:attrNameLst>
                                      </p:cBhvr>
                                      <p:to>
                                        <p:strVal val="visible"/>
                                      </p:to>
                                    </p:set>
                                    <p:anim calcmode="lin" valueType="num">
                                      <p:cBhvr additive="base">
                                        <p:cTn id="25"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4" end="4"/>
                                            </p:txEl>
                                          </p:spTgt>
                                        </p:tgtEl>
                                        <p:attrNameLst>
                                          <p:attrName>style.visibility</p:attrName>
                                        </p:attrNameLst>
                                      </p:cBhvr>
                                      <p:to>
                                        <p:strVal val="visible"/>
                                      </p:to>
                                    </p:set>
                                    <p:anim calcmode="lin" valueType="num">
                                      <p:cBhvr additive="base">
                                        <p:cTn id="31"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8914">
                                            <p:txEl>
                                              <p:pRg st="5" end="5"/>
                                            </p:txEl>
                                          </p:spTgt>
                                        </p:tgtEl>
                                        <p:attrNameLst>
                                          <p:attrName>style.visibility</p:attrName>
                                        </p:attrNameLst>
                                      </p:cBhvr>
                                      <p:to>
                                        <p:strVal val="visible"/>
                                      </p:to>
                                    </p:set>
                                    <p:anim calcmode="lin" valueType="num">
                                      <p:cBhvr additive="base">
                                        <p:cTn id="37"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914">
                                            <p:txEl>
                                              <p:pRg st="6" end="6"/>
                                            </p:txEl>
                                          </p:spTgt>
                                        </p:tgtEl>
                                        <p:attrNameLst>
                                          <p:attrName>style.visibility</p:attrName>
                                        </p:attrNameLst>
                                      </p:cBhvr>
                                      <p:to>
                                        <p:strVal val="visible"/>
                                      </p:to>
                                    </p:set>
                                    <p:anim calcmode="lin" valueType="num">
                                      <p:cBhvr additive="base">
                                        <p:cTn id="43"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891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8914">
                                            <p:txEl>
                                              <p:pRg st="7" end="7"/>
                                            </p:txEl>
                                          </p:spTgt>
                                        </p:tgtEl>
                                        <p:attrNameLst>
                                          <p:attrName>style.visibility</p:attrName>
                                        </p:attrNameLst>
                                      </p:cBhvr>
                                      <p:to>
                                        <p:strVal val="visible"/>
                                      </p:to>
                                    </p:set>
                                    <p:anim calcmode="lin" valueType="num">
                                      <p:cBhvr additive="base">
                                        <p:cTn id="49"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bldLvl="5"/>
    </p:bldLst>
  </p:timing>
</p:sld>
</file>

<file path=ppt/slides/slide1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0" y="1184275"/>
            <a:ext cx="8569325" cy="5053013"/>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4</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Times New Roman" panose="02020603050405020304" pitchFamily="18" charset="0"/>
                <a:ea typeface="黑体" panose="02010609060101010101" pitchFamily="49" charset="-122"/>
              </a:rPr>
              <a:t>表示</a:t>
            </a:r>
            <a:r>
              <a:rPr kumimoji="1" lang="zh-CN" altLang="en-US" sz="2800" b="1" dirty="0" smtClean="0">
                <a:solidFill>
                  <a:srgbClr val="FF0000"/>
                </a:solidFill>
                <a:latin typeface="Times New Roman" panose="02020603050405020304" pitchFamily="18" charset="0"/>
                <a:ea typeface="黑体" panose="02010609060101010101" pitchFamily="49" charset="-122"/>
              </a:rPr>
              <a:t>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Times New Roman" panose="02020603050405020304" pitchFamily="18" charset="0"/>
                <a:ea typeface="黑体" panose="02010609060101010101" pitchFamily="49" charset="-122"/>
              </a:rPr>
              <a:t>的最早</a:t>
            </a:r>
            <a:r>
              <a:rPr kumimoji="1" lang="en-US" altLang="zh-CN" sz="2800" b="1" dirty="0" smtClean="0">
                <a:latin typeface="Times New Roman" panose="02020603050405020304" pitchFamily="18" charset="0"/>
                <a:ea typeface="黑体" panose="02010609060101010101" pitchFamily="49" charset="-122"/>
              </a:rPr>
              <a:t>(early)</a:t>
            </a:r>
            <a:r>
              <a:rPr kumimoji="1" lang="zh-CN" altLang="en-US" sz="2800" b="1" dirty="0" smtClean="0">
                <a:latin typeface="Times New Roman" panose="02020603050405020304" pitchFamily="18" charset="0"/>
                <a:ea typeface="黑体" panose="02010609060101010101" pitchFamily="49" charset="-122"/>
              </a:rPr>
              <a:t>开始时间，是该活动的</a:t>
            </a:r>
            <a:r>
              <a:rPr kumimoji="1" lang="zh-CN" altLang="en-US" sz="2800" b="1" dirty="0" smtClean="0">
                <a:solidFill>
                  <a:srgbClr val="0070C0"/>
                </a:solidFill>
                <a:latin typeface="Times New Roman" panose="02020603050405020304" pitchFamily="18" charset="0"/>
                <a:ea typeface="黑体" panose="02010609060101010101" pitchFamily="49" charset="-122"/>
              </a:rPr>
              <a:t>起点</a:t>
            </a:r>
            <a:r>
              <a:rPr kumimoji="1" lang="zh-CN" altLang="en-US" sz="2800" b="1" dirty="0" smtClean="0">
                <a:latin typeface="Times New Roman" panose="02020603050405020304" pitchFamily="18" charset="0"/>
                <a:ea typeface="黑体" panose="02010609060101010101" pitchFamily="49" charset="-122"/>
              </a:rPr>
              <a:t>所表示事件的</a:t>
            </a:r>
            <a:r>
              <a:rPr kumimoji="1" lang="zh-CN" altLang="en-US" sz="2800" b="1" dirty="0" smtClean="0">
                <a:solidFill>
                  <a:srgbClr val="0070C0"/>
                </a:solidFill>
                <a:latin typeface="Times New Roman" panose="02020603050405020304" pitchFamily="18" charset="0"/>
                <a:ea typeface="黑体" panose="02010609060101010101" pitchFamily="49" charset="-122"/>
              </a:rPr>
              <a:t>最早</a:t>
            </a:r>
            <a:r>
              <a:rPr kumimoji="1" lang="zh-CN" altLang="en-US" sz="2800" b="1" dirty="0" smtClean="0">
                <a:latin typeface="Times New Roman" panose="02020603050405020304" pitchFamily="18" charset="0"/>
                <a:ea typeface="黑体" panose="02010609060101010101" pitchFamily="49" charset="-122"/>
              </a:rPr>
              <a:t>发生时间</a:t>
            </a:r>
            <a:endParaRPr kumimoji="1" lang="en-US" altLang="zh-CN" sz="2800" b="1" dirty="0" smtClean="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smtClean="0">
                <a:latin typeface="Times New Roman" panose="02020603050405020304" pitchFamily="18" charset="0"/>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Times New Roman" panose="02020603050405020304" pitchFamily="18" charset="0"/>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Times New Roman" panose="02020603050405020304" pitchFamily="18" charset="0"/>
                <a:ea typeface="黑体" panose="02010609060101010101" pitchFamily="49" charset="-122"/>
              </a:rPr>
              <a:t>，则有</a:t>
            </a:r>
            <a:r>
              <a:rPr kumimoji="1" lang="en-US" altLang="zh-CN" sz="2400" b="1" dirty="0" smtClean="0">
                <a:solidFill>
                  <a:srgbClr val="FF0000"/>
                </a:solidFill>
                <a:latin typeface="Times New Roman" panose="02020603050405020304" pitchFamily="18" charset="0"/>
                <a:ea typeface="黑体" panose="02010609060101010101" pitchFamily="49" charset="-122"/>
              </a:rPr>
              <a:t>e(</a:t>
            </a:r>
            <a:r>
              <a:rPr kumimoji="1" lang="en-US" altLang="zh-CN" sz="2400" b="1" dirty="0" err="1" smtClean="0">
                <a:solidFill>
                  <a:srgbClr val="FF0000"/>
                </a:solidFill>
                <a:latin typeface="Times New Roman" panose="02020603050405020304" pitchFamily="18" charset="0"/>
                <a:ea typeface="黑体" panose="02010609060101010101" pitchFamily="49" charset="-122"/>
              </a:rPr>
              <a:t>i</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en-US" altLang="zh-CN" sz="2400" b="1" dirty="0" err="1" smtClean="0">
                <a:solidFill>
                  <a:srgbClr val="FF0000"/>
                </a:solidFill>
                <a:latin typeface="Times New Roman" panose="02020603050405020304" pitchFamily="18" charset="0"/>
                <a:ea typeface="黑体" panose="02010609060101010101" pitchFamily="49" charset="-122"/>
              </a:rPr>
              <a:t>Ve</a:t>
            </a:r>
            <a:r>
              <a:rPr kumimoji="1" lang="en-US" altLang="zh-CN" sz="2400" b="1" dirty="0" smtClean="0">
                <a:solidFill>
                  <a:srgbClr val="FF0000"/>
                </a:solidFill>
                <a:latin typeface="Times New Roman" panose="02020603050405020304" pitchFamily="18" charset="0"/>
                <a:ea typeface="黑体" panose="02010609060101010101" pitchFamily="49" charset="-122"/>
              </a:rPr>
              <a:t>(j)</a:t>
            </a:r>
          </a:p>
          <a:p>
            <a:pPr marL="914400" lvl="3" indent="-279400" eaLnBrk="1" hangingPunct="1">
              <a:defRPr/>
            </a:pPr>
            <a:endParaRPr kumimoji="1" lang="en-US" altLang="zh-CN" sz="2800" b="1" dirty="0" smtClean="0">
              <a:solidFill>
                <a:srgbClr val="FF0000"/>
              </a:solidFill>
              <a:ea typeface="黑体" panose="02010609060101010101" pitchFamily="49" charset="-122"/>
            </a:endParaRPr>
          </a:p>
          <a:p>
            <a:pPr marL="457200" lvl="2" indent="-279400" eaLnBrk="1" hangingPunct="1">
              <a:defRPr/>
            </a:pPr>
            <a:r>
              <a:rPr kumimoji="1" lang="en-US" altLang="zh-CN" sz="2800" b="1" dirty="0" smtClean="0">
                <a:solidFill>
                  <a:srgbClr val="FF0000"/>
                </a:solidFill>
                <a:ea typeface="黑体" panose="02010609060101010101" pitchFamily="49" charset="-122"/>
              </a:rPr>
              <a:t>l</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err="1" smtClean="0">
                <a:latin typeface="Times New Roman" panose="02020603050405020304" pitchFamily="18" charset="0"/>
                <a:ea typeface="黑体" panose="02010609060101010101" pitchFamily="49" charset="-122"/>
              </a:rPr>
              <a:t>i</a:t>
            </a:r>
            <a:r>
              <a:rPr kumimoji="1" lang="en-US" altLang="zh-CN" sz="2800" b="1" dirty="0" smtClean="0">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表示活动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的最迟</a:t>
            </a:r>
            <a:r>
              <a:rPr kumimoji="1" lang="en-US" altLang="zh-CN" sz="2800" b="1" dirty="0" smtClean="0">
                <a:latin typeface="Times New Roman" panose="02020603050405020304" pitchFamily="18" charset="0"/>
                <a:ea typeface="黑体" panose="02010609060101010101" pitchFamily="49" charset="-122"/>
              </a:rPr>
              <a:t>(last)</a:t>
            </a:r>
            <a:r>
              <a:rPr kumimoji="1" lang="zh-CN" altLang="en-US" sz="2800" b="1" dirty="0" smtClean="0">
                <a:latin typeface="黑体" panose="02010609060101010101" pitchFamily="49" charset="-122"/>
                <a:ea typeface="黑体" panose="02010609060101010101" pitchFamily="49" charset="-122"/>
              </a:rPr>
              <a:t>开始时间，是该活动的</a:t>
            </a:r>
            <a:r>
              <a:rPr kumimoji="1" lang="zh-CN" altLang="en-US" sz="2800" b="1" dirty="0" smtClean="0">
                <a:solidFill>
                  <a:srgbClr val="0070C0"/>
                </a:solidFill>
                <a:latin typeface="黑体" panose="02010609060101010101" pitchFamily="49" charset="-122"/>
                <a:ea typeface="黑体" panose="02010609060101010101" pitchFamily="49" charset="-122"/>
              </a:rPr>
              <a:t>终点</a:t>
            </a:r>
            <a:r>
              <a:rPr kumimoji="1" lang="zh-CN" altLang="en-US" sz="2800" b="1" dirty="0" smtClean="0">
                <a:latin typeface="黑体" panose="02010609060101010101" pitchFamily="49" charset="-122"/>
                <a:ea typeface="黑体" panose="02010609060101010101" pitchFamily="49" charset="-122"/>
              </a:rPr>
              <a:t>所表示事件的</a:t>
            </a:r>
            <a:r>
              <a:rPr kumimoji="1" lang="zh-CN" altLang="en-US" sz="2800" b="1" dirty="0" smtClean="0">
                <a:solidFill>
                  <a:srgbClr val="0070C0"/>
                </a:solidFill>
                <a:latin typeface="黑体" panose="02010609060101010101" pitchFamily="49" charset="-122"/>
                <a:ea typeface="黑体" panose="02010609060101010101" pitchFamily="49" charset="-122"/>
              </a:rPr>
              <a:t>最迟</a:t>
            </a:r>
            <a:r>
              <a:rPr kumimoji="1" lang="zh-CN" altLang="en-US" sz="2800" b="1" dirty="0" smtClean="0">
                <a:latin typeface="黑体" panose="02010609060101010101" pitchFamily="49" charset="-122"/>
                <a:ea typeface="黑体" panose="02010609060101010101" pitchFamily="49" charset="-122"/>
              </a:rPr>
              <a:t>发生时间与该活动的所需时间之差</a:t>
            </a:r>
            <a:endParaRPr kumimoji="1" lang="en-US" altLang="zh-CN" sz="2800" b="1" dirty="0" smtClean="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smtClean="0">
                <a:latin typeface="黑体" panose="02010609060101010101" pitchFamily="49" charset="-122"/>
                <a:ea typeface="黑体" panose="02010609060101010101" pitchFamily="49" charset="-122"/>
              </a:rPr>
              <a:t>如果边</a:t>
            </a:r>
            <a:r>
              <a:rPr kumimoji="1" lang="en-US" altLang="zh-CN" sz="2400" b="1" dirty="0" smtClean="0">
                <a:latin typeface="Times New Roman" panose="02020603050405020304" pitchFamily="18" charset="0"/>
                <a:ea typeface="黑体" panose="02010609060101010101" pitchFamily="49" charset="-122"/>
              </a:rPr>
              <a:t>&lt;</a:t>
            </a:r>
            <a:r>
              <a:rPr kumimoji="1" lang="en-US" altLang="zh-CN" sz="2400" b="1" dirty="0" err="1" smtClean="0">
                <a:latin typeface="Times New Roman" panose="02020603050405020304" pitchFamily="18" charset="0"/>
                <a:ea typeface="黑体" panose="02010609060101010101" pitchFamily="49" charset="-122"/>
              </a:rPr>
              <a:t>vj,vk</a:t>
            </a:r>
            <a:r>
              <a:rPr kumimoji="1" lang="en-US" altLang="zh-CN" sz="2400" b="1" dirty="0" smtClean="0">
                <a:latin typeface="Times New Roman" panose="02020603050405020304" pitchFamily="18" charset="0"/>
                <a:ea typeface="黑体" panose="02010609060101010101" pitchFamily="49" charset="-122"/>
              </a:rPr>
              <a:t>&gt;</a:t>
            </a:r>
            <a:r>
              <a:rPr kumimoji="1" lang="zh-CN" altLang="en-US" sz="2400" b="1" dirty="0" smtClean="0">
                <a:latin typeface="黑体" panose="02010609060101010101" pitchFamily="49" charset="-122"/>
                <a:ea typeface="黑体" panose="02010609060101010101" pitchFamily="49" charset="-122"/>
              </a:rPr>
              <a:t>表示活动</a:t>
            </a:r>
            <a:r>
              <a:rPr kumimoji="1" lang="en-US" altLang="zh-CN" sz="2400" b="1" dirty="0" err="1" smtClean="0">
                <a:latin typeface="Times New Roman" panose="02020603050405020304" pitchFamily="18" charset="0"/>
                <a:ea typeface="黑体" panose="02010609060101010101" pitchFamily="49" charset="-122"/>
              </a:rPr>
              <a:t>ai</a:t>
            </a:r>
            <a:r>
              <a:rPr kumimoji="1" lang="zh-CN" altLang="en-US" sz="2400" b="1" dirty="0" smtClean="0">
                <a:latin typeface="黑体" panose="02010609060101010101" pitchFamily="49" charset="-122"/>
                <a:ea typeface="黑体" panose="02010609060101010101" pitchFamily="49" charset="-122"/>
              </a:rPr>
              <a:t>，则有</a:t>
            </a:r>
            <a:r>
              <a:rPr kumimoji="1" lang="en-US" altLang="zh-CN" sz="2400" b="1" dirty="0" smtClean="0">
                <a:solidFill>
                  <a:srgbClr val="FF0000"/>
                </a:solidFill>
                <a:cs typeface="Times New Roman" panose="02020603050405020304" pitchFamily="18" charset="0"/>
              </a:rPr>
              <a:t>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i</a:t>
            </a:r>
            <a:r>
              <a:rPr kumimoji="1" lang="en-US" altLang="zh-CN" sz="2400" b="1" dirty="0" smtClean="0">
                <a:solidFill>
                  <a:srgbClr val="FF0000"/>
                </a:solidFill>
                <a:latin typeface="Times New Roman" panose="02020603050405020304" pitchFamily="18" charset="0"/>
                <a:cs typeface="Times New Roman" panose="02020603050405020304" pitchFamily="18" charset="0"/>
              </a:rPr>
              <a: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Vl</a:t>
            </a:r>
            <a:r>
              <a:rPr kumimoji="1" lang="en-US" altLang="zh-CN" sz="2400" b="1" dirty="0" smtClean="0">
                <a:solidFill>
                  <a:srgbClr val="FF0000"/>
                </a:solidFill>
                <a:latin typeface="Times New Roman" panose="02020603050405020304" pitchFamily="18" charset="0"/>
                <a:cs typeface="Times New Roman" panose="02020603050405020304" pitchFamily="18" charset="0"/>
              </a:rPr>
              <a:t>(k)-</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dut</a:t>
            </a:r>
            <a:r>
              <a:rPr kumimoji="1" lang="en-US" altLang="zh-CN" sz="2400" b="1" dirty="0" smtClean="0">
                <a:solidFill>
                  <a:srgbClr val="FF0000"/>
                </a:solidFill>
                <a:latin typeface="Times New Roman" panose="02020603050405020304" pitchFamily="18" charset="0"/>
                <a:cs typeface="Times New Roman" panose="02020603050405020304" pitchFamily="18" charset="0"/>
              </a:rPr>
              <a:t>(&lt;</a:t>
            </a:r>
            <a:r>
              <a:rPr kumimoji="1" lang="en-US" altLang="zh-CN" sz="2400" b="1" dirty="0" err="1" smtClean="0">
                <a:solidFill>
                  <a:srgbClr val="FF0000"/>
                </a:solidFill>
                <a:latin typeface="Times New Roman" panose="02020603050405020304" pitchFamily="18" charset="0"/>
                <a:cs typeface="Times New Roman" panose="02020603050405020304" pitchFamily="18" charset="0"/>
              </a:rPr>
              <a:t>vj,vk</a:t>
            </a:r>
            <a:r>
              <a:rPr kumimoji="1" lang="en-US" altLang="zh-CN" sz="2400" b="1" dirty="0" smtClean="0">
                <a:solidFill>
                  <a:srgbClr val="FF0000"/>
                </a:solidFill>
                <a:latin typeface="Times New Roman" panose="02020603050405020304" pitchFamily="18" charset="0"/>
                <a:cs typeface="Times New Roman" panose="02020603050405020304" pitchFamily="18" charset="0"/>
              </a:rPr>
              <a:t>&gt;)</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6834188" y="2857500"/>
            <a:ext cx="1493837" cy="690563"/>
            <a:chOff x="0" y="0"/>
            <a:chExt cx="1599" cy="435"/>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42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27343"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27344"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 calcmode="lin" valueType="num">
                                      <p:cBhvr additive="base">
                                        <p:cTn id="7" dur="500" fill="hold"/>
                                        <p:tgtEl>
                                          <p:spTgt spid="4096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1" end="1"/>
                                            </p:txEl>
                                          </p:spTgt>
                                        </p:tgtEl>
                                        <p:attrNameLst>
                                          <p:attrName>style.visibility</p:attrName>
                                        </p:attrNameLst>
                                      </p:cBhvr>
                                      <p:to>
                                        <p:strVal val="visible"/>
                                      </p:to>
                                    </p:set>
                                    <p:anim calcmode="lin" valueType="num">
                                      <p:cBhvr additive="base">
                                        <p:cTn id="13" dur="500" fill="hold"/>
                                        <p:tgtEl>
                                          <p:spTgt spid="4096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2" end="2"/>
                                            </p:txEl>
                                          </p:spTgt>
                                        </p:tgtEl>
                                        <p:attrNameLst>
                                          <p:attrName>style.visibility</p:attrName>
                                        </p:attrNameLst>
                                      </p:cBhvr>
                                      <p:to>
                                        <p:strVal val="visible"/>
                                      </p:to>
                                    </p:set>
                                    <p:anim calcmode="lin" valueType="num">
                                      <p:cBhvr additive="base">
                                        <p:cTn id="19" dur="500" fill="hold"/>
                                        <p:tgtEl>
                                          <p:spTgt spid="4096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2">
                                            <p:txEl>
                                              <p:pRg st="4" end="4"/>
                                            </p:txEl>
                                          </p:spTgt>
                                        </p:tgtEl>
                                        <p:attrNameLst>
                                          <p:attrName>style.visibility</p:attrName>
                                        </p:attrNameLst>
                                      </p:cBhvr>
                                      <p:to>
                                        <p:strVal val="visible"/>
                                      </p:to>
                                    </p:set>
                                    <p:anim calcmode="lin" valueType="num">
                                      <p:cBhvr additive="base">
                                        <p:cTn id="25" dur="500" fill="hold"/>
                                        <p:tgtEl>
                                          <p:spTgt spid="4096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2">
                                            <p:txEl>
                                              <p:pRg st="5" end="5"/>
                                            </p:txEl>
                                          </p:spTgt>
                                        </p:tgtEl>
                                        <p:attrNameLst>
                                          <p:attrName>style.visibility</p:attrName>
                                        </p:attrNameLst>
                                      </p:cBhvr>
                                      <p:to>
                                        <p:strVal val="visible"/>
                                      </p:to>
                                    </p:set>
                                    <p:anim calcmode="lin" valueType="num">
                                      <p:cBhvr additive="base">
                                        <p:cTn id="31" dur="500" fill="hold"/>
                                        <p:tgtEl>
                                          <p:spTgt spid="4096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6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uild="p" bldLvl="5"/>
    </p:bldLst>
  </p:timing>
</p:sld>
</file>

<file path=ppt/slides/slide1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0" y="0"/>
            <a:ext cx="8569325" cy="6237288"/>
          </a:xfrm>
        </p:spPr>
        <p:txBody>
          <a:bodyPr/>
          <a:lstStyle/>
          <a:p>
            <a:pPr marL="279400" lvl="1" indent="-279400" eaLnBrk="1" hangingPunct="1">
              <a:defRPr/>
            </a:pPr>
            <a:r>
              <a:rPr kumimoji="1" lang="zh-CN" altLang="en-US" b="1" dirty="0" smtClean="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5</a:t>
            </a:r>
            <a:endParaRPr kumimoji="1" lang="zh-CN" altLang="en-US"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ea typeface="黑体" panose="02010609060101010101" pitchFamily="49" charset="-122"/>
              </a:rPr>
              <a:t>)</a:t>
            </a:r>
            <a:r>
              <a:rPr kumimoji="1" lang="en-US" altLang="zh-CN" sz="2800" b="1" dirty="0" smtClean="0">
                <a:latin typeface="Times New Roman" panose="02020603050405020304" pitchFamily="18" charset="0"/>
                <a:cs typeface="Times New Roman" panose="02020603050405020304" pitchFamily="18" charset="0"/>
              </a:rPr>
              <a:t>-e(</a:t>
            </a:r>
            <a:r>
              <a:rPr kumimoji="1" lang="en-US" altLang="zh-CN" sz="2800" b="1" dirty="0" err="1" smtClean="0">
                <a:latin typeface="Times New Roman" panose="02020603050405020304" pitchFamily="18" charset="0"/>
                <a:cs typeface="Times New Roman" panose="02020603050405020304" pitchFamily="18" charset="0"/>
              </a:rPr>
              <a:t>i</a:t>
            </a:r>
            <a:r>
              <a:rPr kumimoji="1" lang="en-US" altLang="zh-CN"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表示完成活动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的</a:t>
            </a:r>
            <a:r>
              <a:rPr kumimoji="1" lang="zh-CN" altLang="en-US" sz="2800" b="1" dirty="0" smtClean="0">
                <a:solidFill>
                  <a:srgbClr val="FF0000"/>
                </a:solidFill>
                <a:latin typeface="黑体" panose="02010609060101010101" pitchFamily="49" charset="-122"/>
                <a:ea typeface="黑体" panose="02010609060101010101" pitchFamily="49" charset="-122"/>
              </a:rPr>
              <a:t>时间余量</a:t>
            </a:r>
            <a:r>
              <a:rPr kumimoji="1" lang="zh-CN" altLang="en-US" sz="2800" b="1" dirty="0" smtClean="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smtClean="0">
                <a:latin typeface="Times New Roman" panose="02020603050405020304" pitchFamily="18" charset="0"/>
                <a:ea typeface="黑体" panose="02010609060101010101" pitchFamily="49" charset="-122"/>
              </a:rPr>
              <a:t>ai</a:t>
            </a:r>
            <a:r>
              <a:rPr kumimoji="1" lang="zh-CN" altLang="en-US" sz="2800" b="1" dirty="0" smtClean="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smtClean="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latin typeface="黑体" panose="02010609060101010101" pitchFamily="49" charset="-122"/>
                <a:ea typeface="黑体" panose="02010609060101010101" pitchFamily="49" charset="-122"/>
              </a:rPr>
              <a:t>关键路径上的活动，即</a:t>
            </a:r>
            <a:r>
              <a:rPr kumimoji="1" lang="en-US" altLang="zh-CN" sz="2800" b="1" dirty="0" smtClean="0">
                <a:solidFill>
                  <a:srgbClr val="FF0000"/>
                </a:solidFill>
                <a:latin typeface="Times New Roman" panose="02020603050405020304" pitchFamily="18" charset="0"/>
                <a:ea typeface="黑体" panose="02010609060101010101" pitchFamily="49" charset="-122"/>
              </a:rPr>
              <a:t>l(</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)=e(</a:t>
            </a:r>
            <a:r>
              <a:rPr kumimoji="1" lang="en-US" altLang="zh-CN" sz="2800" b="1" dirty="0" err="1" smtClean="0">
                <a:solidFill>
                  <a:srgbClr val="FF0000"/>
                </a:solidFill>
                <a:latin typeface="Times New Roman" panose="02020603050405020304" pitchFamily="18" charset="0"/>
                <a:ea typeface="黑体" panose="02010609060101010101" pitchFamily="49" charset="-122"/>
              </a:rPr>
              <a:t>i</a:t>
            </a:r>
            <a:r>
              <a:rPr kumimoji="1" lang="en-US" altLang="zh-CN" sz="2800" b="1" dirty="0" smtClean="0">
                <a:solidFill>
                  <a:srgbClr val="FF0000"/>
                </a:solidFill>
                <a:latin typeface="Times New Roman" panose="02020603050405020304" pitchFamily="18" charset="0"/>
                <a:ea typeface="黑体" panose="02010609060101010101" pitchFamily="49" charset="-122"/>
              </a:rPr>
              <a:t>)</a:t>
            </a:r>
            <a:r>
              <a:rPr kumimoji="1" lang="zh-CN" altLang="en-US" sz="2800" b="1" dirty="0" smtClean="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668338" y="2714625"/>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4986338" y="2714625"/>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36531">
              <a:off x="157" y="174"/>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211" y="519"/>
              <a:ext cx="453"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68" y="900"/>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900" y="152"/>
              <a:ext cx="454"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37476">
              <a:off x="768" y="564"/>
              <a:ext cx="453"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449"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2384498">
              <a:off x="1434" y="174"/>
              <a:ext cx="450"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57" y="519"/>
              <a:ext cx="452"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2273448">
              <a:off x="1457" y="975"/>
              <a:ext cx="450"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68" y="53"/>
              <a:ext cx="529" cy="2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1493478">
              <a:off x="2205" y="744"/>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290513" y="2330450"/>
            <a:ext cx="4065587" cy="2224088"/>
            <a:chOff x="0" y="0"/>
            <a:chExt cx="4066177" cy="2223807"/>
          </a:xfrm>
        </p:grpSpPr>
        <p:sp>
          <p:nvSpPr>
            <p:cNvPr id="229440" name="TextBox 35"/>
            <p:cNvSpPr txBox="1"/>
            <p:nvPr/>
          </p:nvSpPr>
          <p:spPr>
            <a:xfrm>
              <a:off x="681136" y="396825"/>
              <a:ext cx="360415"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38888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3873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387301"/>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936" cy="38730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4786313" y="2303463"/>
            <a:ext cx="3887787" cy="2214562"/>
            <a:chOff x="0" y="0"/>
            <a:chExt cx="3887789" cy="2214570"/>
          </a:xfrm>
        </p:grpSpPr>
        <p:sp>
          <p:nvSpPr>
            <p:cNvPr id="229428" name="TextBox 76"/>
            <p:cNvSpPr txBox="1"/>
            <p:nvPr/>
          </p:nvSpPr>
          <p:spPr>
            <a:xfrm>
              <a:off x="574675" y="395288"/>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388939"/>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387351"/>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387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7412" cy="387351"/>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2700338" y="4868863"/>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92"/>
                <a:ext cx="517"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84"/>
                <a:ext cx="561" cy="2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37476">
                <a:off x="735" y="539"/>
                <a:ext cx="518"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2273448">
                <a:off x="1423" y="949"/>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36531">
                <a:off x="124" y="148"/>
                <a:ext cx="517"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26"/>
                <a:ext cx="51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2384498">
                <a:off x="1400" y="150"/>
                <a:ext cx="517"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4" y="492"/>
                <a:ext cx="516"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8" y="26"/>
                <a:ext cx="613"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1493478">
                <a:off x="2166" y="669"/>
                <a:ext cx="601"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285750" y="2317750"/>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4786313" y="2303463"/>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1500188" y="4857750"/>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1500188" y="4857750"/>
            <a:ext cx="1422400" cy="387350"/>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81775" y="280058"/>
            <a:ext cx="4724400" cy="649287"/>
          </a:xfrm>
        </p:spPr>
        <p:txBody>
          <a:bodyPr/>
          <a:lstStyle/>
          <a:p>
            <a:pPr eaLnBrk="1" hangingPunct="1">
              <a:buFont typeface="Wingdings" panose="05000000000000000000" pitchFamily="2" charset="2"/>
              <a:buNone/>
              <a:defRPr/>
            </a:pPr>
            <a:r>
              <a:rPr kumimoji="1" lang="en-US" altLang="zh-CN" sz="2800" b="1" dirty="0" smtClean="0">
                <a:latin typeface="Times New Roman" panose="02020603050405020304" pitchFamily="18" charset="0"/>
              </a:rPr>
              <a:t>G</a:t>
            </a:r>
            <a:r>
              <a:rPr kumimoji="1" lang="en-US" altLang="zh-CN" sz="2800" b="1" baseline="-30000" dirty="0" smtClean="0">
                <a:latin typeface="Times New Roman" panose="02020603050405020304" pitchFamily="18" charset="0"/>
              </a:rPr>
              <a:t>2</a:t>
            </a:r>
            <a:r>
              <a:rPr kumimoji="1" lang="zh-CN" altLang="en-US" sz="2800" b="1" dirty="0" smtClean="0">
                <a:latin typeface="Times New Roman" panose="02020603050405020304" pitchFamily="18" charset="0"/>
              </a:rPr>
              <a:t>的一些子图：</a:t>
            </a:r>
            <a:endParaRPr kumimoji="1" lang="zh-CN" altLang="en-US" sz="2800" b="1" dirty="0" smtClean="0"/>
          </a:p>
        </p:txBody>
      </p:sp>
      <p:grpSp>
        <p:nvGrpSpPr>
          <p:cNvPr id="19459" name="Group 4"/>
          <p:cNvGrpSpPr>
            <a:grpSpLocks/>
          </p:cNvGrpSpPr>
          <p:nvPr/>
        </p:nvGrpSpPr>
        <p:grpSpPr bwMode="auto">
          <a:xfrm>
            <a:off x="304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3086361"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3708400"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42875"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idx="4294967295"/>
          </p:nvPr>
        </p:nvSpPr>
        <p:spPr>
          <a:xfrm>
            <a:off x="0" y="-25400"/>
            <a:ext cx="8424863" cy="927100"/>
          </a:xfrm>
        </p:spPr>
        <p:txBody>
          <a:bodyPr/>
          <a:lstStyle/>
          <a:p>
            <a:pPr lvl="1"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如何找</a:t>
            </a: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)=l(</a:t>
            </a:r>
            <a:r>
              <a:rPr kumimoji="1" lang="en-US" altLang="zh-CN" b="1" dirty="0" err="1" smtClean="0">
                <a:solidFill>
                  <a:srgbClr val="FF0000"/>
                </a:solidFill>
                <a:latin typeface="Times New Roman" panose="02020603050405020304" pitchFamily="18" charset="0"/>
                <a:cs typeface="Times New Roman" panose="02020603050405020304" pitchFamily="18" charset="0"/>
              </a:rPr>
              <a:t>i</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的关键活动？</a:t>
            </a:r>
          </a:p>
        </p:txBody>
      </p:sp>
      <p:sp>
        <p:nvSpPr>
          <p:cNvPr id="231427" name="Text Box 3"/>
          <p:cNvSpPr txBox="1"/>
          <p:nvPr/>
        </p:nvSpPr>
        <p:spPr>
          <a:xfrm>
            <a:off x="500063" y="476250"/>
            <a:ext cx="8604250"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设事件数为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，活动数为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。活动</a:t>
            </a:r>
            <a:r>
              <a:rPr lang="en-US" altLang="zh-CN" sz="2000" b="1" noProof="1">
                <a:latin typeface="Times New Roman" panose="02020603050405020304" pitchFamily="18" charset="0"/>
                <a:ea typeface="宋体" panose="02010600030101010101" pitchFamily="2" charset="-122"/>
              </a:rPr>
              <a:t>ai</a:t>
            </a:r>
            <a:r>
              <a:rPr lang="zh-CN" altLang="en-US" sz="2000" b="1" noProof="1">
                <a:latin typeface="Times New Roman" panose="02020603050405020304" pitchFamily="18" charset="0"/>
                <a:ea typeface="宋体" panose="02010600030101010101" pitchFamily="2" charset="-122"/>
              </a:rPr>
              <a:t>用弧&lt;</a:t>
            </a:r>
            <a:r>
              <a:rPr lang="en-US" altLang="zh-CN" sz="2000" b="1" noProof="1">
                <a:latin typeface="Times New Roman" panose="02020603050405020304" pitchFamily="18" charset="0"/>
                <a:ea typeface="宋体" panose="02010600030101010101" pitchFamily="2" charset="-122"/>
              </a:rPr>
              <a:t>vj,vk&gt;</a:t>
            </a:r>
            <a:r>
              <a:rPr lang="zh-CN" altLang="en-US" sz="2000" b="1" noProof="1">
                <a:latin typeface="Times New Roman" panose="02020603050405020304" pitchFamily="18" charset="0"/>
                <a:ea typeface="宋体" panose="02010600030101010101" pitchFamily="2" charset="-122"/>
              </a:rPr>
              <a:t>表示，其持续时间记为</a:t>
            </a:r>
            <a:r>
              <a:rPr lang="en-US" altLang="zh-CN" sz="2000" b="1" noProof="1">
                <a:latin typeface="Times New Roman" panose="02020603050405020304" pitchFamily="18" charset="0"/>
                <a:ea typeface="宋体" panose="02010600030101010101" pitchFamily="2" charset="-122"/>
              </a:rPr>
              <a:t>dut(&lt;vj,vk&gt;)</a:t>
            </a:r>
            <a:r>
              <a:rPr lang="zh-CN" altLang="en-US" sz="2000" b="1" noProof="1">
                <a:latin typeface="Times New Roman" panose="02020603050405020304" pitchFamily="18" charset="0"/>
                <a:ea typeface="宋体" panose="02010600030101010101" pitchFamily="2" charset="-122"/>
              </a:rPr>
              <a:t>，</a:t>
            </a:r>
            <a:r>
              <a:rPr lang="zh-CN" altLang="en-US" sz="2000" b="1" noProof="1">
                <a:solidFill>
                  <a:srgbClr val="000000"/>
                </a:solidFill>
                <a:latin typeface="Times New Roman" panose="02020603050405020304" pitchFamily="18" charset="0"/>
                <a:ea typeface="宋体" panose="02010600030101010101" pitchFamily="2" charset="-122"/>
              </a:rPr>
              <a:t>则有：</a:t>
            </a:r>
            <a:r>
              <a:rPr lang="zh-CN" altLang="en-US" sz="2000" b="1" noProof="1">
                <a:latin typeface="Times New Roman" panose="02020603050405020304" pitchFamily="18" charset="0"/>
                <a:ea typeface="宋体" panose="02010600030101010101" pitchFamily="2" charset="-122"/>
              </a:rPr>
              <a:t>（1）</a:t>
            </a:r>
            <a:r>
              <a:rPr lang="en-US" altLang="zh-CN" sz="2000" b="1" noProof="1">
                <a:latin typeface="Times New Roman" panose="02020603050405020304" pitchFamily="18" charset="0"/>
                <a:ea typeface="宋体" panose="02010600030101010101" pitchFamily="2" charset="-122"/>
              </a:rPr>
              <a:t>e(i)=</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2</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a:t>
            </a:r>
            <a:r>
              <a:rPr lang="en-US" altLang="zh-CN" sz="2000" b="1" noProof="1">
                <a:solidFill>
                  <a:srgbClr val="FF0000"/>
                </a:solidFill>
                <a:latin typeface="Times New Roman" panose="02020603050405020304" pitchFamily="18" charset="0"/>
                <a:ea typeface="宋体" panose="02010600030101010101" pitchFamily="2" charset="-122"/>
              </a:rPr>
              <a:t>Vl(k) </a:t>
            </a:r>
            <a:r>
              <a:rPr lang="en-US" altLang="zh-CN" sz="2000" b="1" noProof="1">
                <a:latin typeface="Times New Roman" panose="02020603050405020304" pitchFamily="18" charset="0"/>
                <a:ea typeface="宋体" panose="02010600030101010101" pitchFamily="2" charset="-122"/>
              </a:rPr>
              <a:t>-dut(&lt;vj,vk&gt;)</a:t>
            </a:r>
          </a:p>
        </p:txBody>
      </p:sp>
      <p:grpSp>
        <p:nvGrpSpPr>
          <p:cNvPr id="174084" name="组合 45059"/>
          <p:cNvGrpSpPr>
            <a:grpSpLocks/>
          </p:cNvGrpSpPr>
          <p:nvPr/>
        </p:nvGrpSpPr>
        <p:grpSpPr bwMode="auto">
          <a:xfrm>
            <a:off x="6804025" y="-101600"/>
            <a:ext cx="1493838" cy="688975"/>
            <a:chOff x="0" y="0"/>
            <a:chExt cx="1599" cy="435"/>
          </a:xfrm>
        </p:grpSpPr>
        <p:grpSp>
          <p:nvGrpSpPr>
            <p:cNvPr id="174092" name="组合 45060"/>
            <p:cNvGrpSpPr>
              <a:grpSpLocks/>
            </p:cNvGrpSpPr>
            <p:nvPr/>
          </p:nvGrpSpPr>
          <p:grpSpPr bwMode="auto">
            <a:xfrm>
              <a:off x="36" y="190"/>
              <a:ext cx="1176" cy="60"/>
              <a:chOff x="0" y="0"/>
              <a:chExt cx="1176" cy="60"/>
            </a:xfrm>
          </p:grpSpPr>
          <p:sp>
            <p:nvSpPr>
              <p:cNvPr id="17409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31441" name="Oval 7"/>
              <p:cNvSpPr/>
              <p:nvPr/>
            </p:nvSpPr>
            <p:spPr>
              <a:xfrm>
                <a:off x="0" y="4"/>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231442" name="Oval 8"/>
              <p:cNvSpPr/>
              <p:nvPr/>
            </p:nvSpPr>
            <p:spPr>
              <a:xfrm>
                <a:off x="1118" y="0"/>
                <a:ext cx="58" cy="50"/>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231437" name="Text Box 9"/>
            <p:cNvSpPr txBox="1"/>
            <p:nvPr/>
          </p:nvSpPr>
          <p:spPr>
            <a:xfrm>
              <a:off x="0" y="211"/>
              <a:ext cx="427" cy="2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231438" name="Text Box 10"/>
            <p:cNvSpPr txBox="1"/>
            <p:nvPr/>
          </p:nvSpPr>
          <p:spPr>
            <a:xfrm>
              <a:off x="1111" y="222"/>
              <a:ext cx="48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vk</a:t>
              </a:r>
            </a:p>
          </p:txBody>
        </p:sp>
        <p:sp>
          <p:nvSpPr>
            <p:cNvPr id="231439" name="Text Box 11"/>
            <p:cNvSpPr txBox="1"/>
            <p:nvPr/>
          </p:nvSpPr>
          <p:spPr>
            <a:xfrm>
              <a:off x="488" y="0"/>
              <a:ext cx="41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
        <p:nvSpPr>
          <p:cNvPr id="231429" name="Rectangle 12"/>
          <p:cNvSpPr/>
          <p:nvPr/>
        </p:nvSpPr>
        <p:spPr>
          <a:xfrm>
            <a:off x="-36513" y="1125538"/>
            <a:ext cx="8499476" cy="4508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85800" lvl="1" indent="-228600">
              <a:spcBef>
                <a:spcPct val="0"/>
              </a:spcBef>
              <a:buClr>
                <a:srgbClr val="000000"/>
              </a:buClr>
              <a:buSzPct val="50000"/>
              <a:defRPr/>
            </a:pPr>
            <a:r>
              <a:rPr lang="zh-CN" altLang="en-US" sz="2400" b="1" noProof="1">
                <a:solidFill>
                  <a:schemeClr val="tx2"/>
                </a:solidFill>
                <a:latin typeface="Times New Roman" panose="02020603050405020304" pitchFamily="18" charset="0"/>
                <a:ea typeface="黑体" panose="02010609060101010101" pitchFamily="49" charset="-122"/>
              </a:rPr>
              <a:t>如何求</a:t>
            </a:r>
            <a:r>
              <a:rPr lang="en-US" altLang="zh-CN" sz="2400" b="1" noProof="1">
                <a:solidFill>
                  <a:schemeClr val="tx2"/>
                </a:solidFill>
                <a:latin typeface="Times New Roman" panose="02020603050405020304" pitchFamily="18" charset="0"/>
                <a:ea typeface="黑体" panose="02010609060101010101" pitchFamily="49" charset="-122"/>
              </a:rPr>
              <a:t>Ve(j)</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Vl(j)</a:t>
            </a:r>
            <a:r>
              <a:rPr lang="zh-CN" altLang="en-US" sz="2400" b="1" noProof="1">
                <a:solidFill>
                  <a:schemeClr val="tx2"/>
                </a:solidFill>
                <a:latin typeface="Times New Roman" panose="02020603050405020304" pitchFamily="18" charset="0"/>
                <a:ea typeface="黑体" panose="02010609060101010101" pitchFamily="49" charset="-122"/>
              </a:rPr>
              <a:t>？继而   如何求</a:t>
            </a:r>
            <a:r>
              <a:rPr lang="en-US" altLang="zh-CN" sz="2400" b="1" noProof="1">
                <a:solidFill>
                  <a:schemeClr val="tx2"/>
                </a:solidFill>
                <a:latin typeface="Times New Roman" panose="02020603050405020304" pitchFamily="18" charset="0"/>
                <a:ea typeface="黑体" panose="02010609060101010101" pitchFamily="49" charset="-122"/>
              </a:rPr>
              <a:t>e(i)</a:t>
            </a:r>
            <a:r>
              <a:rPr lang="zh-CN" altLang="en-US" sz="2400" b="1" noProof="1">
                <a:solidFill>
                  <a:schemeClr val="tx2"/>
                </a:solidFill>
                <a:latin typeface="Times New Roman" panose="02020603050405020304" pitchFamily="18" charset="0"/>
                <a:ea typeface="黑体" panose="02010609060101010101" pitchFamily="49" charset="-122"/>
              </a:rPr>
              <a:t>和</a:t>
            </a:r>
            <a:r>
              <a:rPr lang="en-US" altLang="zh-CN" sz="2400" b="1" noProof="1">
                <a:solidFill>
                  <a:schemeClr val="tx2"/>
                </a:solidFill>
                <a:latin typeface="Times New Roman" panose="02020603050405020304" pitchFamily="18" charset="0"/>
                <a:ea typeface="黑体" panose="02010609060101010101" pitchFamily="49" charset="-122"/>
              </a:rPr>
              <a:t>l(i)</a:t>
            </a:r>
            <a:r>
              <a:rPr lang="zh-CN" altLang="en-US" sz="2400" b="1" noProof="1">
                <a:solidFill>
                  <a:schemeClr val="tx2"/>
                </a:solidFill>
                <a:latin typeface="Times New Roman" panose="02020603050405020304" pitchFamily="18" charset="0"/>
                <a:ea typeface="黑体" panose="02010609060101010101" pitchFamily="49" charset="-122"/>
              </a:rPr>
              <a:t>？</a:t>
            </a:r>
          </a:p>
        </p:txBody>
      </p:sp>
      <p:grpSp>
        <p:nvGrpSpPr>
          <p:cNvPr id="6" name="组合 45068"/>
          <p:cNvGrpSpPr>
            <a:grpSpLocks/>
          </p:cNvGrpSpPr>
          <p:nvPr/>
        </p:nvGrpSpPr>
        <p:grpSpPr bwMode="auto">
          <a:xfrm>
            <a:off x="323850" y="1571625"/>
            <a:ext cx="4103688" cy="5314950"/>
            <a:chOff x="0" y="-41"/>
            <a:chExt cx="2540" cy="3798"/>
          </a:xfrm>
        </p:grpSpPr>
        <p:sp>
          <p:nvSpPr>
            <p:cNvPr id="231434" name="Text Box 14"/>
            <p:cNvSpPr txBox="1"/>
            <p:nvPr/>
          </p:nvSpPr>
          <p:spPr>
            <a:xfrm>
              <a:off x="0" y="-41"/>
              <a:ext cx="2540" cy="3798"/>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ts val="120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rPr>
                <a:t>(1) </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计算从开始顶点向后递推。</a:t>
              </a:r>
              <a:r>
                <a:rPr lang="en-US" altLang="zh-CN" sz="2000" b="1" noProof="1">
                  <a:solidFill>
                    <a:srgbClr val="FF0000"/>
                  </a:solidFill>
                  <a:latin typeface="Times New Roman" panose="02020603050405020304" pitchFamily="18" charset="0"/>
                  <a:ea typeface="宋体" panose="02010600030101010101" pitchFamily="2" charset="-122"/>
                </a:rPr>
                <a:t>Ve(j)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的所有前驱顶点</a:t>
              </a:r>
              <a:r>
                <a:rPr lang="en-US" altLang="zh-CN" sz="2000" b="1" noProof="1">
                  <a:solidFill>
                    <a:srgbClr val="FF0000"/>
                  </a:solidFill>
                  <a:latin typeface="Times New Roman" panose="02020603050405020304" pitchFamily="18" charset="0"/>
                  <a:ea typeface="宋体" panose="02010600030101010101" pitchFamily="2" charset="-122"/>
                </a:rPr>
                <a:t>vk</a:t>
              </a:r>
              <a:r>
                <a:rPr lang="zh-CN" altLang="en-US" sz="2000" b="1" noProof="1">
                  <a:solidFill>
                    <a:srgbClr val="FF0000"/>
                  </a:solidFill>
                  <a:latin typeface="Times New Roman" panose="02020603050405020304" pitchFamily="18" charset="0"/>
                  <a:ea typeface="宋体" panose="02010600030101010101" pitchFamily="2" charset="-122"/>
                </a:rPr>
                <a:t>的</a:t>
              </a:r>
              <a:r>
                <a:rPr lang="en-US" altLang="zh-CN" sz="2000" b="1" noProof="1">
                  <a:solidFill>
                    <a:srgbClr val="FF0000"/>
                  </a:solidFill>
                  <a:latin typeface="Times New Roman" panose="02020603050405020304" pitchFamily="18" charset="0"/>
                  <a:ea typeface="宋体" panose="02010600030101010101" pitchFamily="2" charset="-122"/>
                </a:rPr>
                <a:t>Ve(k)</a:t>
              </a:r>
              <a:r>
                <a:rPr lang="zh-CN" altLang="en-US" sz="2000" b="1" noProof="1">
                  <a:solidFill>
                    <a:srgbClr val="FF0000"/>
                  </a:solidFill>
                  <a:latin typeface="Times New Roman" panose="02020603050405020304" pitchFamily="18" charset="0"/>
                  <a:ea typeface="宋体" panose="02010600030101010101" pitchFamily="2" charset="-122"/>
                </a:rPr>
                <a:t>全部计算出来以后才能进行</a:t>
              </a:r>
              <a:r>
                <a:rPr lang="zh-CN" altLang="en-US" sz="2000" b="1" noProof="1">
                  <a:latin typeface="Times New Roman" panose="02020603050405020304" pitchFamily="18" charset="0"/>
                  <a:ea typeface="宋体" panose="02010600030101010101" pitchFamily="2" charset="-122"/>
                </a:rPr>
                <a:t>。因此，可以在拓扑排序算法中定义一个大小为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Ve, </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0</a:t>
              </a:r>
              <a:r>
                <a:rPr lang="zh-CN" altLang="en-US" sz="2000" b="1" noProof="1">
                  <a:solidFill>
                    <a:schemeClr val="tx2"/>
                  </a:solidFill>
                  <a:latin typeface="Times New Roman" panose="02020603050405020304" pitchFamily="18" charset="0"/>
                  <a:ea typeface="宋体" panose="02010600030101010101" pitchFamily="2" charset="-122"/>
                </a:rPr>
                <a:t>。按照拓扑序列</a:t>
              </a:r>
              <a:r>
                <a:rPr lang="zh-CN" altLang="en-US" sz="2000" b="1" noProof="1">
                  <a:latin typeface="Times New Roman" panose="02020603050405020304" pitchFamily="18" charset="0"/>
                  <a:ea typeface="宋体" panose="02010600030101010101" pitchFamily="2" charset="-122"/>
                </a:rPr>
                <a:t>求各顶点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Ve[k] </a:t>
              </a:r>
              <a:r>
                <a:rPr lang="zh-CN" altLang="en-US" sz="2000" b="1" noProof="1">
                  <a:latin typeface="Times New Roman" panose="02020603050405020304" pitchFamily="18" charset="0"/>
                  <a:ea typeface="宋体" panose="02010600030101010101" pitchFamily="2" charset="-122"/>
                </a:rPr>
                <a:t>，并利用</a:t>
              </a:r>
              <a:r>
                <a:rPr lang="en-US" altLang="zh-CN" sz="2000" b="1" noProof="1">
                  <a:latin typeface="Times New Roman" panose="02020603050405020304" pitchFamily="18" charset="0"/>
                  <a:ea typeface="宋体" panose="02010600030101010101" pitchFamily="2" charset="-122"/>
                </a:rPr>
                <a:t>Ve[k]</a:t>
              </a:r>
              <a:r>
                <a:rPr lang="zh-CN" altLang="en-US" sz="2000" b="1" noProof="1">
                  <a:solidFill>
                    <a:schemeClr val="tx2"/>
                  </a:solidFill>
                  <a:latin typeface="Times New Roman" panose="02020603050405020304" pitchFamily="18" charset="0"/>
                  <a:ea typeface="宋体" panose="02010600030101010101" pitchFamily="2" charset="-122"/>
                </a:rPr>
                <a:t>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的每一后继顶点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Ve[j]</a:t>
              </a:r>
              <a:r>
                <a:rPr lang="zh-CN" altLang="en-US" sz="2000" b="1" noProof="1">
                  <a:latin typeface="Times New Roman" panose="02020603050405020304" pitchFamily="18" charset="0"/>
                  <a:ea typeface="宋体" panose="02010600030101010101" pitchFamily="2" charset="-122"/>
                </a:rPr>
                <a:t>。网采用邻接表，给每个结点增加活动编号域</a:t>
              </a:r>
              <a:r>
                <a:rPr lang="en-US" altLang="zh-CN" sz="2000" b="1" noProof="1">
                  <a:latin typeface="Times New Roman" panose="02020603050405020304" pitchFamily="18" charset="0"/>
                  <a:ea typeface="宋体" panose="02010600030101010101" pitchFamily="2" charset="-122"/>
                </a:rPr>
                <a:t>active</a:t>
              </a:r>
              <a:r>
                <a:rPr lang="zh-CN" altLang="en-US" sz="2000" b="1" noProof="1">
                  <a:latin typeface="Times New Roman" panose="02020603050405020304" pitchFamily="18" charset="0"/>
                  <a:ea typeface="宋体" panose="02010600030101010101" pitchFamily="2" charset="-122"/>
                </a:rPr>
                <a:t>和活动持续时间域</a:t>
              </a:r>
              <a:r>
                <a:rPr lang="en-US" altLang="zh-CN" sz="2000" b="1" noProof="1">
                  <a:latin typeface="Times New Roman" panose="02020603050405020304" pitchFamily="18" charset="0"/>
                  <a:ea typeface="宋体" panose="02010600030101010101" pitchFamily="2" charset="-122"/>
                </a:rPr>
                <a:t>dut</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FF33CC"/>
                  </a:solidFill>
                  <a:latin typeface="Times New Roman" panose="02020603050405020304" pitchFamily="18" charset="0"/>
                  <a:ea typeface="宋体" panose="02010600030101010101" pitchFamily="2" charset="-122"/>
                </a:rPr>
                <a:t>(2) </a:t>
              </a:r>
              <a:r>
                <a:rPr lang="zh-CN" altLang="en-US" sz="2000" b="1" noProof="1">
                  <a:latin typeface="Times New Roman" panose="02020603050405020304" pitchFamily="18" charset="0"/>
                  <a:ea typeface="宋体" panose="02010600030101010101" pitchFamily="2" charset="-122"/>
                </a:rPr>
                <a:t>同时设置一大小为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e</a:t>
              </a:r>
              <a:r>
                <a:rPr lang="zh-CN" altLang="en-US" sz="2000" b="1" noProof="1">
                  <a:latin typeface="Times New Roman" panose="02020603050405020304" pitchFamily="18" charset="0"/>
                  <a:ea typeface="宋体" panose="02010600030101010101" pitchFamily="2" charset="-122"/>
                </a:rPr>
                <a:t>，对每一事件</a:t>
              </a:r>
              <a:r>
                <a:rPr lang="en-US" altLang="zh-CN" sz="2000" b="1" noProof="1">
                  <a:latin typeface="Times New Roman" panose="02020603050405020304" pitchFamily="18" charset="0"/>
                  <a:ea typeface="宋体" panose="02010600030101010101" pitchFamily="2" charset="-122"/>
                </a:rPr>
                <a:t>vj</a:t>
              </a:r>
              <a:r>
                <a:rPr lang="zh-CN" altLang="en-US" sz="2000" b="1" noProof="1">
                  <a:latin typeface="Times New Roman" panose="02020603050405020304" pitchFamily="18" charset="0"/>
                  <a:ea typeface="宋体" panose="02010600030101010101" pitchFamily="2" charset="-122"/>
                </a:rPr>
                <a:t>，可从邻接表中找到从</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发出的每一条有向边</a:t>
              </a:r>
              <a:r>
                <a:rPr lang="zh-CN" altLang="en-US" sz="2000" b="1" noProof="1">
                  <a:latin typeface="Times New Roman" panose="02020603050405020304" pitchFamily="18" charset="0"/>
                  <a:ea typeface="宋体" panose="02010600030101010101" pitchFamily="2" charset="-122"/>
                </a:rPr>
                <a:t>和边序号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e[i]=Ve[j]</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91" name="对象 45070"/>
            <p:cNvGraphicFramePr>
              <a:graphicFrameLocks noChangeAspect="1"/>
            </p:cNvGraphicFramePr>
            <p:nvPr/>
          </p:nvGraphicFramePr>
          <p:xfrm>
            <a:off x="58" y="34"/>
            <a:ext cx="2441" cy="944"/>
          </p:xfrm>
          <a:graphic>
            <a:graphicData uri="http://schemas.openxmlformats.org/presentationml/2006/ole">
              <mc:AlternateContent xmlns:mc="http://schemas.openxmlformats.org/markup-compatibility/2006">
                <mc:Choice xmlns:v="urn:schemas-microsoft-com:vml" Requires="v">
                  <p:oleObj spid="_x0000_s174177" r:id="rId5" imgW="2387600" imgH="1016000" progId="Equation.DSMT4">
                    <p:embed/>
                  </p:oleObj>
                </mc:Choice>
                <mc:Fallback>
                  <p:oleObj r:id="rId5" imgW="2387600" imgH="1016000" progId="Equation.DSMT4">
                    <p:embed/>
                    <p:pic>
                      <p:nvPicPr>
                        <p:cNvPr id="0" name="对象 45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 y="34"/>
                          <a:ext cx="2441"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 name="组合 45071"/>
          <p:cNvGrpSpPr>
            <a:grpSpLocks/>
          </p:cNvGrpSpPr>
          <p:nvPr/>
        </p:nvGrpSpPr>
        <p:grpSpPr bwMode="auto">
          <a:xfrm>
            <a:off x="4427538" y="1592263"/>
            <a:ext cx="4321175" cy="5292725"/>
            <a:chOff x="0" y="0"/>
            <a:chExt cx="2722" cy="4116"/>
          </a:xfrm>
        </p:grpSpPr>
        <p:sp>
          <p:nvSpPr>
            <p:cNvPr id="231432" name="Text Box 17"/>
            <p:cNvSpPr txBox="1"/>
            <p:nvPr/>
          </p:nvSpPr>
          <p:spPr>
            <a:xfrm>
              <a:off x="0" y="0"/>
              <a:ext cx="2722" cy="4116"/>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70C0"/>
                  </a:solidFill>
                  <a:latin typeface="Times New Roman" panose="02020603050405020304" pitchFamily="18" charset="0"/>
                  <a:ea typeface="宋体" panose="02010600030101010101" pitchFamily="2" charset="-122"/>
                </a:rPr>
                <a:t>(3)</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计算从结束顶点开始向前递推。</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FF0000"/>
                  </a:solidFill>
                  <a:latin typeface="Times New Roman" panose="02020603050405020304" pitchFamily="18" charset="0"/>
                  <a:ea typeface="宋体" panose="02010600030101010101" pitchFamily="2" charset="-122"/>
                </a:rPr>
                <a:t>Vl(j)</a:t>
              </a:r>
              <a:r>
                <a:rPr lang="zh-CN" altLang="en-US" sz="2000" b="1" noProof="1">
                  <a:solidFill>
                    <a:srgbClr val="FF0000"/>
                  </a:solidFill>
                  <a:latin typeface="Times New Roman" panose="02020603050405020304" pitchFamily="18" charset="0"/>
                  <a:ea typeface="宋体" panose="02010600030101010101" pitchFamily="2" charset="-122"/>
                </a:rPr>
                <a:t>的计算必须在</a:t>
              </a:r>
              <a:r>
                <a:rPr lang="en-US" altLang="zh-CN" sz="2000" b="1" noProof="1">
                  <a:solidFill>
                    <a:srgbClr val="FF0000"/>
                  </a:solidFill>
                  <a:latin typeface="Times New Roman" panose="02020603050405020304" pitchFamily="18" charset="0"/>
                  <a:ea typeface="宋体" panose="02010600030101010101" pitchFamily="2" charset="-122"/>
                </a:rPr>
                <a:t>vj</a:t>
              </a:r>
              <a:r>
                <a:rPr lang="zh-CN" altLang="en-US" sz="2000" b="1" noProof="1">
                  <a:solidFill>
                    <a:srgbClr val="FF0000"/>
                  </a:solidFill>
                  <a:latin typeface="Times New Roman" panose="02020603050405020304" pitchFamily="18" charset="0"/>
                  <a:ea typeface="宋体" panose="02010600030101010101" pitchFamily="2" charset="-122"/>
                </a:rPr>
                <a:t>的所有后继顶点的最迟发生时间全部计算出来以后才能进行</a:t>
              </a:r>
              <a:r>
                <a:rPr lang="zh-CN" altLang="en-US" sz="2000" b="1" noProof="1">
                  <a:latin typeface="Times New Roman" panose="02020603050405020304" pitchFamily="18" charset="0"/>
                  <a:ea typeface="宋体" panose="02010600030101010101" pitchFamily="2" charset="-122"/>
                </a:rPr>
                <a:t>。定义一个大小为</a:t>
              </a:r>
              <a:r>
                <a:rPr lang="en-US" altLang="zh-CN" sz="20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的数组</a:t>
              </a:r>
              <a:r>
                <a:rPr lang="en-US" altLang="zh-CN" sz="2000" b="1" noProof="1">
                  <a:solidFill>
                    <a:schemeClr val="tx2"/>
                  </a:solidFill>
                  <a:latin typeface="Times New Roman" panose="02020603050405020304" pitchFamily="18" charset="0"/>
                  <a:ea typeface="宋体" panose="02010600030101010101" pitchFamily="2" charset="-122"/>
                </a:rPr>
                <a:t>Vl,Vl[j]</a:t>
              </a:r>
              <a:r>
                <a:rPr lang="zh-CN" altLang="en-US" sz="2000" b="1" noProof="1">
                  <a:solidFill>
                    <a:schemeClr val="tx2"/>
                  </a:solidFill>
                  <a:latin typeface="Times New Roman" panose="02020603050405020304" pitchFamily="18" charset="0"/>
                  <a:ea typeface="宋体" panose="02010600030101010101" pitchFamily="2" charset="-122"/>
                </a:rPr>
                <a:t>初值为</a:t>
              </a:r>
              <a:r>
                <a:rPr lang="en-US" altLang="zh-CN" sz="2000" b="1" noProof="1">
                  <a:solidFill>
                    <a:schemeClr val="tx2"/>
                  </a:solidFill>
                  <a:latin typeface="Times New Roman" panose="02020603050405020304" pitchFamily="18" charset="0"/>
                  <a:ea typeface="宋体" panose="02010600030101010101" pitchFamily="2" charset="-122"/>
                </a:rPr>
                <a:t>Ve[n]</a:t>
              </a:r>
              <a:r>
                <a:rPr lang="zh-CN" altLang="en-US" sz="2000" b="1" noProof="1">
                  <a:latin typeface="Times New Roman" panose="02020603050405020304" pitchFamily="18" charset="0"/>
                  <a:ea typeface="宋体" panose="02010600030101010101" pitchFamily="2" charset="-122"/>
                </a:rPr>
                <a:t>。实际上</a:t>
              </a:r>
              <a:r>
                <a:rPr lang="en-US" altLang="zh-CN" sz="2000" b="1" noProof="1">
                  <a:latin typeface="Times New Roman" panose="02020603050405020304" pitchFamily="18" charset="0"/>
                  <a:ea typeface="宋体" panose="02010600030101010101" pitchFamily="2" charset="-122"/>
                </a:rPr>
                <a:t>,</a:t>
              </a:r>
              <a:r>
                <a:rPr lang="zh-CN" altLang="en-US" sz="2000" b="1" noProof="1">
                  <a:latin typeface="Times New Roman" panose="02020603050405020304" pitchFamily="18" charset="0"/>
                  <a:ea typeface="宋体" panose="02010600030101010101" pitchFamily="2" charset="-122"/>
                </a:rPr>
                <a:t>按照在计算</a:t>
              </a:r>
              <a:r>
                <a:rPr lang="en-US" altLang="zh-CN" sz="2000" b="1" noProof="1">
                  <a:latin typeface="Times New Roman" panose="02020603050405020304" pitchFamily="18" charset="0"/>
                  <a:ea typeface="宋体" panose="02010600030101010101" pitchFamily="2" charset="-122"/>
                </a:rPr>
                <a:t>Ve</a:t>
              </a:r>
              <a:r>
                <a:rPr lang="zh-CN" altLang="en-US" sz="2000" b="1" noProof="1">
                  <a:latin typeface="Times New Roman" panose="02020603050405020304" pitchFamily="18" charset="0"/>
                  <a:ea typeface="宋体" panose="02010600030101010101" pitchFamily="2" charset="-122"/>
                </a:rPr>
                <a:t>时得到的 </a:t>
              </a:r>
              <a:r>
                <a:rPr lang="zh-CN" altLang="en-US" sz="2000" b="1" noProof="1">
                  <a:solidFill>
                    <a:schemeClr val="tx2"/>
                  </a:solidFill>
                  <a:latin typeface="Times New Roman" panose="02020603050405020304" pitchFamily="18" charset="0"/>
                  <a:ea typeface="宋体" panose="02010600030101010101" pitchFamily="2" charset="-122"/>
                </a:rPr>
                <a:t>拓扑序列逆序</a:t>
              </a:r>
              <a:r>
                <a:rPr lang="zh-CN" altLang="en-US" sz="2000" b="1" noProof="1">
                  <a:latin typeface="Times New Roman" panose="02020603050405020304" pitchFamily="18" charset="0"/>
                  <a:ea typeface="宋体" panose="02010600030101010101" pitchFamily="2" charset="-122"/>
                </a:rPr>
                <a:t>，依次计算各顶点</a:t>
              </a:r>
              <a:r>
                <a:rPr lang="en-US" altLang="zh-CN" sz="2000" b="1" noProof="1">
                  <a:latin typeface="Times New Roman" panose="02020603050405020304" pitchFamily="18" charset="0"/>
                  <a:ea typeface="宋体" panose="02010600030101010101" pitchFamily="2" charset="-122"/>
                </a:rPr>
                <a:t>vk</a:t>
              </a:r>
              <a:r>
                <a:rPr lang="zh-CN" altLang="en-US" sz="2000" b="1" noProof="1">
                  <a:latin typeface="Times New Roman" panose="02020603050405020304" pitchFamily="18" charset="0"/>
                  <a:ea typeface="宋体" panose="02010600030101010101" pitchFamily="2" charset="-122"/>
                </a:rPr>
                <a:t>的</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 并利用</a:t>
              </a:r>
              <a:r>
                <a:rPr lang="en-US" altLang="zh-CN" sz="2000" b="1" noProof="1">
                  <a:latin typeface="Times New Roman" panose="02020603050405020304" pitchFamily="18" charset="0"/>
                  <a:ea typeface="宋体" panose="02010600030101010101" pitchFamily="2" charset="-122"/>
                </a:rPr>
                <a:t>Vl[k]</a:t>
              </a:r>
              <a:r>
                <a:rPr lang="zh-CN" altLang="en-US" sz="2000" b="1" noProof="1">
                  <a:latin typeface="Times New Roman" panose="02020603050405020304" pitchFamily="18" charset="0"/>
                  <a:ea typeface="宋体" panose="02010600030101010101" pitchFamily="2" charset="-122"/>
                </a:rPr>
                <a:t>按照递推公式对</a:t>
              </a:r>
              <a:r>
                <a:rPr lang="en-US" altLang="zh-CN" sz="2000" b="1" noProof="1">
                  <a:solidFill>
                    <a:schemeClr val="tx2"/>
                  </a:solidFill>
                  <a:latin typeface="Times New Roman" panose="02020603050405020304" pitchFamily="18" charset="0"/>
                  <a:ea typeface="宋体" panose="02010600030101010101" pitchFamily="2" charset="-122"/>
                </a:rPr>
                <a:t>vk</a:t>
              </a:r>
              <a:r>
                <a:rPr lang="zh-CN" altLang="en-US" sz="2000" b="1" noProof="1">
                  <a:solidFill>
                    <a:schemeClr val="tx2"/>
                  </a:solidFill>
                  <a:latin typeface="Times New Roman" panose="02020603050405020304" pitchFamily="18" charset="0"/>
                  <a:ea typeface="宋体" panose="02010600030101010101" pitchFamily="2" charset="-122"/>
                </a:rPr>
                <a:t>的每一个前驱顶点</a:t>
              </a:r>
              <a:r>
                <a:rPr lang="en-US" altLang="zh-CN" sz="2000" b="1" noProof="1">
                  <a:solidFill>
                    <a:schemeClr val="tx2"/>
                  </a:solidFill>
                  <a:latin typeface="Times New Roman" panose="02020603050405020304" pitchFamily="18" charset="0"/>
                  <a:ea typeface="宋体" panose="02010600030101010101" pitchFamily="2" charset="-122"/>
                </a:rPr>
                <a:t>vj</a:t>
              </a:r>
              <a:r>
                <a:rPr lang="zh-CN" altLang="en-US" sz="2000" b="1" noProof="1">
                  <a:solidFill>
                    <a:schemeClr val="tx2"/>
                  </a:solidFill>
                  <a:latin typeface="Times New Roman" panose="02020603050405020304" pitchFamily="18" charset="0"/>
                  <a:ea typeface="宋体" panose="02010600030101010101" pitchFamily="2" charset="-122"/>
                </a:rPr>
                <a:t>修正</a:t>
              </a:r>
              <a:r>
                <a:rPr lang="en-US" altLang="zh-CN" sz="2000" b="1" noProof="1">
                  <a:solidFill>
                    <a:schemeClr val="tx2"/>
                  </a:solidFill>
                  <a:latin typeface="Times New Roman" panose="02020603050405020304" pitchFamily="18" charset="0"/>
                  <a:ea typeface="宋体" panose="02010600030101010101" pitchFamily="2" charset="-122"/>
                </a:rPr>
                <a:t>Vl[j]</a:t>
              </a:r>
              <a:r>
                <a:rPr lang="zh-CN" altLang="en-US" sz="2000" b="1" noProof="1">
                  <a:solidFill>
                    <a:schemeClr val="tx2"/>
                  </a:solidFill>
                  <a:latin typeface="Times New Roman" panose="02020603050405020304" pitchFamily="18" charset="0"/>
                  <a:ea typeface="宋体" panose="02010600030101010101" pitchFamily="2" charset="-122"/>
                </a:rPr>
                <a:t> </a:t>
              </a:r>
              <a:r>
                <a:rPr lang="zh-CN" altLang="en-US" sz="2000" b="1" noProof="1">
                  <a:latin typeface="Times New Roman" panose="02020603050405020304" pitchFamily="18" charset="0"/>
                  <a:ea typeface="宋体" panose="02010600030101010101" pitchFamily="2" charset="-122"/>
                </a:rPr>
                <a:t>。</a:t>
              </a:r>
              <a:endParaRPr lang="en-US" altLang="zh-CN" sz="2000" b="1" noProof="1">
                <a:latin typeface="Times New Roman" panose="02020603050405020304" pitchFamily="18" charset="0"/>
                <a:ea typeface="宋体" panose="02010600030101010101" pitchFamily="2" charset="-122"/>
              </a:endParaRPr>
            </a:p>
            <a:p>
              <a:pPr marL="0" indent="0">
                <a:lnSpc>
                  <a:spcPct val="90000"/>
                </a:lnSpc>
                <a:spcBef>
                  <a:spcPct val="0"/>
                </a:spcBef>
                <a:buClr>
                  <a:srgbClr val="000000"/>
                </a:buClr>
                <a:buFont typeface="Arial" panose="020B0604020202020204" pitchFamily="34" charset="0"/>
                <a:buNone/>
                <a:defRPr/>
              </a:pPr>
              <a:r>
                <a:rPr lang="en-US" altLang="zh-CN" sz="2000" b="1" noProof="1">
                  <a:solidFill>
                    <a:srgbClr val="0099FF"/>
                  </a:solidFill>
                  <a:latin typeface="Times New Roman" panose="02020603050405020304" pitchFamily="18" charset="0"/>
                  <a:ea typeface="宋体" panose="02010600030101010101" pitchFamily="2" charset="-122"/>
                </a:rPr>
                <a:t>(4)</a:t>
              </a:r>
              <a:r>
                <a:rPr lang="zh-CN" altLang="en-US" sz="2000" b="1" noProof="1">
                  <a:latin typeface="Times New Roman" panose="02020603050405020304" pitchFamily="18" charset="0"/>
                  <a:ea typeface="宋体" panose="02010600030101010101" pitchFamily="2" charset="-122"/>
                </a:rPr>
                <a:t>设置一大小为</a:t>
              </a:r>
              <a:r>
                <a:rPr lang="en-US" altLang="zh-CN" sz="2000" b="1" noProof="1">
                  <a:latin typeface="Times New Roman" panose="02020603050405020304" pitchFamily="18" charset="0"/>
                  <a:ea typeface="宋体" panose="02010600030101010101" pitchFamily="2" charset="-122"/>
                </a:rPr>
                <a:t>m</a:t>
              </a:r>
              <a:r>
                <a:rPr lang="zh-CN" altLang="en-US" sz="2000" b="1" noProof="1">
                  <a:latin typeface="Times New Roman" panose="02020603050405020304" pitchFamily="18" charset="0"/>
                  <a:ea typeface="宋体" panose="02010600030101010101" pitchFamily="2" charset="-122"/>
                </a:rPr>
                <a:t>的数组</a:t>
              </a:r>
              <a:r>
                <a:rPr lang="en-US" altLang="zh-CN" sz="2000" b="1" noProof="1">
                  <a:latin typeface="Times New Roman" panose="02020603050405020304" pitchFamily="18" charset="0"/>
                  <a:ea typeface="宋体" panose="02010600030101010101" pitchFamily="2" charset="-122"/>
                </a:rPr>
                <a:t>l</a:t>
              </a:r>
              <a:r>
                <a:rPr lang="zh-CN" altLang="en-US" sz="2000" b="1" noProof="1">
                  <a:latin typeface="Times New Roman" panose="02020603050405020304" pitchFamily="18" charset="0"/>
                  <a:ea typeface="宋体" panose="02010600030101010101" pitchFamily="2" charset="-122"/>
                </a:rPr>
                <a:t>，计算出</a:t>
              </a:r>
              <a:r>
                <a:rPr lang="en-US" altLang="zh-CN" sz="2000" b="1" noProof="1">
                  <a:latin typeface="Times New Roman" panose="02020603050405020304" pitchFamily="18" charset="0"/>
                  <a:ea typeface="宋体" panose="02010600030101010101" pitchFamily="2" charset="-122"/>
                </a:rPr>
                <a:t>Vl</a:t>
              </a:r>
              <a:r>
                <a:rPr lang="zh-CN" altLang="en-US" sz="2000" b="1" noProof="1">
                  <a:latin typeface="Times New Roman" panose="02020603050405020304" pitchFamily="18" charset="0"/>
                  <a:ea typeface="宋体" panose="02010600030101010101" pitchFamily="2" charset="-122"/>
                </a:rPr>
                <a:t>后，</a:t>
              </a:r>
              <a:r>
                <a:rPr lang="zh-CN" altLang="en-US" sz="2000" b="1" noProof="1">
                  <a:solidFill>
                    <a:schemeClr val="tx2"/>
                  </a:solidFill>
                  <a:latin typeface="Times New Roman" panose="02020603050405020304" pitchFamily="18" charset="0"/>
                  <a:ea typeface="宋体" panose="02010600030101010101" pitchFamily="2" charset="-122"/>
                </a:rPr>
                <a:t>扫描每一个弧结点</a:t>
              </a:r>
              <a:r>
                <a:rPr lang="zh-CN" altLang="en-US" sz="2000" b="1" noProof="1">
                  <a:latin typeface="Times New Roman" panose="02020603050405020304" pitchFamily="18" charset="0"/>
                  <a:ea typeface="宋体" panose="02010600030101010101" pitchFamily="2" charset="-122"/>
                </a:rPr>
                <a:t>，得弧的终点</a:t>
              </a:r>
              <a:r>
                <a:rPr lang="en-US" altLang="zh-CN" sz="2000" b="1" noProof="1">
                  <a:latin typeface="Times New Roman" panose="02020603050405020304" pitchFamily="18" charset="0"/>
                  <a:ea typeface="宋体" panose="02010600030101010101" pitchFamily="2" charset="-122"/>
                </a:rPr>
                <a:t>k</a:t>
              </a:r>
              <a:r>
                <a:rPr lang="zh-CN" altLang="en-US" sz="2000" b="1" noProof="1">
                  <a:latin typeface="Times New Roman" panose="02020603050405020304" pitchFamily="18" charset="0"/>
                  <a:ea typeface="宋体" panose="02010600030101010101" pitchFamily="2" charset="-122"/>
                </a:rPr>
                <a:t>、权和该弧序号</a:t>
              </a:r>
              <a:r>
                <a:rPr lang="en-US" altLang="zh-CN" sz="2000" b="1" noProof="1">
                  <a:latin typeface="Times New Roman" panose="02020603050405020304" pitchFamily="18" charset="0"/>
                  <a:ea typeface="宋体" panose="02010600030101010101" pitchFamily="2" charset="-122"/>
                </a:rPr>
                <a:t>i</a:t>
              </a:r>
              <a:r>
                <a:rPr lang="zh-CN" altLang="en-US" sz="2000" b="1" noProof="1">
                  <a:latin typeface="Times New Roman" panose="02020603050405020304" pitchFamily="18" charset="0"/>
                  <a:ea typeface="宋体" panose="02010600030101010101" pitchFamily="2" charset="-122"/>
                </a:rPr>
                <a:t>，</a:t>
              </a:r>
              <a:r>
                <a:rPr lang="en-US" altLang="zh-CN" sz="2000" b="1" noProof="1">
                  <a:latin typeface="Times New Roman" panose="02020603050405020304" pitchFamily="18" charset="0"/>
                  <a:ea typeface="宋体" panose="02010600030101010101" pitchFamily="2" charset="-122"/>
                </a:rPr>
                <a:t>l[i]=Vl[k]- dut(&lt;vj,vk&gt;)</a:t>
              </a:r>
              <a:r>
                <a:rPr lang="zh-CN" altLang="en-US" sz="2000" b="1" noProof="1">
                  <a:latin typeface="Times New Roman" panose="02020603050405020304" pitchFamily="18" charset="0"/>
                  <a:ea typeface="宋体" panose="02010600030101010101" pitchFamily="2" charset="-122"/>
                </a:rPr>
                <a:t>。</a:t>
              </a:r>
              <a:endParaRPr lang="zh-CN" altLang="en-US" sz="2000" noProof="1">
                <a:latin typeface="Times New Roman" panose="02020603050405020304" pitchFamily="18" charset="0"/>
                <a:ea typeface="宋体" panose="02010600030101010101" pitchFamily="2" charset="-122"/>
              </a:endParaRPr>
            </a:p>
          </p:txBody>
        </p:sp>
        <p:graphicFrame>
          <p:nvGraphicFramePr>
            <p:cNvPr id="174089" name="对象 45073"/>
            <p:cNvGraphicFramePr>
              <a:graphicFrameLocks noChangeAspect="1"/>
            </p:cNvGraphicFramePr>
            <p:nvPr/>
          </p:nvGraphicFramePr>
          <p:xfrm>
            <a:off x="130" y="88"/>
            <a:ext cx="2462" cy="986"/>
          </p:xfrm>
          <a:graphic>
            <a:graphicData uri="http://schemas.openxmlformats.org/presentationml/2006/ole">
              <mc:AlternateContent xmlns:mc="http://schemas.openxmlformats.org/markup-compatibility/2006">
                <mc:Choice xmlns:v="urn:schemas-microsoft-com:vml" Requires="v">
                  <p:oleObj spid="_x0000_s174178" r:id="rId7" imgW="2348481" imgH="990170" progId="Equation.DSMT4">
                    <p:embed/>
                  </p:oleObj>
                </mc:Choice>
                <mc:Fallback>
                  <p:oleObj r:id="rId7" imgW="2348481" imgH="990170" progId="Equation.DSMT4">
                    <p:embed/>
                    <p:pic>
                      <p:nvPicPr>
                        <p:cNvPr id="0" name="对象 450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 y="88"/>
                          <a:ext cx="246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lstStyle/>
          <a:p>
            <a:pPr lvl="1" eaLnBrk="1" hangingPunct="1">
              <a:defRPr/>
            </a:pPr>
            <a:r>
              <a:rPr kumimoji="1" lang="zh-CN" altLang="en-US" b="1"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Ve(</a:t>
            </a:r>
            <a:r>
              <a:rPr kumimoji="1" lang="zh-CN" altLang="en-US" b="1" smtClean="0">
                <a:latin typeface="Times New Roman" panose="02020603050405020304" pitchFamily="18" charset="0"/>
              </a:rPr>
              <a:t>j</a:t>
            </a:r>
            <a:r>
              <a:rPr kumimoji="1" lang="en-US" altLang="zh-CN" b="1" smtClean="0">
                <a:latin typeface="Times New Roman" panose="02020603050405020304" pitchFamily="18" charset="0"/>
                <a:cs typeface="Times New Roman" panose="02020603050405020304" pitchFamily="18" charset="0"/>
              </a:rPr>
              <a:t>)</a:t>
            </a:r>
          </a:p>
          <a:p>
            <a:pPr lvl="2" eaLnBrk="1" hangingPunct="1">
              <a:defRPr/>
            </a:pP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Vl(j)</a:t>
            </a:r>
          </a:p>
          <a:p>
            <a:pPr lvl="2" eaLnBrk="1" hangingPunct="1">
              <a:defRPr/>
            </a:pPr>
            <a:r>
              <a:rPr kumimoji="1" lang="en-US" altLang="zh-CN" b="1" smtClean="0">
                <a:latin typeface="Times New Roman" panose="02020603050405020304" pitchFamily="18" charset="0"/>
                <a:cs typeface="Times New Roman" panose="02020603050405020304" pitchFamily="18" charset="0"/>
              </a:rPr>
              <a:t>3</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e(i)</a:t>
            </a:r>
          </a:p>
          <a:p>
            <a:pPr lvl="2" eaLnBrk="1" hangingPunct="1">
              <a:defRPr/>
            </a:pPr>
            <a:r>
              <a:rPr kumimoji="1" lang="en-US" altLang="zh-CN" b="1" smtClean="0">
                <a:latin typeface="Times New Roman" panose="02020603050405020304" pitchFamily="18" charset="0"/>
                <a:cs typeface="Times New Roman" panose="02020603050405020304" pitchFamily="18" charset="0"/>
              </a:rPr>
              <a:t>4</a:t>
            </a:r>
            <a:r>
              <a:rPr kumimoji="1" lang="zh-CN" altLang="en-US" b="1" smtClean="0">
                <a:latin typeface="Times New Roman" panose="02020603050405020304" pitchFamily="18" charset="0"/>
                <a:cs typeface="Times New Roman" panose="02020603050405020304" pitchFamily="18" charset="0"/>
              </a:rPr>
              <a:t>、求</a:t>
            </a:r>
            <a:r>
              <a:rPr kumimoji="1" lang="en-US" altLang="zh-CN" b="1" smtClean="0">
                <a:latin typeface="Times New Roman" panose="02020603050405020304" pitchFamily="18" charset="0"/>
                <a:cs typeface="Times New Roman" panose="02020603050405020304" pitchFamily="18" charset="0"/>
              </a:rPr>
              <a:t>l(i)</a:t>
            </a:r>
          </a:p>
          <a:p>
            <a:pPr lvl="2" eaLnBrk="1" hangingPunct="1">
              <a:defRPr/>
            </a:pPr>
            <a:r>
              <a:rPr kumimoji="1" lang="en-US" altLang="zh-CN" b="1" smtClean="0">
                <a:latin typeface="Times New Roman" panose="02020603050405020304" pitchFamily="18" charset="0"/>
                <a:cs typeface="Times New Roman" panose="02020603050405020304" pitchFamily="18" charset="0"/>
              </a:rPr>
              <a:t>5</a:t>
            </a:r>
            <a:r>
              <a:rPr kumimoji="1" lang="zh-CN" altLang="en-US" b="1" smtClean="0">
                <a:latin typeface="Times New Roman" panose="02020603050405020304" pitchFamily="18" charset="0"/>
                <a:cs typeface="Times New Roman" panose="02020603050405020304" pitchFamily="18" charset="0"/>
              </a:rPr>
              <a:t>、计算</a:t>
            </a:r>
            <a:r>
              <a:rPr kumimoji="1" lang="en-US" altLang="zh-CN" b="1" smtClean="0">
                <a:latin typeface="Times New Roman" panose="02020603050405020304" pitchFamily="18" charset="0"/>
                <a:cs typeface="Times New Roman" panose="02020603050405020304" pitchFamily="18" charset="0"/>
              </a:rPr>
              <a:t>l(i)-e(i)</a:t>
            </a:r>
          </a:p>
        </p:txBody>
      </p:sp>
      <p:grpSp>
        <p:nvGrpSpPr>
          <p:cNvPr id="175107" name="组合 50178"/>
          <p:cNvGrpSpPr>
            <a:grpSpLocks/>
          </p:cNvGrpSpPr>
          <p:nvPr/>
        </p:nvGrpSpPr>
        <p:grpSpPr bwMode="auto">
          <a:xfrm>
            <a:off x="4521200"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1265238" y="3794125"/>
            <a:ext cx="441325" cy="2800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1058863" y="3467100"/>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2087563" y="3805238"/>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2811463" y="3806825"/>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2611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3351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4989513" y="3343275"/>
            <a:ext cx="569912" cy="3416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4921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7656513" y="3341688"/>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4802188" y="214313"/>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5957888" y="3325813"/>
            <a:ext cx="1657350" cy="338137"/>
            <a:chOff x="0" y="0"/>
            <a:chExt cx="1044" cy="213"/>
          </a:xfrm>
        </p:grpSpPr>
        <p:sp>
          <p:nvSpPr>
            <p:cNvPr id="236604" name="Text Box 8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5957888" y="3630613"/>
            <a:ext cx="1657350" cy="338137"/>
            <a:chOff x="0" y="0"/>
            <a:chExt cx="1044" cy="213"/>
          </a:xfrm>
        </p:grpSpPr>
        <p:sp>
          <p:nvSpPr>
            <p:cNvPr id="236601" name="Text Box 8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5957888" y="4252913"/>
            <a:ext cx="1657350" cy="338137"/>
            <a:chOff x="0" y="0"/>
            <a:chExt cx="1044" cy="213"/>
          </a:xfrm>
        </p:grpSpPr>
        <p:sp>
          <p:nvSpPr>
            <p:cNvPr id="236598" name="Text Box 9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5957888" y="4557713"/>
            <a:ext cx="1657350" cy="338137"/>
            <a:chOff x="0" y="0"/>
            <a:chExt cx="1044" cy="213"/>
          </a:xfrm>
        </p:grpSpPr>
        <p:sp>
          <p:nvSpPr>
            <p:cNvPr id="236595" name="Text Box 95"/>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5957888" y="4862513"/>
            <a:ext cx="1657350" cy="338137"/>
            <a:chOff x="0" y="0"/>
            <a:chExt cx="1044" cy="213"/>
          </a:xfrm>
        </p:grpSpPr>
        <p:sp>
          <p:nvSpPr>
            <p:cNvPr id="236592" name="Text Box 99"/>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5957888" y="5167313"/>
            <a:ext cx="1657350" cy="338137"/>
            <a:chOff x="0" y="0"/>
            <a:chExt cx="1044" cy="213"/>
          </a:xfrm>
        </p:grpSpPr>
        <p:sp>
          <p:nvSpPr>
            <p:cNvPr id="236589" name="Text Box 10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5957888" y="5472113"/>
            <a:ext cx="1657350" cy="338137"/>
            <a:chOff x="0" y="0"/>
            <a:chExt cx="1044" cy="213"/>
          </a:xfrm>
        </p:grpSpPr>
        <p:sp>
          <p:nvSpPr>
            <p:cNvPr id="236586" name="Text Box 107"/>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5957888" y="5776913"/>
            <a:ext cx="1657350" cy="338137"/>
            <a:chOff x="0" y="0"/>
            <a:chExt cx="1044" cy="213"/>
          </a:xfrm>
        </p:grpSpPr>
        <p:sp>
          <p:nvSpPr>
            <p:cNvPr id="236583" name="Text Box 111"/>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5957888" y="6081713"/>
            <a:ext cx="1657350" cy="338137"/>
            <a:chOff x="0" y="0"/>
            <a:chExt cx="1044" cy="213"/>
          </a:xfrm>
        </p:grpSpPr>
        <p:sp>
          <p:nvSpPr>
            <p:cNvPr id="236580" name="Text Box 115"/>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5957888" y="6386513"/>
            <a:ext cx="1657350" cy="338137"/>
            <a:chOff x="0" y="0"/>
            <a:chExt cx="1044" cy="213"/>
          </a:xfrm>
        </p:grpSpPr>
        <p:sp>
          <p:nvSpPr>
            <p:cNvPr id="236577" name="Text Box 119"/>
            <p:cNvSpPr txBox="1"/>
            <p:nvPr/>
          </p:nvSpPr>
          <p:spPr>
            <a:xfrm>
              <a:off x="0"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5957888" y="3956050"/>
            <a:ext cx="1657350" cy="338138"/>
            <a:chOff x="0" y="0"/>
            <a:chExt cx="1044" cy="213"/>
          </a:xfrm>
        </p:grpSpPr>
        <p:sp>
          <p:nvSpPr>
            <p:cNvPr id="236574" name="Text Box 123"/>
            <p:cNvSpPr txBox="1"/>
            <p:nvPr/>
          </p:nvSpPr>
          <p:spPr>
            <a:xfrm>
              <a:off x="0"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2058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r>
              <a:rPr lang="zh-CN" altLang="en-US" sz="2400" noProof="1">
                <a:solidFill>
                  <a:srgbClr val="FF0000"/>
                </a:solidFill>
                <a:latin typeface="Times New Roman" panose="02020603050405020304" pitchFamily="18" charset="0"/>
                <a:ea typeface="宋体" panose="02010600030101010101" pitchFamily="2" charset="-122"/>
              </a:rPr>
              <a:t>、</a:t>
            </a:r>
          </a:p>
        </p:txBody>
      </p:sp>
      <p:sp>
        <p:nvSpPr>
          <p:cNvPr id="236570" name="矩形 127"/>
          <p:cNvSpPr/>
          <p:nvPr/>
        </p:nvSpPr>
        <p:spPr>
          <a:xfrm>
            <a:off x="2844800" y="2928938"/>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r>
              <a:rPr lang="zh-CN" altLang="en-US" sz="2200" b="1" noProof="1">
                <a:solidFill>
                  <a:srgbClr val="3366FF"/>
                </a:solidFill>
                <a:latin typeface="Times New Roman" panose="02020603050405020304" pitchFamily="18" charset="0"/>
                <a:ea typeface="宋体" panose="02010600030101010101" pitchFamily="2" charset="-122"/>
              </a:rPr>
              <a:t>、</a:t>
            </a:r>
          </a:p>
        </p:txBody>
      </p:sp>
      <p:sp>
        <p:nvSpPr>
          <p:cNvPr id="236571" name="矩形 128"/>
          <p:cNvSpPr/>
          <p:nvPr/>
        </p:nvSpPr>
        <p:spPr>
          <a:xfrm>
            <a:off x="5826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r>
              <a:rPr lang="zh-CN" altLang="en-US" sz="2400" noProof="1">
                <a:solidFill>
                  <a:srgbClr val="FF33CC"/>
                </a:solidFill>
                <a:latin typeface="Times New Roman" panose="02020603050405020304" pitchFamily="18" charset="0"/>
                <a:ea typeface="宋体" panose="02010600030101010101" pitchFamily="2" charset="-122"/>
              </a:rPr>
              <a:t>、</a:t>
            </a:r>
          </a:p>
        </p:txBody>
      </p:sp>
      <p:sp>
        <p:nvSpPr>
          <p:cNvPr id="236572" name="矩形 129"/>
          <p:cNvSpPr/>
          <p:nvPr/>
        </p:nvSpPr>
        <p:spPr>
          <a:xfrm>
            <a:off x="6500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r>
              <a:rPr lang="zh-CN" altLang="en-US" sz="2400" noProof="1">
                <a:solidFill>
                  <a:srgbClr val="3366FF"/>
                </a:solidFill>
                <a:latin typeface="Times New Roman" panose="02020603050405020304" pitchFamily="18" charset="0"/>
                <a:ea typeface="宋体" panose="02010600030101010101" pitchFamily="2" charset="-122"/>
              </a:rPr>
              <a:t>、</a:t>
            </a:r>
          </a:p>
        </p:txBody>
      </p:sp>
      <p:sp>
        <p:nvSpPr>
          <p:cNvPr id="236573" name="矩形 130"/>
          <p:cNvSpPr/>
          <p:nvPr/>
        </p:nvSpPr>
        <p:spPr>
          <a:xfrm>
            <a:off x="7215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ct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a:t>
            </a:r>
            <a:r>
              <a:rPr lang="zh-CN" altLang="en-US" sz="2400" noProof="1">
                <a:solidFill>
                  <a:srgbClr val="00AB7E"/>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07950" y="573088"/>
            <a:ext cx="7958138"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1873250" y="4100513"/>
            <a:ext cx="4551363" cy="2424112"/>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9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37476">
                <a:off x="768" y="56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2273448">
                <a:off x="1456" y="9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36531">
                <a:off x="157" y="174"/>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52"/>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2384498">
                <a:off x="1433" y="175"/>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519"/>
                <a:ext cx="45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52"/>
                <a:ext cx="531"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1493478">
                <a:off x="2205" y="642"/>
                <a:ext cx="522" cy="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457200" y="115888"/>
            <a:ext cx="8340725"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defRPr/>
            </a:pPr>
            <a:r>
              <a:rPr lang="zh-CN" altLang="en-US" sz="2400" b="1" noProof="1">
                <a:solidFill>
                  <a:schemeClr val="tx2"/>
                </a:solidFill>
                <a:latin typeface="Times New Roman" panose="02020603050405020304" pitchFamily="18" charset="0"/>
                <a:ea typeface="宋体" panose="02010600030101010101" pitchFamily="2" charset="-122"/>
              </a:rPr>
              <a:t>关键路径的讨论</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网，我们所关心的有两个问题：</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1014413" y="3076575"/>
            <a:ext cx="4494212" cy="14954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2195513" y="1836738"/>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36531">
              <a:off x="249237" y="276210"/>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8750" y="241287"/>
              <a:ext cx="715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2384498">
              <a:off x="2274887" y="277797"/>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1737" y="823868"/>
              <a:ext cx="715963"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700" y="82546"/>
              <a:ext cx="842962"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1493478">
              <a:off x="3525837" y="1047694"/>
              <a:ext cx="828675" cy="33970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604838" y="4659313"/>
            <a:ext cx="8143875"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如果一个活动处于所有的关键路径上，那么提高这个活动的速度，就能缩短整个工程的完成时间。如：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6816" y="188640"/>
            <a:ext cx="8229600" cy="583778"/>
          </a:xfrm>
        </p:spPr>
        <p:txBody>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395536" y="1124744"/>
            <a:ext cx="8229600" cy="4681537"/>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a:t>
            </a:r>
            <a:r>
              <a:rPr lang="en-US" altLang="zh-CN" sz="2400" dirty="0" smtClean="0">
                <a:latin typeface="Times New Roman" panose="02020603050405020304" pitchFamily="18" charset="0"/>
                <a:ea typeface="隶书" panose="02010509060101010101" pitchFamily="49" charset="-122"/>
              </a:rPr>
              <a:t> E</a:t>
            </a:r>
            <a:r>
              <a:rPr lang="en-US" altLang="zh-CN" sz="2400" b="1" dirty="0" smtClean="0">
                <a:latin typeface="Times New Roman" panose="02020603050405020304" pitchFamily="18" charset="0"/>
                <a:ea typeface="隶书" panose="02010509060101010101" pitchFamily="49" charset="-122"/>
              </a:rPr>
              <a:t>&gt;void </a:t>
            </a:r>
            <a:r>
              <a:rPr lang="en-US" altLang="zh-CN" sz="2400" dirty="0" err="1" smtClean="0">
                <a:latin typeface="Times New Roman" panose="02020603050405020304" pitchFamily="18" charset="0"/>
                <a:ea typeface="隶书" panose="02010509060101010101" pitchFamily="49" charset="-122"/>
              </a:rPr>
              <a:t>CriticalPath</a:t>
            </a:r>
            <a:r>
              <a:rPr lang="en-US" altLang="zh-CN" sz="2400" dirty="0" smtClean="0">
                <a:latin typeface="Times New Roman" panose="02020603050405020304" pitchFamily="18" charset="0"/>
                <a:ea typeface="隶书" panose="02010509060101010101" pitchFamily="49" charset="-122"/>
              </a:rPr>
              <a:t>(graph</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&gt;&amp; </a:t>
            </a:r>
            <a:r>
              <a:rPr lang="en-US" altLang="zh-CN" sz="2400" dirty="0" smtClean="0">
                <a:latin typeface="Times New Roman" panose="02020603050405020304" pitchFamily="18" charset="0"/>
                <a:ea typeface="隶书" panose="02010509060101010101" pitchFamily="49" charset="-122"/>
              </a:rPr>
              <a:t>G)</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k</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 </a:t>
            </a:r>
            <a:r>
              <a:rPr lang="en-US" altLang="zh-CN" sz="2400" dirty="0" err="1" smtClean="0">
                <a:latin typeface="Times New Roman" panose="02020603050405020304" pitchFamily="18" charset="0"/>
                <a:ea typeface="隶书" panose="02010509060101010101" pitchFamily="49" charset="-122"/>
              </a:rPr>
              <a:t>Ae</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n = </a:t>
            </a:r>
            <a:r>
              <a:rPr lang="en-US" altLang="zh-CN" sz="2400" dirty="0" err="1" smtClean="0">
                <a:latin typeface="Times New Roman" panose="02020603050405020304" pitchFamily="18" charset="0"/>
                <a:ea typeface="隶书" panose="02010509060101010101" pitchFamily="49" charset="-122"/>
              </a:rPr>
              <a:t>G.NumberOfVertices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Vl</a:t>
            </a:r>
            <a:r>
              <a:rPr lang="en-US" altLang="zh-CN" sz="2400" b="1" dirty="0" smtClean="0">
                <a:latin typeface="Times New Roman" panose="02020603050405020304" pitchFamily="18" charset="0"/>
                <a:ea typeface="隶书" panose="02010509060101010101" pitchFamily="49" charset="-122"/>
              </a:rPr>
              <a:t> = new </a:t>
            </a:r>
            <a:r>
              <a:rPr lang="en-US" altLang="zh-CN" sz="2400" dirty="0" smtClean="0">
                <a:latin typeface="Times New Roman" panose="02020603050405020304" pitchFamily="18" charset="0"/>
                <a:ea typeface="隶书" panose="02010509060101010101" pitchFamily="49" charset="-122"/>
              </a:rPr>
              <a:t>E[n]</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Ve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&lt; </a:t>
            </a:r>
            <a:r>
              <a:rPr lang="en-US" altLang="zh-CN" sz="2400" dirty="0" smtClean="0">
                <a:latin typeface="Times New Roman" panose="02020603050405020304" pitchFamily="18" charset="0"/>
                <a:ea typeface="隶书" panose="02010509060101010101" pitchFamily="49" charset="-122"/>
              </a:rPr>
              <a:t>n</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正向计算</a:t>
            </a:r>
            <a:r>
              <a:rPr lang="en-US" altLang="zh-CN" sz="2400" b="1" dirty="0" err="1" smtClean="0">
                <a:solidFill>
                  <a:schemeClr val="tx2"/>
                </a:solidFill>
                <a:latin typeface="Times New Roman" panose="02020603050405020304" pitchFamily="18" charset="0"/>
                <a:ea typeface="隶书" panose="02010509060101010101" pitchFamily="49" charset="-122"/>
              </a:rPr>
              <a:t>Ve</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 = </a:t>
            </a:r>
            <a:r>
              <a:rPr lang="en-US" altLang="zh-CN" sz="2400" dirty="0" err="1" smtClean="0">
                <a:latin typeface="Times New Roman" panose="02020603050405020304" pitchFamily="18" charset="0"/>
                <a:ea typeface="隶书" panose="02010509060101010101" pitchFamily="49" charset="-122"/>
              </a:rPr>
              <a:t>G.getFirstNeighbor</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G.getWeight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467544" y="116632"/>
            <a:ext cx="8229600" cy="5870575"/>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Ve</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for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n</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2</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&gt; </a:t>
            </a:r>
            <a:r>
              <a:rPr lang="en-US" altLang="zh-CN" sz="2000" dirty="0" smtClean="0">
                <a:latin typeface="Times New Roman" panose="02020603050405020304" pitchFamily="18" charset="0"/>
                <a:ea typeface="隶书" panose="02010509060101010101" pitchFamily="49" charset="-122"/>
              </a:rPr>
              <a:t>0</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j</a:t>
            </a:r>
            <a:r>
              <a:rPr lang="en-US" altLang="zh-CN" sz="2000" i="1"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逆向计算</a:t>
            </a:r>
            <a:r>
              <a:rPr lang="en-US" altLang="zh-CN" sz="2000" b="1" dirty="0" err="1" smtClean="0">
                <a:solidFill>
                  <a:schemeClr val="tx2"/>
                </a:solidFill>
                <a:latin typeface="Times New Roman" panose="02020603050405020304" pitchFamily="18" charset="0"/>
                <a:ea typeface="隶书" panose="02010509060101010101" pitchFamily="49" charset="-122"/>
              </a:rPr>
              <a:t>Vl</a:t>
            </a:r>
            <a:r>
              <a:rPr lang="en-US" altLang="zh-CN" sz="20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 = </a:t>
            </a:r>
            <a:r>
              <a:rPr lang="en-US" altLang="zh-CN" sz="2000" dirty="0" err="1" smtClean="0">
                <a:latin typeface="Times New Roman" panose="02020603050405020304" pitchFamily="18" charset="0"/>
                <a:ea typeface="隶书" panose="02010509060101010101" pitchFamily="49" charset="-122"/>
              </a:rPr>
              <a:t>G.getFirstNrighbor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G.getWeight</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[j]</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Vl</a:t>
            </a:r>
            <a:r>
              <a:rPr lang="en-US" altLang="zh-CN" sz="2000" dirty="0" smtClean="0">
                <a:latin typeface="Times New Roman" panose="02020603050405020304" pitchFamily="18" charset="0"/>
                <a:ea typeface="隶书" panose="02010509060101010101" pitchFamily="49" charset="-122"/>
              </a:rPr>
              <a:t>[k]</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w</a:t>
            </a:r>
            <a:r>
              <a:rPr lang="en-US" altLang="zh-CN" sz="20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G.getNextNeighbor</a:t>
            </a:r>
            <a:r>
              <a:rPr lang="en-US" altLang="zh-CN" sz="2000" dirty="0" smtClean="0">
                <a:latin typeface="Times New Roman" panose="02020603050405020304" pitchFamily="18" charset="0"/>
                <a:ea typeface="隶书" panose="02010509060101010101" pitchFamily="49" charset="-122"/>
              </a:rPr>
              <a:t> (j</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k)</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smtClean="0">
                <a:latin typeface="Times New Roman" panose="02020603050405020304" pitchFamily="18" charset="0"/>
                <a:ea typeface="隶书" panose="02010509060101010101" pitchFamily="49" charset="-122"/>
              </a:rPr>
              <a:t>","&lt;&lt;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251" name="组合 54275"/>
          <p:cNvGrpSpPr>
            <a:grpSpLocks/>
          </p:cNvGrpSpPr>
          <p:nvPr/>
        </p:nvGrpSpPr>
        <p:grpSpPr bwMode="auto">
          <a:xfrm>
            <a:off x="142875" y="1857375"/>
            <a:ext cx="4743450" cy="3536950"/>
            <a:chOff x="0" y="0"/>
            <a:chExt cx="4159" cy="1843"/>
          </a:xfrm>
        </p:grpSpPr>
        <p:sp>
          <p:nvSpPr>
            <p:cNvPr id="243717" name="Oval 4"/>
            <p:cNvSpPr/>
            <p:nvPr/>
          </p:nvSpPr>
          <p:spPr>
            <a:xfrm>
              <a:off x="47" y="835"/>
              <a:ext cx="337"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a:t>
              </a:r>
            </a:p>
          </p:txBody>
        </p:sp>
        <p:sp>
          <p:nvSpPr>
            <p:cNvPr id="243718" name="Oval 5"/>
            <p:cNvSpPr/>
            <p:nvPr/>
          </p:nvSpPr>
          <p:spPr>
            <a:xfrm>
              <a:off x="768"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v2</a:t>
              </a:r>
            </a:p>
          </p:txBody>
        </p:sp>
        <p:sp>
          <p:nvSpPr>
            <p:cNvPr id="243719" name="Oval 6"/>
            <p:cNvSpPr/>
            <p:nvPr/>
          </p:nvSpPr>
          <p:spPr>
            <a:xfrm>
              <a:off x="1249" y="835"/>
              <a:ext cx="335"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v4</a:t>
              </a:r>
            </a:p>
          </p:txBody>
        </p:sp>
        <p:sp>
          <p:nvSpPr>
            <p:cNvPr id="243720" name="Oval 7"/>
            <p:cNvSpPr/>
            <p:nvPr/>
          </p:nvSpPr>
          <p:spPr>
            <a:xfrm>
              <a:off x="1727" y="6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v5</a:t>
              </a:r>
            </a:p>
          </p:txBody>
        </p:sp>
        <p:sp>
          <p:nvSpPr>
            <p:cNvPr id="243721" name="Oval 8"/>
            <p:cNvSpPr/>
            <p:nvPr/>
          </p:nvSpPr>
          <p:spPr>
            <a:xfrm>
              <a:off x="2736" y="67"/>
              <a:ext cx="334"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v8</a:t>
              </a:r>
            </a:p>
          </p:txBody>
        </p:sp>
        <p:sp>
          <p:nvSpPr>
            <p:cNvPr id="243722" name="Oval 9"/>
            <p:cNvSpPr/>
            <p:nvPr/>
          </p:nvSpPr>
          <p:spPr>
            <a:xfrm>
              <a:off x="3552" y="883"/>
              <a:ext cx="384" cy="256"/>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v10</a:t>
              </a:r>
            </a:p>
          </p:txBody>
        </p:sp>
        <p:sp>
          <p:nvSpPr>
            <p:cNvPr id="243723" name="Oval 10"/>
            <p:cNvSpPr/>
            <p:nvPr/>
          </p:nvSpPr>
          <p:spPr>
            <a:xfrm>
              <a:off x="2256" y="835"/>
              <a:ext cx="334" cy="242"/>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v7</a:t>
              </a:r>
            </a:p>
          </p:txBody>
        </p:sp>
        <p:sp>
          <p:nvSpPr>
            <p:cNvPr id="243724" name="Oval 11"/>
            <p:cNvSpPr/>
            <p:nvPr/>
          </p:nvSpPr>
          <p:spPr>
            <a:xfrm>
              <a:off x="1727" y="1555"/>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v6</a:t>
              </a:r>
            </a:p>
          </p:txBody>
        </p:sp>
        <p:sp>
          <p:nvSpPr>
            <p:cNvPr id="243725" name="Oval 12"/>
            <p:cNvSpPr/>
            <p:nvPr/>
          </p:nvSpPr>
          <p:spPr>
            <a:xfrm>
              <a:off x="720" y="1507"/>
              <a:ext cx="337"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v3</a:t>
              </a:r>
            </a:p>
          </p:txBody>
        </p:sp>
        <p:sp>
          <p:nvSpPr>
            <p:cNvPr id="243726" name="Oval 13"/>
            <p:cNvSpPr/>
            <p:nvPr/>
          </p:nvSpPr>
          <p:spPr>
            <a:xfrm>
              <a:off x="2976" y="1603"/>
              <a:ext cx="335" cy="240"/>
            </a:xfrm>
            <a:prstGeom prst="ellipse">
              <a:avLst/>
            </a:prstGeom>
            <a:noFill/>
            <a:ln w="9525" cap="flat" cmpd="sng">
              <a:solidFill>
                <a:schemeClr val="tx1"/>
              </a:solidFill>
              <a:prstDash val="solid"/>
              <a:headEnd type="none" w="med" len="med"/>
              <a:tailEnd type="none" w="med" len="med"/>
            </a:ln>
          </p:spPr>
          <p:txBody>
            <a:bodyPr wrap="none" lIns="0" rIns="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v9</a:t>
              </a:r>
            </a:p>
          </p:txBody>
        </p:sp>
        <p:sp>
          <p:nvSpPr>
            <p:cNvPr id="181264" name="Line 14"/>
            <p:cNvSpPr>
              <a:spLocks noChangeShapeType="1"/>
            </p:cNvSpPr>
            <p:nvPr/>
          </p:nvSpPr>
          <p:spPr bwMode="auto">
            <a:xfrm flipV="1">
              <a:off x="288" y="307"/>
              <a:ext cx="5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5"/>
            <p:cNvSpPr>
              <a:spLocks noChangeShapeType="1"/>
            </p:cNvSpPr>
            <p:nvPr/>
          </p:nvSpPr>
          <p:spPr bwMode="auto">
            <a:xfrm>
              <a:off x="336" y="1027"/>
              <a:ext cx="43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6"/>
            <p:cNvSpPr>
              <a:spLocks noChangeShapeType="1"/>
            </p:cNvSpPr>
            <p:nvPr/>
          </p:nvSpPr>
          <p:spPr bwMode="auto">
            <a:xfrm>
              <a:off x="1008"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7"/>
            <p:cNvSpPr>
              <a:spLocks noChangeShapeType="1"/>
            </p:cNvSpPr>
            <p:nvPr/>
          </p:nvSpPr>
          <p:spPr bwMode="auto">
            <a:xfrm flipV="1">
              <a:off x="960" y="1075"/>
              <a:ext cx="38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18"/>
            <p:cNvSpPr>
              <a:spLocks noChangeShapeType="1"/>
            </p:cNvSpPr>
            <p:nvPr/>
          </p:nvSpPr>
          <p:spPr bwMode="auto">
            <a:xfrm>
              <a:off x="1104" y="163"/>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69" name="Line 19"/>
            <p:cNvSpPr>
              <a:spLocks noChangeShapeType="1"/>
            </p:cNvSpPr>
            <p:nvPr/>
          </p:nvSpPr>
          <p:spPr bwMode="auto">
            <a:xfrm flipV="1">
              <a:off x="1488" y="307"/>
              <a:ext cx="38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0" name="Line 20"/>
            <p:cNvSpPr>
              <a:spLocks noChangeShapeType="1"/>
            </p:cNvSpPr>
            <p:nvPr/>
          </p:nvSpPr>
          <p:spPr bwMode="auto">
            <a:xfrm>
              <a:off x="1488" y="1075"/>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1" name="Line 21"/>
            <p:cNvSpPr>
              <a:spLocks noChangeShapeType="1"/>
            </p:cNvSpPr>
            <p:nvPr/>
          </p:nvSpPr>
          <p:spPr bwMode="auto">
            <a:xfrm>
              <a:off x="2064" y="21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2"/>
            <p:cNvSpPr>
              <a:spLocks noChangeShapeType="1"/>
            </p:cNvSpPr>
            <p:nvPr/>
          </p:nvSpPr>
          <p:spPr bwMode="auto">
            <a:xfrm>
              <a:off x="2016" y="307"/>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3" name="Line 23"/>
            <p:cNvSpPr>
              <a:spLocks noChangeShapeType="1"/>
            </p:cNvSpPr>
            <p:nvPr/>
          </p:nvSpPr>
          <p:spPr bwMode="auto">
            <a:xfrm flipV="1">
              <a:off x="1968" y="1075"/>
              <a:ext cx="38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4"/>
            <p:cNvSpPr>
              <a:spLocks noChangeShapeType="1"/>
            </p:cNvSpPr>
            <p:nvPr/>
          </p:nvSpPr>
          <p:spPr bwMode="auto">
            <a:xfrm>
              <a:off x="2064" y="1651"/>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5"/>
            <p:cNvSpPr>
              <a:spLocks noChangeShapeType="1"/>
            </p:cNvSpPr>
            <p:nvPr/>
          </p:nvSpPr>
          <p:spPr bwMode="auto">
            <a:xfrm>
              <a:off x="3024" y="259"/>
              <a:ext cx="624"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6"/>
            <p:cNvSpPr>
              <a:spLocks noChangeShapeType="1"/>
            </p:cNvSpPr>
            <p:nvPr/>
          </p:nvSpPr>
          <p:spPr bwMode="auto">
            <a:xfrm>
              <a:off x="2592" y="979"/>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7"/>
            <p:cNvSpPr>
              <a:spLocks noChangeShapeType="1"/>
            </p:cNvSpPr>
            <p:nvPr/>
          </p:nvSpPr>
          <p:spPr bwMode="auto">
            <a:xfrm flipV="1">
              <a:off x="3312" y="1171"/>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1" name="Text Box 28"/>
            <p:cNvSpPr txBox="1"/>
            <p:nvPr/>
          </p:nvSpPr>
          <p:spPr>
            <a:xfrm>
              <a:off x="56" y="381"/>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a:t>
              </a:r>
            </a:p>
          </p:txBody>
        </p:sp>
        <p:sp>
          <p:nvSpPr>
            <p:cNvPr id="243742" name="Text Box 29"/>
            <p:cNvSpPr txBox="1"/>
            <p:nvPr/>
          </p:nvSpPr>
          <p:spPr>
            <a:xfrm>
              <a:off x="0" y="1219"/>
              <a:ext cx="626" cy="1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a2=2</a:t>
              </a:r>
            </a:p>
          </p:txBody>
        </p:sp>
        <p:sp>
          <p:nvSpPr>
            <p:cNvPr id="243743" name="Text Box 30"/>
            <p:cNvSpPr txBox="1"/>
            <p:nvPr/>
          </p:nvSpPr>
          <p:spPr>
            <a:xfrm>
              <a:off x="672" y="547"/>
              <a:ext cx="702" cy="1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a3=6</a:t>
              </a:r>
            </a:p>
          </p:txBody>
        </p:sp>
        <p:sp>
          <p:nvSpPr>
            <p:cNvPr id="243744" name="Text Box 31"/>
            <p:cNvSpPr txBox="1"/>
            <p:nvPr/>
          </p:nvSpPr>
          <p:spPr>
            <a:xfrm>
              <a:off x="816" y="1145"/>
              <a:ext cx="626"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a4=3</a:t>
              </a:r>
            </a:p>
          </p:txBody>
        </p:sp>
        <p:sp>
          <p:nvSpPr>
            <p:cNvPr id="243745" name="Text Box 32"/>
            <p:cNvSpPr txBox="1"/>
            <p:nvPr/>
          </p:nvSpPr>
          <p:spPr>
            <a:xfrm>
              <a:off x="1065" y="0"/>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a5=8</a:t>
              </a:r>
            </a:p>
          </p:txBody>
        </p:sp>
        <p:sp>
          <p:nvSpPr>
            <p:cNvPr id="243746" name="Text Box 33"/>
            <p:cNvSpPr txBox="1"/>
            <p:nvPr/>
          </p:nvSpPr>
          <p:spPr>
            <a:xfrm>
              <a:off x="1296" y="40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a6=4</a:t>
              </a:r>
            </a:p>
          </p:txBody>
        </p:sp>
        <p:sp>
          <p:nvSpPr>
            <p:cNvPr id="243747" name="Text Box 34"/>
            <p:cNvSpPr txBox="1"/>
            <p:nvPr/>
          </p:nvSpPr>
          <p:spPr>
            <a:xfrm>
              <a:off x="1340" y="1293"/>
              <a:ext cx="6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a7=2</a:t>
              </a:r>
            </a:p>
          </p:txBody>
        </p:sp>
        <p:sp>
          <p:nvSpPr>
            <p:cNvPr id="181285" name="Line 35"/>
            <p:cNvSpPr>
              <a:spLocks noChangeShapeType="1"/>
            </p:cNvSpPr>
            <p:nvPr/>
          </p:nvSpPr>
          <p:spPr bwMode="auto">
            <a:xfrm>
              <a:off x="1056" y="1651"/>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3749" name="Text Box 36"/>
            <p:cNvSpPr txBox="1"/>
            <p:nvPr/>
          </p:nvSpPr>
          <p:spPr>
            <a:xfrm>
              <a:off x="1056" y="1662"/>
              <a:ext cx="625"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a8=7</a:t>
              </a:r>
            </a:p>
          </p:txBody>
        </p:sp>
        <p:sp>
          <p:nvSpPr>
            <p:cNvPr id="243750" name="Text Box 37"/>
            <p:cNvSpPr txBox="1"/>
            <p:nvPr/>
          </p:nvSpPr>
          <p:spPr>
            <a:xfrm>
              <a:off x="2112" y="33"/>
              <a:ext cx="62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a9=4</a:t>
              </a:r>
            </a:p>
          </p:txBody>
        </p:sp>
        <p:sp>
          <p:nvSpPr>
            <p:cNvPr id="243751" name="Text Box 38"/>
            <p:cNvSpPr txBox="1"/>
            <p:nvPr/>
          </p:nvSpPr>
          <p:spPr>
            <a:xfrm>
              <a:off x="1776" y="595"/>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a10=6</a:t>
              </a:r>
            </a:p>
          </p:txBody>
        </p:sp>
        <p:sp>
          <p:nvSpPr>
            <p:cNvPr id="243752" name="Text Box 39"/>
            <p:cNvSpPr txBox="1"/>
            <p:nvPr/>
          </p:nvSpPr>
          <p:spPr>
            <a:xfrm>
              <a:off x="1725" y="1145"/>
              <a:ext cx="728"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a11=9</a:t>
              </a:r>
            </a:p>
          </p:txBody>
        </p:sp>
        <p:sp>
          <p:nvSpPr>
            <p:cNvPr id="243753" name="Text Box 40"/>
            <p:cNvSpPr txBox="1"/>
            <p:nvPr/>
          </p:nvSpPr>
          <p:spPr>
            <a:xfrm>
              <a:off x="2134" y="166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a12=6</a:t>
              </a:r>
            </a:p>
          </p:txBody>
        </p:sp>
        <p:sp>
          <p:nvSpPr>
            <p:cNvPr id="243754" name="Text Box 41"/>
            <p:cNvSpPr txBox="1"/>
            <p:nvPr/>
          </p:nvSpPr>
          <p:spPr>
            <a:xfrm>
              <a:off x="2688" y="691"/>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a13=5</a:t>
              </a:r>
            </a:p>
          </p:txBody>
        </p:sp>
        <p:sp>
          <p:nvSpPr>
            <p:cNvPr id="243755" name="Text Box 42"/>
            <p:cNvSpPr txBox="1"/>
            <p:nvPr/>
          </p:nvSpPr>
          <p:spPr>
            <a:xfrm>
              <a:off x="3174" y="403"/>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a14=4</a:t>
              </a:r>
            </a:p>
          </p:txBody>
        </p:sp>
        <p:sp>
          <p:nvSpPr>
            <p:cNvPr id="243756" name="Text Box 43"/>
            <p:cNvSpPr txBox="1"/>
            <p:nvPr/>
          </p:nvSpPr>
          <p:spPr>
            <a:xfrm>
              <a:off x="3420" y="1322"/>
              <a:ext cx="739" cy="17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a15=8</a:t>
              </a:r>
            </a:p>
          </p:txBody>
        </p: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1788" y="11588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4736325" y="1478174"/>
            <a:ext cx="4374338" cy="123074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smtClean="0"/>
              <a:t>作业</a:t>
            </a:r>
            <a:r>
              <a:rPr lang="en-US" altLang="zh-CN" sz="2000" dirty="0" smtClean="0"/>
              <a:t>3</a:t>
            </a:r>
            <a:r>
              <a:rPr lang="zh-CN" altLang="en-US" sz="2000" dirty="0" smtClean="0"/>
              <a:t>：</a:t>
            </a:r>
            <a:r>
              <a:rPr lang="en-US" altLang="zh-CN" sz="2000" dirty="0"/>
              <a:t>1</a:t>
            </a:r>
            <a:r>
              <a:rPr lang="zh-CN" altLang="en-US" sz="2000" dirty="0"/>
              <a:t>、写出计算左图的拓扑序列的</a:t>
            </a:r>
            <a:r>
              <a:rPr lang="zh-CN" altLang="en-US" sz="2000" dirty="0" smtClean="0"/>
              <a:t>过程；</a:t>
            </a:r>
            <a:r>
              <a:rPr lang="en-US" altLang="zh-CN" sz="2000" dirty="0" smtClean="0"/>
              <a:t>2</a:t>
            </a:r>
            <a:r>
              <a:rPr lang="zh-CN" altLang="en-US" sz="2000" dirty="0"/>
              <a:t>、基于</a:t>
            </a:r>
            <a:r>
              <a:rPr lang="en-US" altLang="zh-CN" sz="2000" dirty="0"/>
              <a:t>1</a:t>
            </a:r>
            <a:r>
              <a:rPr lang="zh-CN" altLang="en-US" sz="2000" dirty="0"/>
              <a:t>的结果计算左图的关键路径，写出计算过程</a:t>
            </a:r>
          </a:p>
          <a:p>
            <a:pPr>
              <a:defRPr/>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635896" y="2924944"/>
            <a:ext cx="550061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18" name="标题 1"/>
          <p:cNvSpPr>
            <a:spLocks noGrp="1"/>
          </p:cNvSpPr>
          <p:nvPr>
            <p:ph type="title"/>
          </p:nvPr>
        </p:nvSpPr>
        <p:spPr>
          <a:xfrm>
            <a:off x="179512" y="116632"/>
            <a:ext cx="6480720" cy="581124"/>
          </a:xfrm>
        </p:spPr>
        <p:txBody>
          <a:bodyPr/>
          <a:lstStyle/>
          <a:p>
            <a:r>
              <a:rPr lang="zh-CN" altLang="en-US" sz="2800" dirty="0" smtClean="0"/>
              <a:t>第三次</a:t>
            </a:r>
            <a:r>
              <a:rPr lang="zh-CN" altLang="en-US" sz="2800" dirty="0"/>
              <a:t>上机作业（</a:t>
            </a:r>
            <a:r>
              <a:rPr lang="en-US" altLang="zh-CN" sz="2800" dirty="0"/>
              <a:t>2019</a:t>
            </a:r>
            <a:r>
              <a:rPr lang="zh-CN" altLang="en-US" sz="2800" dirty="0" smtClean="0"/>
              <a:t>年</a:t>
            </a:r>
            <a:r>
              <a:rPr lang="en-US" altLang="zh-CN" sz="2800" dirty="0" smtClean="0"/>
              <a:t>11.19</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395536" y="1196752"/>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：三种算法的同步演示</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、基于下图构造图；</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、分别使用深度优先遍历</a:t>
            </a:r>
            <a:r>
              <a:rPr lang="en-US" altLang="zh-CN" sz="2000" dirty="0" smtClean="0"/>
              <a:t>(DFS)</a:t>
            </a:r>
            <a:r>
              <a:rPr lang="zh-CN" altLang="en-US" sz="2000" dirty="0" smtClean="0"/>
              <a:t>、</a:t>
            </a:r>
            <a:r>
              <a:rPr lang="en-US" altLang="zh-CN" sz="2000" dirty="0" smtClean="0"/>
              <a:t>Prim</a:t>
            </a:r>
            <a:r>
              <a:rPr lang="zh-CN" altLang="en-US" sz="2000" dirty="0" smtClean="0"/>
              <a:t>、</a:t>
            </a:r>
            <a:r>
              <a:rPr lang="en-US" altLang="zh-CN" sz="2000" dirty="0" err="1" smtClean="0"/>
              <a:t>Dijkstra</a:t>
            </a:r>
            <a:r>
              <a:rPr lang="zh-CN" altLang="en-US" sz="2000" dirty="0" smtClean="0"/>
              <a:t>算法从任意用户输入的节点开始对图进行遍历、求</a:t>
            </a:r>
            <a:r>
              <a:rPr lang="en-US" altLang="zh-CN" sz="2000" dirty="0" smtClean="0"/>
              <a:t>MST</a:t>
            </a:r>
            <a:r>
              <a:rPr lang="zh-CN" altLang="en-US" sz="2000" dirty="0" smtClean="0"/>
              <a:t>及最短路径</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、三个算法同时动态显示构造过程（非节点动态打印）；</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4</a:t>
            </a:r>
            <a:r>
              <a:rPr lang="zh-CN" altLang="en-US" sz="2000" dirty="0" smtClean="0"/>
              <a:t>、每一步都要求显示</a:t>
            </a:r>
            <a:r>
              <a:rPr lang="en-US" altLang="zh-CN" sz="2000" dirty="0" smtClean="0"/>
              <a:t>/</a:t>
            </a:r>
            <a:r>
              <a:rPr lang="zh-CN" altLang="en-US" sz="2000" dirty="0" smtClean="0"/>
              <a:t>打印所有试探的路径</a:t>
            </a:r>
            <a:r>
              <a:rPr lang="en-US" altLang="zh-CN" sz="2000" dirty="0" smtClean="0"/>
              <a: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6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、使用命令行程序时可考虑使用清屏</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a:t> </a:t>
            </a:r>
            <a:r>
              <a:rPr lang="en-US" altLang="zh-CN" sz="2000" dirty="0" smtClean="0"/>
              <a:t>   </a:t>
            </a:r>
            <a:r>
              <a:rPr lang="en-US" altLang="zh-CN" sz="2000" dirty="0" smtClean="0"/>
              <a:t>(</a:t>
            </a:r>
            <a:r>
              <a:rPr lang="zh-CN" altLang="en-US" sz="2000" dirty="0" smtClean="0"/>
              <a:t>命令</a:t>
            </a:r>
            <a:r>
              <a:rPr lang="en-US" altLang="zh-CN" sz="2000" dirty="0" err="1" smtClean="0"/>
              <a:t>cls</a:t>
            </a:r>
            <a:r>
              <a:rPr lang="en-US" altLang="zh-CN" sz="2000" dirty="0" smtClean="0"/>
              <a:t>)</a:t>
            </a:r>
            <a:r>
              <a:rPr lang="zh-CN" altLang="en-US" sz="2000" dirty="0" smtClean="0"/>
              <a:t>后重新绘图进行动画演示。</a:t>
            </a:r>
            <a:endParaRPr lang="en-US" altLang="zh-CN" sz="2000" dirty="0" smtClean="0"/>
          </a:p>
        </p:txBody>
      </p:sp>
      <p:sp>
        <p:nvSpPr>
          <p:cNvPr id="6" name="文本框 5"/>
          <p:cNvSpPr txBox="1"/>
          <p:nvPr/>
        </p:nvSpPr>
        <p:spPr>
          <a:xfrm>
            <a:off x="7452320" y="4252446"/>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680</a:t>
            </a:r>
            <a:endParaRPr lang="zh-CN" altLang="en-US" sz="1050" dirty="0">
              <a:solidFill>
                <a:schemeClr val="accent1">
                  <a:lumMod val="60000"/>
                  <a:lumOff val="40000"/>
                </a:schemeClr>
              </a:solidFill>
            </a:endParaRPr>
          </a:p>
        </p:txBody>
      </p:sp>
      <p:sp>
        <p:nvSpPr>
          <p:cNvPr id="7" name="文本框 6"/>
          <p:cNvSpPr txBox="1"/>
          <p:nvPr/>
        </p:nvSpPr>
        <p:spPr>
          <a:xfrm>
            <a:off x="7020272" y="4005064"/>
            <a:ext cx="288032" cy="161583"/>
          </a:xfrm>
          <a:prstGeom prst="rect">
            <a:avLst/>
          </a:prstGeom>
          <a:solidFill>
            <a:srgbClr val="008000"/>
          </a:solidFill>
        </p:spPr>
        <p:txBody>
          <a:bodyPr wrap="square" lIns="0" tIns="0" rIns="0" bIns="0" rtlCol="0">
            <a:spAutoFit/>
          </a:bodyPr>
          <a:lstStyle/>
          <a:p>
            <a:r>
              <a:rPr lang="en-US" altLang="zh-CN" sz="1050" dirty="0" smtClean="0">
                <a:solidFill>
                  <a:schemeClr val="accent1">
                    <a:lumMod val="60000"/>
                    <a:lumOff val="40000"/>
                  </a:schemeClr>
                </a:solidFill>
              </a:rPr>
              <a:t>750</a:t>
            </a:r>
            <a:endParaRPr lang="zh-CN" altLang="en-US" sz="1050" dirty="0">
              <a:solidFill>
                <a:schemeClr val="accent1">
                  <a:lumMod val="60000"/>
                  <a:lumOff val="40000"/>
                </a:schemeClr>
              </a:solidFill>
            </a:endParaRPr>
          </a:p>
        </p:txBody>
      </p:sp>
      <p:sp>
        <p:nvSpPr>
          <p:cNvPr id="8" name="文本框 7"/>
          <p:cNvSpPr txBox="1"/>
          <p:nvPr/>
        </p:nvSpPr>
        <p:spPr>
          <a:xfrm>
            <a:off x="6372200" y="4445496"/>
            <a:ext cx="360040"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9" name="文本框 8"/>
          <p:cNvSpPr txBox="1"/>
          <p:nvPr/>
        </p:nvSpPr>
        <p:spPr>
          <a:xfrm>
            <a:off x="7092280" y="44272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800</a:t>
            </a:r>
            <a:endParaRPr lang="zh-CN" altLang="en-US" sz="1000" dirty="0">
              <a:solidFill>
                <a:schemeClr val="accent1">
                  <a:lumMod val="60000"/>
                  <a:lumOff val="40000"/>
                </a:schemeClr>
              </a:solidFill>
            </a:endParaRPr>
          </a:p>
        </p:txBody>
      </p:sp>
      <p:sp>
        <p:nvSpPr>
          <p:cNvPr id="10" name="文本框 9"/>
          <p:cNvSpPr txBox="1"/>
          <p:nvPr/>
        </p:nvSpPr>
        <p:spPr>
          <a:xfrm>
            <a:off x="6732240" y="457964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1" name="文本框 10"/>
          <p:cNvSpPr txBox="1"/>
          <p:nvPr/>
        </p:nvSpPr>
        <p:spPr>
          <a:xfrm>
            <a:off x="7380312" y="478728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2" name="文本框 11"/>
          <p:cNvSpPr txBox="1"/>
          <p:nvPr/>
        </p:nvSpPr>
        <p:spPr>
          <a:xfrm>
            <a:off x="7020272"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1200</a:t>
            </a:r>
            <a:endParaRPr lang="zh-CN" altLang="en-US" sz="1000" dirty="0">
              <a:solidFill>
                <a:schemeClr val="accent1">
                  <a:lumMod val="60000"/>
                  <a:lumOff val="40000"/>
                </a:schemeClr>
              </a:solidFill>
            </a:endParaRPr>
          </a:p>
        </p:txBody>
      </p:sp>
      <p:sp>
        <p:nvSpPr>
          <p:cNvPr id="13" name="文本框 12"/>
          <p:cNvSpPr txBox="1"/>
          <p:nvPr/>
        </p:nvSpPr>
        <p:spPr>
          <a:xfrm>
            <a:off x="5868144" y="4931296"/>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14" name="文本框 13"/>
          <p:cNvSpPr txBox="1"/>
          <p:nvPr/>
        </p:nvSpPr>
        <p:spPr>
          <a:xfrm>
            <a:off x="5724128" y="536334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340</a:t>
            </a:r>
            <a:endParaRPr lang="zh-CN" altLang="en-US" sz="1000" dirty="0">
              <a:solidFill>
                <a:schemeClr val="accent1">
                  <a:lumMod val="60000"/>
                  <a:lumOff val="40000"/>
                </a:schemeClr>
              </a:solidFill>
            </a:endParaRPr>
          </a:p>
        </p:txBody>
      </p:sp>
      <p:sp>
        <p:nvSpPr>
          <p:cNvPr id="15" name="文本框 14"/>
          <p:cNvSpPr txBox="1"/>
          <p:nvPr/>
        </p:nvSpPr>
        <p:spPr>
          <a:xfrm>
            <a:off x="6084168" y="5579368"/>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16" name="文本框 15"/>
          <p:cNvSpPr txBox="1"/>
          <p:nvPr/>
        </p:nvSpPr>
        <p:spPr>
          <a:xfrm>
            <a:off x="6372200" y="5147320"/>
            <a:ext cx="288032" cy="153888"/>
          </a:xfrm>
          <a:prstGeom prst="rect">
            <a:avLst/>
          </a:prstGeom>
          <a:solidFill>
            <a:srgbClr val="008000"/>
          </a:solidFill>
        </p:spPr>
        <p:txBody>
          <a:bodyPr wrap="square" lIns="0" tIns="0" rIns="0" bIns="0" rtlCol="0">
            <a:spAutoFit/>
          </a:bodyPr>
          <a:lstStyle/>
          <a:p>
            <a:r>
              <a:rPr lang="en-US" altLang="zh-CN" sz="1000" dirty="0">
                <a:solidFill>
                  <a:schemeClr val="accent1">
                    <a:lumMod val="60000"/>
                    <a:lumOff val="40000"/>
                  </a:schemeClr>
                </a:solidFill>
              </a:rPr>
              <a:t>9</a:t>
            </a:r>
            <a:r>
              <a:rPr lang="en-US" altLang="zh-CN" sz="1000" dirty="0" smtClean="0">
                <a:solidFill>
                  <a:schemeClr val="accent1">
                    <a:lumMod val="60000"/>
                    <a:lumOff val="40000"/>
                  </a:schemeClr>
                </a:solidFill>
              </a:rPr>
              <a:t>00</a:t>
            </a:r>
            <a:endParaRPr lang="zh-CN" altLang="en-US" sz="1000" dirty="0">
              <a:solidFill>
                <a:schemeClr val="accent1">
                  <a:lumMod val="60000"/>
                  <a:lumOff val="40000"/>
                </a:schemeClr>
              </a:solidFill>
            </a:endParaRPr>
          </a:p>
        </p:txBody>
      </p:sp>
      <p:sp>
        <p:nvSpPr>
          <p:cNvPr id="17" name="文本框 16"/>
          <p:cNvSpPr txBox="1"/>
          <p:nvPr/>
        </p:nvSpPr>
        <p:spPr>
          <a:xfrm>
            <a:off x="6732240"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18" name="文本框 17"/>
          <p:cNvSpPr txBox="1"/>
          <p:nvPr/>
        </p:nvSpPr>
        <p:spPr>
          <a:xfrm>
            <a:off x="7164288" y="5507360"/>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19" name="文本框 18"/>
          <p:cNvSpPr txBox="1"/>
          <p:nvPr/>
        </p:nvSpPr>
        <p:spPr>
          <a:xfrm>
            <a:off x="6660232" y="5003304"/>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0" name="文本框 19"/>
          <p:cNvSpPr txBox="1"/>
          <p:nvPr/>
        </p:nvSpPr>
        <p:spPr>
          <a:xfrm>
            <a:off x="7020272" y="515719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1" name="文本框 20"/>
          <p:cNvSpPr txBox="1"/>
          <p:nvPr/>
        </p:nvSpPr>
        <p:spPr>
          <a:xfrm>
            <a:off x="6444208" y="4797152"/>
            <a:ext cx="279648"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2" name="文本框 21"/>
          <p:cNvSpPr txBox="1"/>
          <p:nvPr/>
        </p:nvSpPr>
        <p:spPr>
          <a:xfrm>
            <a:off x="6948264" y="4715272"/>
            <a:ext cx="288032" cy="153888"/>
          </a:xfrm>
          <a:prstGeom prst="rect">
            <a:avLst/>
          </a:prstGeom>
          <a:solidFill>
            <a:srgbClr val="008000"/>
          </a:solidFill>
        </p:spPr>
        <p:txBody>
          <a:bodyPr wrap="square" lIns="0" tIns="0" rIns="0" bIns="0" rtlCol="0">
            <a:spAutoFit/>
          </a:bodyPr>
          <a:lstStyle/>
          <a:p>
            <a:r>
              <a:rPr lang="en-US" altLang="zh-CN" sz="1000" dirty="0" smtClean="0">
                <a:solidFill>
                  <a:schemeClr val="accent1">
                    <a:lumMod val="60000"/>
                    <a:lumOff val="40000"/>
                  </a:schemeClr>
                </a:solidFill>
              </a:rPr>
              <a:t>820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4" name="Group 58"/>
          <p:cNvGrpSpPr>
            <a:grpSpLocks/>
          </p:cNvGrpSpPr>
          <p:nvPr/>
        </p:nvGrpSpPr>
        <p:grpSpPr bwMode="auto">
          <a:xfrm>
            <a:off x="107504" y="1700808"/>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3242817" y="1700808"/>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6307039" y="1690489"/>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993888" y="4653558"/>
            <a:ext cx="1447800" cy="461665"/>
          </a:xfrm>
          <a:prstGeom prst="rect">
            <a:avLst/>
          </a:prstGeom>
          <a:noFill/>
        </p:spPr>
        <p:txBody>
          <a:bodyPr wrap="square" rtlCol="0">
            <a:spAutoFit/>
          </a:bodyPr>
          <a:lstStyle/>
          <a:p>
            <a:r>
              <a:rPr lang="en-US" altLang="zh-CN" dirty="0" smtClean="0"/>
              <a:t>DFS</a:t>
            </a:r>
            <a:endParaRPr lang="zh-CN" altLang="en-US" dirty="0"/>
          </a:p>
        </p:txBody>
      </p:sp>
      <p:sp>
        <p:nvSpPr>
          <p:cNvPr id="80" name="文本框 79"/>
          <p:cNvSpPr txBox="1"/>
          <p:nvPr/>
        </p:nvSpPr>
        <p:spPr>
          <a:xfrm>
            <a:off x="7221439" y="4653558"/>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4112322" y="4650402"/>
            <a:ext cx="1447800" cy="461665"/>
          </a:xfrm>
          <a:prstGeom prst="rect">
            <a:avLst/>
          </a:prstGeom>
          <a:noFill/>
        </p:spPr>
        <p:txBody>
          <a:bodyPr wrap="square" rtlCol="0">
            <a:spAutoFit/>
          </a:bodyPr>
          <a:lstStyle/>
          <a:p>
            <a:r>
              <a:rPr lang="en-US" altLang="zh-CN" dirty="0" smtClean="0"/>
              <a:t>Prim</a:t>
            </a:r>
            <a:endParaRPr lang="zh-CN" altLang="en-US" dirty="0"/>
          </a:p>
        </p:txBody>
      </p:sp>
      <p:cxnSp>
        <p:nvCxnSpPr>
          <p:cNvPr id="90" name="直接连接符 89"/>
          <p:cNvCxnSpPr/>
          <p:nvPr/>
        </p:nvCxnSpPr>
        <p:spPr bwMode="auto">
          <a:xfrm flipV="1">
            <a:off x="1043608" y="3413954"/>
            <a:ext cx="286310" cy="59111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2" name="直接连接符 91"/>
          <p:cNvCxnSpPr>
            <a:stCxn id="15" idx="6"/>
            <a:endCxn id="18" idx="2"/>
          </p:cNvCxnSpPr>
          <p:nvPr/>
        </p:nvCxnSpPr>
        <p:spPr bwMode="auto">
          <a:xfrm>
            <a:off x="1098104" y="4113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4" name="直接连接符 93"/>
          <p:cNvCxnSpPr>
            <a:stCxn id="30" idx="0"/>
            <a:endCxn id="42" idx="2"/>
          </p:cNvCxnSpPr>
          <p:nvPr/>
        </p:nvCxnSpPr>
        <p:spPr bwMode="auto">
          <a:xfrm>
            <a:off x="4233417" y="2208808"/>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3563888" y="336105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6648517" y="3350734"/>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869504" y="5399484"/>
            <a:ext cx="7875936" cy="1200329"/>
          </a:xfrm>
          <a:prstGeom prst="rect">
            <a:avLst/>
          </a:prstGeom>
          <a:noFill/>
        </p:spPr>
        <p:txBody>
          <a:bodyPr wrap="square" rtlCol="0">
            <a:spAutoFit/>
          </a:bodyPr>
          <a:lstStyle/>
          <a:p>
            <a:r>
              <a:rPr lang="zh-CN" altLang="en-US" dirty="0"/>
              <a:t>三</a:t>
            </a:r>
            <a:r>
              <a:rPr lang="zh-CN" altLang="en-US" dirty="0" smtClean="0"/>
              <a:t>个算法同时运行，每一步需要把所有试探</a:t>
            </a:r>
            <a:r>
              <a:rPr lang="en-US" altLang="zh-CN" dirty="0" smtClean="0"/>
              <a:t>/</a:t>
            </a:r>
            <a:r>
              <a:rPr lang="zh-CN" altLang="en-US" dirty="0" smtClean="0"/>
              <a:t>考虑的边突出显示（上图中的绿色边），并分别基于三个算法打印出辅助数据以便进行下一步路径的判定</a:t>
            </a:r>
            <a:endParaRPr lang="zh-CN" altLang="en-US" dirty="0"/>
          </a:p>
        </p:txBody>
      </p:sp>
    </p:spTree>
    <p:extLst>
      <p:ext uri="{BB962C8B-B14F-4D97-AF65-F5344CB8AC3E}">
        <p14:creationId xmlns:p14="http://schemas.microsoft.com/office/powerpoint/2010/main" val="37844255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9512" y="260648"/>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3132137"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图</a:t>
              </a:r>
              <a:endParaRPr kumimoji="0" lang="zh-CN" altLang="en-US" sz="2800" dirty="0">
                <a:solidFill>
                  <a:srgbClr val="C62400"/>
                </a:solidFill>
                <a:latin typeface="Arial" panose="020B0604020202020204" pitchFamily="34" charset="0"/>
              </a:endParaRPr>
            </a:p>
          </p:txBody>
        </p:sp>
      </p:grpSp>
      <p:grpSp>
        <p:nvGrpSpPr>
          <p:cNvPr id="216073" name="Group 18"/>
          <p:cNvGrpSpPr>
            <a:grpSpLocks/>
          </p:cNvGrpSpPr>
          <p:nvPr/>
        </p:nvGrpSpPr>
        <p:grpSpPr bwMode="auto">
          <a:xfrm>
            <a:off x="826679" y="3789363"/>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三大典型算法</a:t>
              </a:r>
              <a:endParaRPr kumimoji="0" lang="zh-CN" altLang="en-US" sz="2800" dirty="0">
                <a:solidFill>
                  <a:srgbClr val="C62400"/>
                </a:solidFill>
                <a:latin typeface="Arial" panose="020B0604020202020204" pitchFamily="34" charset="0"/>
              </a:endParaRP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en-US" altLang="zh-CN" sz="2800" dirty="0" smtClean="0">
                  <a:solidFill>
                    <a:srgbClr val="C62400"/>
                  </a:solidFill>
                  <a:latin typeface="Arial" panose="020B0604020202020204" pitchFamily="34" charset="0"/>
                </a:rPr>
                <a:t>      </a:t>
              </a:r>
              <a:r>
                <a:rPr kumimoji="0" lang="zh-CN" altLang="en-US" sz="2800" dirty="0" smtClean="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最短路径</a:t>
            </a:r>
            <a:endParaRPr kumimoji="0" lang="zh-CN" altLang="en-US"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拓扑排序</a:t>
            </a:r>
            <a:endParaRPr kumimoji="0" lang="zh-CN" altLang="en-US"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关键路径</a:t>
            </a:r>
            <a:endParaRPr kumimoji="0" lang="zh-CN" altLang="en-US" sz="2400" dirty="0">
              <a:latin typeface="楷体_GB2312" pitchFamily="49" charset="-122"/>
              <a:ea typeface="楷体_GB2312" pitchFamily="49" charset="-122"/>
            </a:endParaRP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6988" y="333375"/>
            <a:ext cx="8763001" cy="6400800"/>
          </a:xfrm>
        </p:spPr>
        <p:txBody>
          <a:bodyPr/>
          <a:lstStyle/>
          <a:p>
            <a:pPr eaLnBrk="1" hangingPunct="1">
              <a:defRPr/>
            </a:pPr>
            <a:r>
              <a:rPr kumimoji="1" lang="zh-CN" altLang="en-US" sz="2800" b="1" dirty="0" smtClean="0">
                <a:latin typeface="Times New Roman" panose="02020603050405020304" pitchFamily="18" charset="0"/>
              </a:rPr>
              <a:t>度、入度和出度</a:t>
            </a:r>
          </a:p>
          <a:p>
            <a:pPr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无向图中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 </a:t>
            </a:r>
            <a:r>
              <a:rPr kumimoji="1" lang="zh-CN" altLang="en-US" sz="2400" b="1" dirty="0" smtClean="0">
                <a:latin typeface="Times New Roman" panose="02020603050405020304" pitchFamily="18" charset="0"/>
              </a:rPr>
              <a:t>：是和</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相关联的边的</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数目，记作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r>
              <a:rPr kumimoji="1" lang="zh-CN" altLang="en-US" sz="900" b="1" dirty="0" smtClean="0">
                <a:latin typeface="Times New Roman" panose="02020603050405020304" pitchFamily="18" charset="0"/>
              </a:rPr>
              <a:t>     </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solidFill>
                  <a:schemeClr val="folHlink"/>
                </a:solidFill>
                <a:latin typeface="Times New Roman" panose="02020603050405020304" pitchFamily="18" charset="0"/>
              </a:rPr>
              <a:t>入度、出度、度</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有向图中</a:t>
            </a:r>
            <a:r>
              <a:rPr kumimoji="1" lang="en-US" altLang="zh-CN" sz="2400" b="1" dirty="0" smtClean="0">
                <a:solidFill>
                  <a:schemeClr val="folHlink"/>
                </a:solidFill>
                <a:latin typeface="Times New Roman" panose="02020603050405020304" pitchFamily="18" charset="0"/>
              </a:rPr>
              <a:t>)</a:t>
            </a:r>
          </a:p>
          <a:p>
            <a:pPr eaLnBrk="1" hangingPunct="1">
              <a:buFont typeface="Wingdings" panose="05000000000000000000" pitchFamily="2" charset="2"/>
              <a:buNone/>
              <a:defRPr/>
            </a:pPr>
            <a:r>
              <a:rPr kumimoji="1" lang="en-US" altLang="zh-CN" sz="2400" b="1" dirty="0" smtClean="0">
                <a:solidFill>
                  <a:srgbClr val="FF66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的入度</a:t>
            </a:r>
            <a:r>
              <a:rPr kumimoji="1" lang="en-US" altLang="zh-CN" sz="2400" b="1" dirty="0" smtClean="0">
                <a:solidFill>
                  <a:srgbClr val="FF0000"/>
                </a:solidFill>
                <a:latin typeface="Times New Roman" panose="02020603050405020304" pitchFamily="18" charset="0"/>
              </a:rPr>
              <a:t>(in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为头</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终端点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 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的出度</a:t>
            </a:r>
            <a:r>
              <a:rPr kumimoji="1" lang="en-US" altLang="zh-CN" sz="2400" b="1" dirty="0" smtClean="0">
                <a:solidFill>
                  <a:srgbClr val="FF0000"/>
                </a:solidFill>
                <a:latin typeface="Times New Roman" panose="02020603050405020304" pitchFamily="18" charset="0"/>
              </a:rPr>
              <a:t>(out degree)</a:t>
            </a:r>
            <a:r>
              <a:rPr kumimoji="1" lang="zh-CN" altLang="en-US" sz="2400" b="1" dirty="0" smtClean="0">
                <a:latin typeface="Times New Roman" panose="02020603050405020304" pitchFamily="18" charset="0"/>
              </a:rPr>
              <a:t>：是以顶点</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zh-CN" altLang="en-US" sz="2400" b="1" dirty="0" smtClean="0">
                <a:latin typeface="Times New Roman" panose="02020603050405020304" pitchFamily="18" charset="0"/>
              </a:rPr>
              <a:t>为尾</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初始点</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的弧的数目，记作</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的度</a:t>
            </a:r>
            <a:r>
              <a:rPr kumimoji="1" lang="en-US" altLang="zh-CN" sz="2400" b="1" dirty="0" smtClean="0">
                <a:solidFill>
                  <a:srgbClr val="FF0000"/>
                </a:solidFill>
                <a:latin typeface="Times New Roman" panose="02020603050405020304" pitchFamily="18" charset="0"/>
              </a:rPr>
              <a:t>(total degree)</a:t>
            </a:r>
            <a:r>
              <a:rPr kumimoji="1" lang="zh-CN" altLang="en-US" sz="2400" b="1" dirty="0" smtClean="0">
                <a:latin typeface="Times New Roman" panose="02020603050405020304" pitchFamily="18" charset="0"/>
              </a:rPr>
              <a:t>：入度和出度之和，记作</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p:txBody>
      </p:sp>
      <p:grpSp>
        <p:nvGrpSpPr>
          <p:cNvPr id="3" name="Group 1077"/>
          <p:cNvGrpSpPr>
            <a:grpSpLocks/>
          </p:cNvGrpSpPr>
          <p:nvPr/>
        </p:nvGrpSpPr>
        <p:grpSpPr bwMode="auto">
          <a:xfrm>
            <a:off x="7524328" y="692696"/>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7141105" y="5861584"/>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2274" name="标题 1"/>
          <p:cNvSpPr>
            <a:spLocks noGrp="1" noChangeArrowheads="1"/>
          </p:cNvSpPr>
          <p:nvPr>
            <p:ph type="title" idx="4294967295"/>
          </p:nvPr>
        </p:nvSpPr>
        <p:spPr>
          <a:xfrm>
            <a:off x="666750" y="617538"/>
            <a:ext cx="7793038" cy="1143000"/>
          </a:xfrm>
        </p:spPr>
        <p:txBody>
          <a:bodyPr/>
          <a:lstStyle/>
          <a:p>
            <a:pPr eaLnBrk="1" hangingPunct="1"/>
            <a:r>
              <a:rPr lang="zh-CN" altLang="en-US" b="1" smtClean="0"/>
              <a:t>第三次上机实习</a:t>
            </a:r>
            <a:r>
              <a:rPr lang="en-US" altLang="zh-CN" b="1" smtClean="0"/>
              <a:t>——</a:t>
            </a:r>
            <a:r>
              <a:rPr lang="zh-CN" altLang="en-US" b="1" smtClean="0"/>
              <a:t>全国铁路运输网最佳经由问题</a:t>
            </a:r>
            <a:endParaRPr lang="zh-CN" altLang="en-US" smtClean="0"/>
          </a:p>
        </p:txBody>
      </p:sp>
      <p:sp>
        <p:nvSpPr>
          <p:cNvPr id="256003" name="内容占位符 2"/>
          <p:cNvSpPr>
            <a:spLocks noGrp="1" noChangeArrowheads="1"/>
          </p:cNvSpPr>
          <p:nvPr>
            <p:ph idx="4294967295"/>
          </p:nvPr>
        </p:nvSpPr>
        <p:spPr>
          <a:xfrm>
            <a:off x="687388" y="2017713"/>
            <a:ext cx="7772400" cy="4114800"/>
          </a:xfrm>
        </p:spPr>
        <p:txBody>
          <a:bodyPr/>
          <a:lstStyle/>
          <a:p>
            <a:pPr eaLnBrk="1" hangingPunct="1">
              <a:defRPr/>
            </a:pPr>
            <a:r>
              <a:rPr kumimoji="1" lang="zh-CN" altLang="en-US" b="1" smtClean="0">
                <a:latin typeface="Times New Roman" panose="02020603050405020304" pitchFamily="18" charset="0"/>
                <a:cs typeface="Times New Roman" panose="02020603050405020304" pitchFamily="18" charset="0"/>
              </a:rPr>
              <a:t>铁路运输网络中有铁路线和火车站两个主要概念，譬如：</a:t>
            </a: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号铁路线表示京广线，</a:t>
            </a: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号铁路线表示京沪线等。</a:t>
            </a:r>
          </a:p>
          <a:p>
            <a:pPr lvl="1" eaLnBrk="1" hangingPunct="1">
              <a:defRPr/>
            </a:pPr>
            <a:r>
              <a:rPr kumimoji="1" lang="zh-CN" altLang="en-US" b="1" smtClean="0">
                <a:latin typeface="Times New Roman" panose="02020603050405020304" pitchFamily="18" charset="0"/>
                <a:cs typeface="Times New Roman" panose="02020603050405020304" pitchFamily="18" charset="0"/>
              </a:rPr>
              <a:t>铁路线对象包括铁路线编号、铁路线名称、起始站编号、终点站编号、该铁路线长度、通行标志（</a:t>
            </a:r>
            <a:r>
              <a:rPr kumimoji="1" lang="en-US" altLang="zh-CN" b="1" smtClean="0">
                <a:latin typeface="Times New Roman" panose="02020603050405020304" pitchFamily="18" charset="0"/>
                <a:cs typeface="Times New Roman" panose="02020603050405020304" pitchFamily="18" charset="0"/>
              </a:rPr>
              <a:t>00B</a:t>
            </a:r>
            <a:r>
              <a:rPr kumimoji="1" lang="zh-CN" altLang="en-US" b="1" smtClean="0">
                <a:latin typeface="Times New Roman" panose="02020603050405020304" pitchFamily="18" charset="0"/>
                <a:cs typeface="Times New Roman" panose="02020603050405020304" pitchFamily="18" charset="0"/>
              </a:rPr>
              <a:t>客货运禁行，</a:t>
            </a:r>
            <a:r>
              <a:rPr kumimoji="1" lang="en-US" altLang="zh-CN" b="1" smtClean="0">
                <a:latin typeface="Times New Roman" panose="02020603050405020304" pitchFamily="18" charset="0"/>
                <a:cs typeface="Times New Roman" panose="02020603050405020304" pitchFamily="18" charset="0"/>
              </a:rPr>
              <a:t>01B</a:t>
            </a:r>
            <a:r>
              <a:rPr kumimoji="1" lang="zh-CN" altLang="en-US" b="1" smtClean="0">
                <a:latin typeface="Times New Roman" panose="02020603050405020304" pitchFamily="18" charset="0"/>
                <a:cs typeface="Times New Roman" panose="02020603050405020304" pitchFamily="18" charset="0"/>
              </a:rPr>
              <a:t>货运通行专线，</a:t>
            </a:r>
            <a:r>
              <a:rPr kumimoji="1" lang="en-US" altLang="zh-CN" b="1" smtClean="0">
                <a:latin typeface="Times New Roman" panose="02020603050405020304" pitchFamily="18" charset="0"/>
                <a:cs typeface="Times New Roman" panose="02020603050405020304" pitchFamily="18" charset="0"/>
              </a:rPr>
              <a:t>10B</a:t>
            </a:r>
            <a:r>
              <a:rPr kumimoji="1" lang="zh-CN" altLang="en-US" b="1" smtClean="0">
                <a:latin typeface="Times New Roman" panose="02020603050405020304" pitchFamily="18" charset="0"/>
                <a:cs typeface="Times New Roman" panose="02020603050405020304" pitchFamily="18" charset="0"/>
              </a:rPr>
              <a:t>客运通行专线，</a:t>
            </a:r>
            <a:r>
              <a:rPr kumimoji="1" lang="en-US" altLang="zh-CN" b="1" smtClean="0">
                <a:latin typeface="Times New Roman" panose="02020603050405020304" pitchFamily="18" charset="0"/>
                <a:cs typeface="Times New Roman" panose="02020603050405020304" pitchFamily="18" charset="0"/>
              </a:rPr>
              <a:t>11B</a:t>
            </a:r>
            <a:r>
              <a:rPr kumimoji="1" lang="zh-CN" altLang="en-US" b="1" smtClean="0">
                <a:latin typeface="Times New Roman" panose="02020603050405020304" pitchFamily="18" charset="0"/>
                <a:cs typeface="Times New Roman" panose="02020603050405020304" pitchFamily="18" charset="0"/>
              </a:rPr>
              <a:t>客货运通行）。</a:t>
            </a:r>
          </a:p>
        </p:txBody>
      </p:sp>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8050" name="内容占位符 2"/>
          <p:cNvSpPr>
            <a:spLocks noGrp="1" noChangeArrowheads="1"/>
          </p:cNvSpPr>
          <p:nvPr>
            <p:ph idx="4294967295"/>
          </p:nvPr>
        </p:nvSpPr>
        <p:spPr>
          <a:xfrm>
            <a:off x="684213" y="1104900"/>
            <a:ext cx="7853362" cy="5637213"/>
          </a:xfrm>
        </p:spPr>
        <p:txBody>
          <a:bodyPr/>
          <a:lstStyle/>
          <a:p>
            <a:pPr marL="1905" lvl="1" indent="455930"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火车站对象包括所属铁路线编号、车站代码、车站名、车站简称、离该铁路线起点站路程及终点站路程。</a:t>
            </a:r>
          </a:p>
          <a:p>
            <a:pPr eaLnBrk="1" hangingPunct="1">
              <a:lnSpc>
                <a:spcPct val="90000"/>
              </a:lnSpc>
              <a:defRPr/>
            </a:pPr>
            <a:r>
              <a:rPr kumimoji="1" lang="zh-CN" altLang="en-US" b="1" smtClean="0">
                <a:latin typeface="Times New Roman" panose="02020603050405020304" pitchFamily="18" charset="0"/>
                <a:cs typeface="Times New Roman" panose="02020603050405020304" pitchFamily="18" charset="0"/>
              </a:rPr>
              <a:t>要求：</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1</a:t>
            </a:r>
            <a:r>
              <a:rPr kumimoji="1" lang="zh-CN" altLang="en-US" b="1" smtClean="0">
                <a:latin typeface="Times New Roman" panose="02020603050405020304" pitchFamily="18" charset="0"/>
                <a:cs typeface="Times New Roman" panose="02020603050405020304" pitchFamily="18" charset="0"/>
              </a:rPr>
              <a:t>）查询某站所属的铁路线。</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2</a:t>
            </a:r>
            <a:r>
              <a:rPr kumimoji="1" lang="zh-CN" altLang="en-US" b="1" smtClean="0">
                <a:latin typeface="Times New Roman" panose="02020603050405020304" pitchFamily="18" charset="0"/>
                <a:cs typeface="Times New Roman" panose="02020603050405020304" pitchFamily="18" charset="0"/>
              </a:rPr>
              <a:t>）要求具备新增铁路线的管理功能。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3</a:t>
            </a:r>
            <a:r>
              <a:rPr kumimoji="1" lang="zh-CN" altLang="en-US" b="1" smtClean="0">
                <a:latin typeface="Times New Roman" panose="02020603050405020304" pitchFamily="18" charset="0"/>
                <a:cs typeface="Times New Roman" panose="02020603050405020304" pitchFamily="18" charset="0"/>
              </a:rPr>
              <a:t>）要求具备新增车站的管理功能。</a:t>
            </a:r>
          </a:p>
          <a:p>
            <a:pPr marL="1905" lvl="1" indent="455930" eaLnBrk="1" hangingPunct="1">
              <a:lnSpc>
                <a:spcPct val="90000"/>
              </a:lnSpc>
              <a:defRPr/>
            </a:pPr>
            <a:r>
              <a:rPr kumimoji="1" lang="en-US" altLang="zh-CN" b="1" smtClean="0">
                <a:latin typeface="Times New Roman" panose="02020603050405020304" pitchFamily="18" charset="0"/>
                <a:cs typeface="Times New Roman" panose="02020603050405020304" pitchFamily="18" charset="0"/>
              </a:rPr>
              <a:t>4</a:t>
            </a:r>
            <a:r>
              <a:rPr kumimoji="1" lang="zh-CN" altLang="en-US" b="1" smtClean="0">
                <a:latin typeface="Times New Roman" panose="02020603050405020304" pitchFamily="18" charset="0"/>
                <a:cs typeface="Times New Roman" panose="02020603050405020304" pitchFamily="18" charset="0"/>
              </a:rPr>
              <a:t>）针对客运、货运情况能计算任何一个起始车站到任何一个终点站之间的最短路径。并且要求能够显示出该最短路径的各个火车站的经由顺序。</a:t>
            </a:r>
          </a:p>
          <a:p>
            <a:pPr eaLnBrk="1" hangingPunct="1">
              <a:lnSpc>
                <a:spcPct val="90000"/>
              </a:lnSpc>
              <a:defRPr/>
            </a:pPr>
            <a:endParaRPr kumimoji="1" lang="zh-CN" altLang="en-US" sz="2800" b="1" smtClean="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35496" y="332656"/>
            <a:ext cx="8839201" cy="6400800"/>
          </a:xfrm>
        </p:spPr>
        <p:txBody>
          <a:bodyPr/>
          <a:lstStyle/>
          <a:p>
            <a:pPr eaLnBrk="1" hangingPunct="1">
              <a:lnSpc>
                <a:spcPct val="90000"/>
              </a:lnSpc>
              <a:defRPr/>
            </a:pPr>
            <a:r>
              <a:rPr kumimoji="1" lang="zh-CN" altLang="en-US" sz="2800" b="1" dirty="0" smtClean="0">
                <a:latin typeface="Times New Roman" panose="02020603050405020304" pitchFamily="18" charset="0"/>
              </a:rPr>
              <a:t>路径、回路</a:t>
            </a:r>
            <a:endParaRPr kumimoji="1" lang="en-US" altLang="zh-CN" sz="2800" b="1" dirty="0" smtClean="0">
              <a:latin typeface="Times New Roman" panose="02020603050405020304" pitchFamily="18" charset="0"/>
            </a:endParaRPr>
          </a:p>
          <a:p>
            <a:pPr eaLnBrk="1" hangingPunct="1">
              <a:lnSpc>
                <a:spcPct val="90000"/>
              </a:lnSpc>
              <a:defRPr/>
            </a:pPr>
            <a:endParaRPr kumimoji="1" lang="zh-CN" altLang="en-US" sz="28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solidFill>
                  <a:schemeClr val="folHlink"/>
                </a:solidFill>
                <a:latin typeface="Times New Roman" panose="02020603050405020304" pitchFamily="18" charset="0"/>
              </a:rPr>
              <a:t>路径</a:t>
            </a:r>
            <a:r>
              <a:rPr kumimoji="1" lang="en-US" altLang="zh-CN" sz="2400" b="1" dirty="0" smtClean="0">
                <a:solidFill>
                  <a:schemeClr val="folHlink"/>
                </a:solidFill>
                <a:latin typeface="Times New Roman" panose="02020603050405020304" pitchFamily="18" charset="0"/>
              </a:rPr>
              <a:t>(path)</a:t>
            </a:r>
            <a:endParaRPr kumimoji="1" lang="zh-CN" altLang="en-US" sz="2400" b="1" dirty="0" smtClean="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在无向图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中，从顶点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p</a:t>
            </a:r>
            <a:r>
              <a:rPr kumimoji="1" lang="zh-CN" altLang="en-US" sz="2400" b="1" dirty="0" smtClean="0">
                <a:latin typeface="Times New Roman" panose="02020603050405020304" pitchFamily="18" charset="0"/>
              </a:rPr>
              <a:t>到顶点</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zh-CN" altLang="en-US" sz="2400" b="1" dirty="0" smtClean="0">
                <a:latin typeface="Times New Roman" panose="02020603050405020304" pitchFamily="18" charset="0"/>
              </a:rPr>
              <a:t>的一条路径是</a:t>
            </a:r>
            <a:r>
              <a:rPr kumimoji="1" lang="zh-CN" altLang="en-US" sz="2400" b="1" dirty="0" smtClean="0">
                <a:solidFill>
                  <a:schemeClr val="hlink"/>
                </a:solidFill>
                <a:latin typeface="Times New Roman" panose="02020603050405020304" pitchFamily="18" charset="0"/>
              </a:rPr>
              <a:t>顶点的序列</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 … ,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路径上边的数目称为该路径的长度</a:t>
            </a:r>
            <a:r>
              <a:rPr kumimoji="1" lang="en-US" altLang="zh-CN" sz="2400" b="1" dirty="0" smtClean="0">
                <a:latin typeface="Times New Roman" panose="02020603050405020304" pitchFamily="18" charset="0"/>
              </a:rPr>
              <a:t>(path length) </a:t>
            </a:r>
            <a:r>
              <a:rPr kumimoji="1" lang="zh-CN" altLang="en-US" sz="24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zh-CN" altLang="en-US" sz="11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对于有向图，其路径也是有向的，其</a:t>
            </a:r>
            <a:r>
              <a:rPr kumimoji="1" lang="zh-CN" altLang="en-US" sz="2400" b="1" dirty="0" smtClean="0">
                <a:solidFill>
                  <a:schemeClr val="hlink"/>
                </a:solidFill>
                <a:latin typeface="Times New Roman" panose="02020603050405020304" pitchFamily="18" charset="0"/>
              </a:rPr>
              <a:t>顶点序列为</a:t>
            </a:r>
            <a:r>
              <a:rPr kumimoji="1" lang="en-US" altLang="zh-CN" sz="2400" b="1" dirty="0" smtClean="0">
                <a:solidFill>
                  <a:schemeClr val="hlink"/>
                </a:solidFill>
                <a:latin typeface="Times New Roman" panose="02020603050405020304" pitchFamily="18" charset="0"/>
              </a:rPr>
              <a:t>&lt;v</a:t>
            </a:r>
            <a:r>
              <a:rPr kumimoji="1" lang="en-US" altLang="zh-CN" sz="2400" b="1" baseline="-30000" dirty="0" smtClean="0">
                <a:solidFill>
                  <a:schemeClr val="hlink"/>
                </a:solidFill>
                <a:latin typeface="Times New Roman" panose="02020603050405020304" pitchFamily="18" charset="0"/>
              </a:rPr>
              <a:t>p</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i1</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i2</a:t>
            </a:r>
            <a:r>
              <a:rPr kumimoji="1" lang="en-US" altLang="zh-CN" sz="2400" b="1" dirty="0" smtClean="0">
                <a:solidFill>
                  <a:schemeClr val="hlink"/>
                </a:solidFill>
                <a:latin typeface="Times New Roman" panose="02020603050405020304" pitchFamily="18" charset="0"/>
              </a:rPr>
              <a:t>,…, </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in</a:t>
            </a:r>
            <a:r>
              <a:rPr kumimoji="1" lang="en-US" altLang="zh-CN" sz="2400" b="1" dirty="0" err="1" smtClean="0">
                <a:solidFill>
                  <a:schemeClr val="hlink"/>
                </a:solidFill>
                <a:latin typeface="Times New Roman" panose="02020603050405020304" pitchFamily="18" charset="0"/>
              </a:rPr>
              <a:t>,v</a:t>
            </a:r>
            <a:r>
              <a:rPr kumimoji="1" lang="en-US" altLang="zh-CN" sz="2400" b="1" baseline="-30000" dirty="0" err="1" smtClean="0">
                <a:solidFill>
                  <a:schemeClr val="hlink"/>
                </a:solidFill>
                <a:latin typeface="Times New Roman" panose="02020603050405020304" pitchFamily="18" charset="0"/>
              </a:rPr>
              <a:t>q</a:t>
            </a:r>
            <a:r>
              <a:rPr kumimoji="1" lang="en-US" altLang="zh-CN" sz="2400" b="1" dirty="0" smtClean="0">
                <a:solidFill>
                  <a:schemeClr val="hlink"/>
                </a:solidFill>
                <a:latin typeface="Times New Roman" panose="02020603050405020304" pitchFamily="18" charset="0"/>
              </a:rPr>
              <a:t>&gt;</a:t>
            </a:r>
            <a:r>
              <a:rPr kumimoji="1" lang="zh-CN" altLang="en-US" sz="2400" b="1" dirty="0" smtClean="0">
                <a:latin typeface="Times New Roman" panose="02020603050405020304" pitchFamily="18" charset="0"/>
              </a:rPr>
              <a:t>，且</a:t>
            </a:r>
            <a:r>
              <a:rPr kumimoji="1" lang="en-US" altLang="zh-CN" sz="2400" b="1" dirty="0" smtClean="0">
                <a:latin typeface="Times New Roman" panose="02020603050405020304" pitchFamily="18" charset="0"/>
              </a:rPr>
              <a:t>&lt;v</a:t>
            </a:r>
            <a:r>
              <a:rPr kumimoji="1" lang="en-US" altLang="zh-CN" sz="2400" b="1" baseline="-30000" dirty="0" smtClean="0">
                <a:latin typeface="Times New Roman" panose="02020603050405020304" pitchFamily="18" charset="0"/>
              </a:rPr>
              <a:t>p</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&gt;, &lt;v</a:t>
            </a:r>
            <a:r>
              <a:rPr kumimoji="1" lang="en-US" altLang="zh-CN" sz="2400" b="1" baseline="-30000" dirty="0" smtClean="0">
                <a:latin typeface="Times New Roman" panose="02020603050405020304" pitchFamily="18" charset="0"/>
              </a:rPr>
              <a:t>i1</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i2</a:t>
            </a:r>
            <a:r>
              <a:rPr kumimoji="1" lang="en-US" altLang="zh-CN" sz="2400" b="1" dirty="0" smtClean="0">
                <a:latin typeface="Times New Roman" panose="02020603050405020304" pitchFamily="18" charset="0"/>
              </a:rPr>
              <a:t>&gt; , … , &lt;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in</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q</a:t>
            </a:r>
            <a:r>
              <a:rPr kumimoji="1" lang="en-US" altLang="zh-CN" sz="2400" b="1" dirty="0" smtClean="0">
                <a:latin typeface="Times New Roman" panose="02020603050405020304" pitchFamily="18" charset="0"/>
              </a:rPr>
              <a:t>&gt;</a:t>
            </a:r>
            <a:r>
              <a:rPr kumimoji="1" lang="zh-CN" altLang="en-US" sz="2400" b="1" dirty="0" smtClean="0">
                <a:latin typeface="Times New Roman" panose="02020603050405020304" pitchFamily="18" charset="0"/>
              </a:rPr>
              <a:t>都是</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中的弧。</a:t>
            </a:r>
            <a:endParaRPr kumimoji="1" lang="en-US" altLang="zh-CN"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sz="2400" b="1" dirty="0" smtClean="0">
                <a:latin typeface="Times New Roman" panose="02020603050405020304" pitchFamily="18" charset="0"/>
              </a:rPr>
              <a:t>    </a:t>
            </a:r>
          </a:p>
        </p:txBody>
      </p:sp>
      <p:grpSp>
        <p:nvGrpSpPr>
          <p:cNvPr id="3" name="Group 3"/>
          <p:cNvGrpSpPr>
            <a:grpSpLocks/>
          </p:cNvGrpSpPr>
          <p:nvPr/>
        </p:nvGrpSpPr>
        <p:grpSpPr bwMode="auto">
          <a:xfrm>
            <a:off x="6833993" y="4725144"/>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279578" y="5865572"/>
            <a:ext cx="8568952"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例：（</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endParaRPr lang="en-US" altLang="zh-CN"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a:p>
            <a:pPr algn="l">
              <a:lnSpc>
                <a:spcPct val="120000"/>
              </a:lnSpc>
            </a:pPr>
            <a:r>
              <a:rPr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7"/>
          <p:cNvSpPr>
            <a:spLocks noGrp="1" noChangeArrowheads="1"/>
          </p:cNvSpPr>
          <p:nvPr>
            <p:ph type="body" idx="4294967295"/>
          </p:nvPr>
        </p:nvSpPr>
        <p:spPr>
          <a:xfrm>
            <a:off x="179388" y="174848"/>
            <a:ext cx="8839200" cy="5486400"/>
          </a:xfrm>
        </p:spPr>
        <p:txBody>
          <a:bodyPr/>
          <a:lstStyle/>
          <a:p>
            <a:pPr algn="just" eaLnBrk="1" hangingPunct="1">
              <a:buFont typeface="Wingdings" panose="05000000000000000000" pitchFamily="2" charset="2"/>
              <a:buNone/>
              <a:defRPr/>
            </a:pPr>
            <a:r>
              <a:rPr kumimoji="1" lang="en-US" altLang="zh-CN" sz="2400" b="1" dirty="0" smtClean="0">
                <a:latin typeface="Times New Roman" panose="02020603050405020304" pitchFamily="18" charset="0"/>
              </a:rPr>
              <a:t>   (2) </a:t>
            </a:r>
            <a:r>
              <a:rPr kumimoji="1" lang="zh-CN" altLang="en-US" sz="2400" b="1" dirty="0" smtClean="0">
                <a:solidFill>
                  <a:schemeClr val="folHlink"/>
                </a:solidFill>
                <a:latin typeface="Times New Roman" panose="02020603050405020304" pitchFamily="18" charset="0"/>
              </a:rPr>
              <a:t>回路</a:t>
            </a:r>
            <a:r>
              <a:rPr kumimoji="1" lang="en-US" altLang="zh-CN" sz="2400" b="1" dirty="0" smtClean="0">
                <a:solidFill>
                  <a:schemeClr val="folHlink"/>
                </a:solidFill>
                <a:latin typeface="Times New Roman" panose="02020603050405020304" pitchFamily="18" charset="0"/>
              </a:rPr>
              <a:t>( cycle, </a:t>
            </a:r>
            <a:r>
              <a:rPr kumimoji="1" lang="zh-CN" altLang="en-US" sz="2400" b="1" dirty="0" smtClean="0">
                <a:solidFill>
                  <a:schemeClr val="folHlink"/>
                </a:solidFill>
                <a:latin typeface="Times New Roman" panose="02020603050405020304" pitchFamily="18" charset="0"/>
              </a:rPr>
              <a:t>环</a:t>
            </a:r>
            <a:r>
              <a:rPr kumimoji="1" lang="en-US" altLang="zh-CN" sz="2400" b="1" dirty="0" smtClean="0">
                <a:solidFill>
                  <a:schemeClr val="folHlink"/>
                </a:solidFill>
                <a:latin typeface="Times New Roman" panose="02020603050405020304" pitchFamily="18" charset="0"/>
              </a:rPr>
              <a:t>)</a:t>
            </a:r>
            <a:endParaRPr kumimoji="1" lang="zh-CN" altLang="en-US" sz="2400" b="1" dirty="0" smtClean="0">
              <a:solidFill>
                <a:schemeClr val="folHlink"/>
              </a:solidFill>
              <a:latin typeface="Times New Roman" panose="02020603050405020304" pitchFamily="18" charset="0"/>
            </a:endParaRPr>
          </a:p>
          <a:p>
            <a:pPr algn="just" eaLnBrk="1" hangingPunct="1">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algn="just"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a:solidFill>
                  <a:schemeClr val="folHlink"/>
                </a:solidFill>
                <a:latin typeface="Times New Roman" panose="02020603050405020304" pitchFamily="18" charset="0"/>
              </a:rPr>
              <a:t>回路或</a:t>
            </a:r>
            <a:r>
              <a:rPr kumimoji="1" lang="zh-CN" altLang="en-US" sz="2400" b="1" dirty="0" smtClean="0">
                <a:solidFill>
                  <a:schemeClr val="folHlink"/>
                </a:solidFill>
                <a:latin typeface="Times New Roman" panose="02020603050405020304" pitchFamily="18" charset="0"/>
              </a:rPr>
              <a:t>环</a:t>
            </a:r>
            <a:r>
              <a:rPr kumimoji="1" lang="zh-CN" altLang="en-US" sz="2400" b="1" dirty="0">
                <a:latin typeface="Times New Roman" panose="02020603050405020304" pitchFamily="18" charset="0"/>
              </a:rPr>
              <a:t>：</a:t>
            </a:r>
            <a:r>
              <a:rPr kumimoji="1" lang="zh-CN" altLang="en-US" sz="2400" b="1" dirty="0" smtClean="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8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solidFill>
                  <a:schemeClr val="folHlink"/>
                </a:solidFill>
                <a:latin typeface="Times New Roman" panose="02020603050405020304" pitchFamily="18" charset="0"/>
              </a:rPr>
              <a:t>     简单路径</a:t>
            </a:r>
            <a:r>
              <a:rPr kumimoji="1" lang="en-US" altLang="zh-CN" sz="2400" b="1" dirty="0" smtClean="0">
                <a:solidFill>
                  <a:schemeClr val="folHlink"/>
                </a:solidFill>
                <a:latin typeface="Times New Roman" panose="02020603050405020304" pitchFamily="18" charset="0"/>
              </a:rPr>
              <a:t>(simple path)</a:t>
            </a:r>
            <a:r>
              <a:rPr kumimoji="1" lang="zh-CN" altLang="en-US" sz="2400" b="1" dirty="0" smtClean="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700" b="1" dirty="0" smtClean="0">
                <a:latin typeface="Times New Roman" panose="02020603050405020304" pitchFamily="18" charset="0"/>
              </a:rPr>
              <a:t>   </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chemeClr val="folHlink"/>
                </a:solidFill>
                <a:latin typeface="Times New Roman" panose="02020603050405020304" pitchFamily="18" charset="0"/>
              </a:rPr>
              <a:t>简单回路</a:t>
            </a:r>
            <a:r>
              <a:rPr kumimoji="1" lang="zh-CN" altLang="en-US" sz="2400" b="1" dirty="0" smtClean="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路径称为简单回路</a:t>
            </a:r>
            <a:r>
              <a:rPr kumimoji="1" lang="en-US" altLang="zh-CN" sz="2400" b="1" dirty="0" smtClean="0">
                <a:latin typeface="Times New Roman" panose="02020603050405020304" pitchFamily="18" charset="0"/>
              </a:rPr>
              <a:t>(simple cycle)</a:t>
            </a:r>
            <a:r>
              <a:rPr kumimoji="1" lang="zh-CN" altLang="en-US" sz="2400" b="1" dirty="0" smtClean="0">
                <a:latin typeface="Times New Roman" panose="02020603050405020304" pitchFamily="18" charset="0"/>
              </a:rPr>
              <a:t>。</a:t>
            </a:r>
          </a:p>
          <a:p>
            <a:pPr algn="just" eaLnBrk="1" hangingPunct="1">
              <a:buFont typeface="Wingdings" panose="05000000000000000000" pitchFamily="2" charset="2"/>
              <a:buNone/>
              <a:defRPr/>
            </a:pPr>
            <a:endParaRPr kumimoji="1" lang="zh-CN" altLang="en-US" sz="900" b="1" dirty="0" smtClean="0">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例：图</a:t>
            </a:r>
            <a:r>
              <a:rPr kumimoji="1" lang="en-US" altLang="zh-CN" sz="2400" b="1" dirty="0" smtClean="0">
                <a:latin typeface="Times New Roman" panose="02020603050405020304" pitchFamily="18" charset="0"/>
              </a:rPr>
              <a:t>G</a:t>
            </a:r>
            <a:r>
              <a:rPr kumimoji="1" lang="en-US" altLang="zh-CN" sz="2400" b="1" baseline="-30000" dirty="0" smtClean="0">
                <a:latin typeface="Times New Roman" panose="02020603050405020304" pitchFamily="18" charset="0"/>
              </a:rPr>
              <a:t>2</a:t>
            </a:r>
            <a:r>
              <a:rPr kumimoji="1" lang="zh-CN" altLang="en-US" sz="2400" b="1" dirty="0" smtClean="0">
                <a:latin typeface="Times New Roman" panose="02020603050405020304" pitchFamily="18" charset="0"/>
              </a:rPr>
              <a:t>中，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4</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3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2 </a:t>
            </a:r>
            <a:r>
              <a:rPr kumimoji="1" lang="en-US" altLang="zh-CN" sz="2400" b="1" dirty="0" smtClean="0">
                <a:latin typeface="Times New Roman" panose="02020603050405020304" pitchFamily="18" charset="0"/>
              </a:rPr>
              <a:t>, v</a:t>
            </a:r>
            <a:r>
              <a:rPr kumimoji="1" lang="en-US" altLang="zh-CN" sz="2400" b="1" baseline="-30000" dirty="0" smtClean="0">
                <a:latin typeface="Times New Roman" panose="02020603050405020304" pitchFamily="18" charset="0"/>
              </a:rPr>
              <a:t>1</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是一条回路。</a:t>
            </a:r>
          </a:p>
        </p:txBody>
      </p:sp>
      <p:grpSp>
        <p:nvGrpSpPr>
          <p:cNvPr id="28675" name="Group 1028"/>
          <p:cNvGrpSpPr>
            <a:grpSpLocks/>
          </p:cNvGrpSpPr>
          <p:nvPr/>
        </p:nvGrpSpPr>
        <p:grpSpPr bwMode="auto">
          <a:xfrm>
            <a:off x="3059832" y="4595813"/>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7131"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93235" y="116632"/>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a:t>
            </a:r>
            <a:r>
              <a:rPr lang="zh-CN" altLang="en-US" dirty="0" smtClean="0"/>
              <a:t>七</a:t>
            </a:r>
            <a:r>
              <a:rPr lang="zh-CN" altLang="en-US" sz="3200" b="1" dirty="0" smtClean="0"/>
              <a:t>章要点回顾</a:t>
            </a:r>
          </a:p>
        </p:txBody>
      </p:sp>
      <p:sp>
        <p:nvSpPr>
          <p:cNvPr id="8195" name="Rectangle 3"/>
          <p:cNvSpPr>
            <a:spLocks noGrp="1" noChangeArrowheads="1"/>
          </p:cNvSpPr>
          <p:nvPr>
            <p:ph type="body" idx="4294967295"/>
          </p:nvPr>
        </p:nvSpPr>
        <p:spPr>
          <a:xfrm>
            <a:off x="395536" y="1196752"/>
            <a:ext cx="7772400" cy="4114800"/>
          </a:xfrm>
        </p:spPr>
        <p:txBody>
          <a:bodyPr/>
          <a:lstStyle/>
          <a:p>
            <a:pPr>
              <a:buClr>
                <a:srgbClr val="FF0000"/>
              </a:buClr>
              <a:defRPr/>
            </a:pPr>
            <a:r>
              <a:rPr lang="zh-CN" altLang="en-US" b="1" dirty="0" smtClean="0"/>
              <a:t>静态搜索</a:t>
            </a:r>
            <a:endParaRPr lang="en-US" altLang="zh-CN" b="1" dirty="0" smtClean="0"/>
          </a:p>
          <a:p>
            <a:pPr lvl="1">
              <a:buClr>
                <a:srgbClr val="FF0000"/>
              </a:buClr>
              <a:defRPr/>
            </a:pPr>
            <a:r>
              <a:rPr lang="zh-CN" altLang="en-US" b="1" dirty="0" smtClean="0"/>
              <a:t>顺序、折半、分块</a:t>
            </a:r>
            <a:endParaRPr lang="en-US" altLang="zh-CN" b="1" dirty="0" smtClean="0"/>
          </a:p>
          <a:p>
            <a:pPr>
              <a:buClr>
                <a:srgbClr val="FF0000"/>
              </a:buClr>
              <a:defRPr/>
            </a:pPr>
            <a:r>
              <a:rPr lang="zh-CN" altLang="en-US" b="1" dirty="0" smtClean="0"/>
              <a:t>动态搜索</a:t>
            </a:r>
            <a:endParaRPr lang="en-US" altLang="zh-CN" b="1" dirty="0" smtClean="0"/>
          </a:p>
          <a:p>
            <a:pPr lvl="1">
              <a:buClr>
                <a:srgbClr val="FF0000"/>
              </a:buClr>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buClr>
                <a:srgbClr val="FF0000"/>
              </a:buClr>
              <a:defRPr/>
            </a:pPr>
            <a:r>
              <a:rPr lang="zh-CN" altLang="en-US" b="1" dirty="0" smtClean="0"/>
              <a:t>外部搜索</a:t>
            </a:r>
            <a:endParaRPr lang="en-US" altLang="zh-CN" b="1" dirty="0" smtClean="0"/>
          </a:p>
          <a:p>
            <a:pPr lvl="1">
              <a:buClr>
                <a:srgbClr val="FF0000"/>
              </a:buClr>
              <a:defRPr/>
            </a:pPr>
            <a:r>
              <a:rPr lang="en-US" altLang="zh-CN" b="1" dirty="0" smtClean="0"/>
              <a:t>B-Tree</a:t>
            </a:r>
            <a:r>
              <a:rPr lang="zh-CN" altLang="en-US" b="1" dirty="0" smtClean="0"/>
              <a:t>、</a:t>
            </a:r>
            <a:r>
              <a:rPr lang="en-US" altLang="zh-CN" b="1" dirty="0" smtClean="0"/>
              <a:t>B+-Tree</a:t>
            </a:r>
          </a:p>
        </p:txBody>
      </p:sp>
      <p:pic>
        <p:nvPicPr>
          <p:cNvPr id="2" name="图片 1"/>
          <p:cNvPicPr>
            <a:picLocks noChangeAspect="1"/>
          </p:cNvPicPr>
          <p:nvPr/>
        </p:nvPicPr>
        <p:blipFill>
          <a:blip r:embed="rId3"/>
          <a:stretch>
            <a:fillRect/>
          </a:stretch>
        </p:blipFill>
        <p:spPr>
          <a:xfrm>
            <a:off x="4355976" y="1052736"/>
            <a:ext cx="4851360" cy="3492603"/>
          </a:xfrm>
          <a:prstGeom prst="rect">
            <a:avLst/>
          </a:prstGeom>
        </p:spPr>
      </p:pic>
      <p:sp>
        <p:nvSpPr>
          <p:cNvPr id="3" name="文本框 2"/>
          <p:cNvSpPr txBox="1"/>
          <p:nvPr/>
        </p:nvSpPr>
        <p:spPr>
          <a:xfrm>
            <a:off x="5071046" y="1385481"/>
            <a:ext cx="1733202" cy="1323439"/>
          </a:xfrm>
          <a:prstGeom prst="rect">
            <a:avLst/>
          </a:prstGeom>
          <a:noFill/>
        </p:spPr>
        <p:txBody>
          <a:bodyPr wrap="square" rtlCol="0">
            <a:spAutoFit/>
          </a:bodyPr>
          <a:lstStyle/>
          <a:p>
            <a:r>
              <a:rPr lang="zh-CN" altLang="en-US" sz="2000" b="0" dirty="0" smtClean="0">
                <a:solidFill>
                  <a:schemeClr val="bg1"/>
                </a:solidFill>
              </a:rPr>
              <a:t>海量内部数据搜索用什么？海量外部数据查找用什么？</a:t>
            </a:r>
            <a:endParaRPr lang="zh-CN" altLang="en-US" sz="2000" b="0" dirty="0">
              <a:solidFill>
                <a:schemeClr val="bg1"/>
              </a:solidFill>
            </a:endParaRP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923" y="4675656"/>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333" y="4860404"/>
            <a:ext cx="1661805" cy="166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179512" y="347464"/>
            <a:ext cx="8839200" cy="3657600"/>
          </a:xfrm>
        </p:spPr>
        <p:txBody>
          <a:bodyPr/>
          <a:lstStyle/>
          <a:p>
            <a:pPr eaLnBrk="1" hangingPunct="1">
              <a:lnSpc>
                <a:spcPct val="80000"/>
              </a:lnSpc>
              <a:defRPr/>
            </a:pPr>
            <a:r>
              <a:rPr kumimoji="1" lang="zh-CN" altLang="en-US" sz="2800" b="1" dirty="0" smtClean="0">
                <a:latin typeface="Times New Roman" panose="02020603050405020304" pitchFamily="18" charset="0"/>
              </a:rPr>
              <a:t>连通图、连通分量和生成树</a:t>
            </a:r>
            <a:endParaRPr kumimoji="1" lang="en-US" altLang="zh-CN" sz="2800" b="1" dirty="0" smtClean="0">
              <a:latin typeface="Times New Roman" panose="02020603050405020304" pitchFamily="18" charset="0"/>
            </a:endParaRPr>
          </a:p>
          <a:p>
            <a:pPr eaLnBrk="1" hangingPunct="1">
              <a:lnSpc>
                <a:spcPct val="80000"/>
              </a:lnSpc>
              <a:defRPr/>
            </a:pPr>
            <a:endParaRPr kumimoji="1" lang="zh-CN" altLang="en-US" sz="2800" b="1" dirty="0" smtClean="0">
              <a:latin typeface="Times New Roman" panose="02020603050405020304" pitchFamily="18" charset="0"/>
            </a:endParaRPr>
          </a:p>
          <a:p>
            <a:pPr eaLnBrk="1" hangingPunct="1">
              <a:lnSpc>
                <a:spcPct val="80000"/>
              </a:lnSpc>
              <a:buFont typeface="Wingdings" panose="05000000000000000000" pitchFamily="2" charset="2"/>
              <a:buNone/>
              <a:defRPr/>
            </a:pPr>
            <a:endParaRPr kumimoji="1" lang="zh-CN" altLang="en-US" sz="7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中，若</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中的</a:t>
            </a:r>
            <a:r>
              <a:rPr kumimoji="1" lang="zh-CN" altLang="en-US" sz="2400" b="1" dirty="0" smtClean="0">
                <a:solidFill>
                  <a:srgbClr val="FF0000"/>
                </a:solidFill>
                <a:latin typeface="Times New Roman" panose="02020603050405020304" pitchFamily="18" charset="0"/>
              </a:rPr>
              <a:t>每一对不同的顶点</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都是连通的</a:t>
            </a:r>
            <a:r>
              <a:rPr kumimoji="1" lang="zh-CN" altLang="en-US" sz="2400" b="1" dirty="0" smtClean="0">
                <a:latin typeface="Times New Roman" panose="02020603050405020304" pitchFamily="18" charset="0"/>
              </a:rPr>
              <a:t>，则称</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为</a:t>
            </a:r>
            <a:r>
              <a:rPr kumimoji="1" lang="zh-CN" altLang="en-US" sz="2400" b="1" dirty="0" smtClean="0">
                <a:solidFill>
                  <a:schemeClr val="folHlink"/>
                </a:solidFill>
                <a:latin typeface="Times New Roman" panose="02020603050405020304" pitchFamily="18" charset="0"/>
              </a:rPr>
              <a:t>连通图</a:t>
            </a:r>
            <a:r>
              <a:rPr kumimoji="1" lang="en-US" altLang="zh-CN" sz="2400" b="1" dirty="0" smtClean="0">
                <a:solidFill>
                  <a:schemeClr val="folHlink"/>
                </a:solidFill>
                <a:latin typeface="Times New Roman" panose="02020603050405020304" pitchFamily="18" charset="0"/>
              </a:rPr>
              <a:t>(connected graph)</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sz="2400" b="1" dirty="0" smtClean="0"/>
              <a:t>         </a:t>
            </a:r>
            <a:r>
              <a:rPr kumimoji="1" lang="zh-CN" altLang="en-US" sz="2400" b="1" dirty="0" smtClean="0">
                <a:latin typeface="Times New Roman" panose="02020603050405020304" pitchFamily="18" charset="0"/>
              </a:rPr>
              <a:t>在</a:t>
            </a:r>
            <a:r>
              <a:rPr kumimoji="1" lang="zh-CN" altLang="en-US" sz="2400" b="1" u="sng" dirty="0" smtClean="0">
                <a:latin typeface="Times New Roman" panose="02020603050405020304" pitchFamily="18" charset="0"/>
              </a:rPr>
              <a:t>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中，</a:t>
            </a:r>
            <a:r>
              <a:rPr kumimoji="1" lang="zh-CN" altLang="en-US" sz="2400" b="1" u="sng" dirty="0" smtClean="0">
                <a:solidFill>
                  <a:schemeClr val="hlink"/>
                </a:solidFill>
                <a:latin typeface="Times New Roman" panose="02020603050405020304" pitchFamily="18" charset="0"/>
              </a:rPr>
              <a:t>最大</a:t>
            </a:r>
            <a:r>
              <a:rPr kumimoji="1" lang="zh-CN" altLang="en-US" sz="2400" b="1" u="sng" dirty="0" smtClean="0">
                <a:solidFill>
                  <a:srgbClr val="FF0000"/>
                </a:solidFill>
                <a:latin typeface="Times New Roman" panose="02020603050405020304" pitchFamily="18" charset="0"/>
              </a:rPr>
              <a:t>的连通子图</a:t>
            </a:r>
            <a:r>
              <a:rPr kumimoji="1" lang="zh-CN" altLang="en-US" sz="2400" b="1" dirty="0" smtClean="0">
                <a:latin typeface="Times New Roman" panose="02020603050405020304" pitchFamily="18" charset="0"/>
              </a:rPr>
              <a:t>称为</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a:t>
            </a:r>
            <a:r>
              <a:rPr kumimoji="1" lang="zh-CN" altLang="en-US" sz="2400" b="1" dirty="0" smtClean="0">
                <a:solidFill>
                  <a:schemeClr val="folHlink"/>
                </a:solidFill>
                <a:latin typeface="Times New Roman" panose="02020603050405020304" pitchFamily="18" charset="0"/>
              </a:rPr>
              <a:t>连通分量</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(connect </a:t>
            </a:r>
            <a:r>
              <a:rPr kumimoji="1" lang="en-US" altLang="zh-CN" sz="2400" b="1" dirty="0" err="1" smtClean="0">
                <a:solidFill>
                  <a:schemeClr val="folHlink"/>
                </a:solidFill>
                <a:latin typeface="Times New Roman" panose="02020603050405020304" pitchFamily="18" charset="0"/>
                <a:cs typeface="Times New Roman" panose="02020603050405020304" pitchFamily="18" charset="0"/>
              </a:rPr>
              <a:t>compoent</a:t>
            </a:r>
            <a:r>
              <a:rPr kumimoji="1" lang="en-US" altLang="zh-CN" sz="2400" b="1" dirty="0" smtClean="0">
                <a:solidFill>
                  <a:schemeClr val="folHlink"/>
                </a:solidFill>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sz="2400" b="1" dirty="0" smtClean="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900" b="1" dirty="0" smtClean="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sz="2400" b="1" dirty="0" smtClean="0">
                <a:latin typeface="Times New Roman" panose="02020603050405020304" pitchFamily="18" charset="0"/>
              </a:rPr>
              <a:t>     例：</a:t>
            </a:r>
          </a:p>
        </p:txBody>
      </p:sp>
      <p:grpSp>
        <p:nvGrpSpPr>
          <p:cNvPr id="29699" name="Group 21"/>
          <p:cNvGrpSpPr>
            <a:grpSpLocks/>
          </p:cNvGrpSpPr>
          <p:nvPr/>
        </p:nvGrpSpPr>
        <p:grpSpPr bwMode="auto">
          <a:xfrm>
            <a:off x="1042988"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3779838"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6053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5868988" y="3573463"/>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3324225" y="709613"/>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70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3489325"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4351338" y="3014663"/>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7107238" y="2997200"/>
            <a:ext cx="703262" cy="2979738"/>
            <a:chOff x="0" y="0"/>
            <a:chExt cx="703976" cy="2980086"/>
          </a:xfrm>
        </p:grpSpPr>
        <p:sp>
          <p:nvSpPr>
            <p:cNvPr id="36873" name="AutoShape 11"/>
            <p:cNvSpPr/>
            <p:nvPr/>
          </p:nvSpPr>
          <p:spPr>
            <a:xfrm>
              <a:off x="92168"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1044"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4140200" y="2852738"/>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6227763" y="2852738"/>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wipe(down)">
                                      <p:cBhvr>
                                        <p:cTn id="7" dur="580">
                                          <p:stCondLst>
                                            <p:cond delay="0"/>
                                          </p:stCondLst>
                                        </p:cTn>
                                        <p:tgtEl>
                                          <p:spTgt spid="28692"/>
                                        </p:tgtEl>
                                      </p:cBhvr>
                                    </p:animEffect>
                                    <p:anim calcmode="lin" valueType="num">
                                      <p:cBhvr>
                                        <p:cTn id="8" dur="1822" tmFilter="0,0; 0.14,0.36; 0.43,0.73; 0.71,0.91; 1.0,1.0">
                                          <p:stCondLst>
                                            <p:cond delay="0"/>
                                          </p:stCondLst>
                                        </p:cTn>
                                        <p:tgtEl>
                                          <p:spTgt spid="286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6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6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6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69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692"/>
                                        </p:tgtEl>
                                      </p:cBhvr>
                                      <p:to x="100000" y="60000"/>
                                    </p:animScale>
                                    <p:animScale>
                                      <p:cBhvr>
                                        <p:cTn id="14" dur="166" decel="50000">
                                          <p:stCondLst>
                                            <p:cond delay="676"/>
                                          </p:stCondLst>
                                        </p:cTn>
                                        <p:tgtEl>
                                          <p:spTgt spid="28692"/>
                                        </p:tgtEl>
                                      </p:cBhvr>
                                      <p:to x="100000" y="100000"/>
                                    </p:animScale>
                                    <p:animScale>
                                      <p:cBhvr>
                                        <p:cTn id="15" dur="26">
                                          <p:stCondLst>
                                            <p:cond delay="1312"/>
                                          </p:stCondLst>
                                        </p:cTn>
                                        <p:tgtEl>
                                          <p:spTgt spid="28692"/>
                                        </p:tgtEl>
                                      </p:cBhvr>
                                      <p:to x="100000" y="80000"/>
                                    </p:animScale>
                                    <p:animScale>
                                      <p:cBhvr>
                                        <p:cTn id="16" dur="166" decel="50000">
                                          <p:stCondLst>
                                            <p:cond delay="1338"/>
                                          </p:stCondLst>
                                        </p:cTn>
                                        <p:tgtEl>
                                          <p:spTgt spid="28692"/>
                                        </p:tgtEl>
                                      </p:cBhvr>
                                      <p:to x="100000" y="100000"/>
                                    </p:animScale>
                                    <p:animScale>
                                      <p:cBhvr>
                                        <p:cTn id="17" dur="26">
                                          <p:stCondLst>
                                            <p:cond delay="1642"/>
                                          </p:stCondLst>
                                        </p:cTn>
                                        <p:tgtEl>
                                          <p:spTgt spid="28692"/>
                                        </p:tgtEl>
                                      </p:cBhvr>
                                      <p:to x="100000" y="90000"/>
                                    </p:animScale>
                                    <p:animScale>
                                      <p:cBhvr>
                                        <p:cTn id="18" dur="166" decel="50000">
                                          <p:stCondLst>
                                            <p:cond delay="1668"/>
                                          </p:stCondLst>
                                        </p:cTn>
                                        <p:tgtEl>
                                          <p:spTgt spid="28692"/>
                                        </p:tgtEl>
                                      </p:cBhvr>
                                      <p:to x="100000" y="100000"/>
                                    </p:animScale>
                                    <p:animScale>
                                      <p:cBhvr>
                                        <p:cTn id="19" dur="26">
                                          <p:stCondLst>
                                            <p:cond delay="1808"/>
                                          </p:stCondLst>
                                        </p:cTn>
                                        <p:tgtEl>
                                          <p:spTgt spid="28692"/>
                                        </p:tgtEl>
                                      </p:cBhvr>
                                      <p:to x="100000" y="95000"/>
                                    </p:animScale>
                                    <p:animScale>
                                      <p:cBhvr>
                                        <p:cTn id="20" dur="166" decel="50000">
                                          <p:stCondLst>
                                            <p:cond delay="1834"/>
                                          </p:stCondLst>
                                        </p:cTn>
                                        <p:tgtEl>
                                          <p:spTgt spid="28692"/>
                                        </p:tgtEl>
                                      </p:cBhvr>
                                      <p:to x="100000" y="100000"/>
                                    </p:animScale>
                                  </p:childTnLst>
                                </p:cTn>
                              </p:par>
                            </p:childTnLst>
                          </p:cTn>
                        </p:par>
                        <p:par>
                          <p:cTn id="21" fill="hold" nodeType="afterGroup">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8710"/>
                                        </p:tgtEl>
                                        <p:attrNameLst>
                                          <p:attrName>style.visibility</p:attrName>
                                        </p:attrNameLst>
                                      </p:cBhvr>
                                      <p:to>
                                        <p:strVal val="visible"/>
                                      </p:to>
                                    </p:set>
                                    <p:animEffect transition="in" filter="blinds(horizontal)">
                                      <p:cBhvr>
                                        <p:cTn id="24" dur="500"/>
                                        <p:tgtEl>
                                          <p:spTgt spid="287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28702"/>
                                        </p:tgtEl>
                                        <p:attrNameLst>
                                          <p:attrName>style.visibility</p:attrName>
                                        </p:attrNameLst>
                                      </p:cBhvr>
                                      <p:to>
                                        <p:strVal val="visible"/>
                                      </p:to>
                                    </p:set>
                                    <p:animEffect transition="in" filter="wipe(down)">
                                      <p:cBhvr>
                                        <p:cTn id="29" dur="580">
                                          <p:stCondLst>
                                            <p:cond delay="0"/>
                                          </p:stCondLst>
                                        </p:cTn>
                                        <p:tgtEl>
                                          <p:spTgt spid="28702"/>
                                        </p:tgtEl>
                                      </p:cBhvr>
                                    </p:animEffect>
                                    <p:anim calcmode="lin" valueType="num">
                                      <p:cBhvr>
                                        <p:cTn id="30" dur="1822" tmFilter="0,0; 0.14,0.36; 0.43,0.73; 0.71,0.91; 1.0,1.0">
                                          <p:stCondLst>
                                            <p:cond delay="0"/>
                                          </p:stCondLst>
                                        </p:cTn>
                                        <p:tgtEl>
                                          <p:spTgt spid="2870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870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870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870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8702"/>
                                        </p:tgtEl>
                                        <p:attrNameLst>
                                          <p:attrName>ppt_y</p:attrName>
                                        </p:attrNameLst>
                                      </p:cBhvr>
                                      <p:tavLst>
                                        <p:tav tm="0" fmla="#ppt_y-sin(pi*$)/81">
                                          <p:val>
                                            <p:fltVal val="0"/>
                                          </p:val>
                                        </p:tav>
                                        <p:tav tm="100000">
                                          <p:val>
                                            <p:fltVal val="1"/>
                                          </p:val>
                                        </p:tav>
                                      </p:tavLst>
                                    </p:anim>
                                    <p:animScale>
                                      <p:cBhvr>
                                        <p:cTn id="35" dur="26">
                                          <p:stCondLst>
                                            <p:cond delay="650"/>
                                          </p:stCondLst>
                                        </p:cTn>
                                        <p:tgtEl>
                                          <p:spTgt spid="28702"/>
                                        </p:tgtEl>
                                      </p:cBhvr>
                                      <p:to x="100000" y="60000"/>
                                    </p:animScale>
                                    <p:animScale>
                                      <p:cBhvr>
                                        <p:cTn id="36" dur="166" decel="50000">
                                          <p:stCondLst>
                                            <p:cond delay="676"/>
                                          </p:stCondLst>
                                        </p:cTn>
                                        <p:tgtEl>
                                          <p:spTgt spid="28702"/>
                                        </p:tgtEl>
                                      </p:cBhvr>
                                      <p:to x="100000" y="100000"/>
                                    </p:animScale>
                                    <p:animScale>
                                      <p:cBhvr>
                                        <p:cTn id="37" dur="26">
                                          <p:stCondLst>
                                            <p:cond delay="1312"/>
                                          </p:stCondLst>
                                        </p:cTn>
                                        <p:tgtEl>
                                          <p:spTgt spid="28702"/>
                                        </p:tgtEl>
                                      </p:cBhvr>
                                      <p:to x="100000" y="80000"/>
                                    </p:animScale>
                                    <p:animScale>
                                      <p:cBhvr>
                                        <p:cTn id="38" dur="166" decel="50000">
                                          <p:stCondLst>
                                            <p:cond delay="1338"/>
                                          </p:stCondLst>
                                        </p:cTn>
                                        <p:tgtEl>
                                          <p:spTgt spid="28702"/>
                                        </p:tgtEl>
                                      </p:cBhvr>
                                      <p:to x="100000" y="100000"/>
                                    </p:animScale>
                                    <p:animScale>
                                      <p:cBhvr>
                                        <p:cTn id="39" dur="26">
                                          <p:stCondLst>
                                            <p:cond delay="1642"/>
                                          </p:stCondLst>
                                        </p:cTn>
                                        <p:tgtEl>
                                          <p:spTgt spid="28702"/>
                                        </p:tgtEl>
                                      </p:cBhvr>
                                      <p:to x="100000" y="90000"/>
                                    </p:animScale>
                                    <p:animScale>
                                      <p:cBhvr>
                                        <p:cTn id="40" dur="166" decel="50000">
                                          <p:stCondLst>
                                            <p:cond delay="1668"/>
                                          </p:stCondLst>
                                        </p:cTn>
                                        <p:tgtEl>
                                          <p:spTgt spid="28702"/>
                                        </p:tgtEl>
                                      </p:cBhvr>
                                      <p:to x="100000" y="100000"/>
                                    </p:animScale>
                                    <p:animScale>
                                      <p:cBhvr>
                                        <p:cTn id="41" dur="26">
                                          <p:stCondLst>
                                            <p:cond delay="1808"/>
                                          </p:stCondLst>
                                        </p:cTn>
                                        <p:tgtEl>
                                          <p:spTgt spid="28702"/>
                                        </p:tgtEl>
                                      </p:cBhvr>
                                      <p:to x="100000" y="95000"/>
                                    </p:animScale>
                                    <p:animScale>
                                      <p:cBhvr>
                                        <p:cTn id="42" dur="166" decel="50000">
                                          <p:stCondLst>
                                            <p:cond delay="1834"/>
                                          </p:stCondLst>
                                        </p:cTn>
                                        <p:tgtEl>
                                          <p:spTgt spid="287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251520" y="1006840"/>
            <a:ext cx="8610600" cy="37338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(2) </a:t>
            </a:r>
            <a:r>
              <a:rPr kumimoji="1" lang="zh-CN" altLang="en-US" sz="2800" b="1" dirty="0" smtClean="0">
                <a:latin typeface="Times New Roman" panose="02020603050405020304" pitchFamily="18" charset="0"/>
              </a:rPr>
              <a:t>在</a:t>
            </a:r>
            <a:r>
              <a:rPr kumimoji="1" lang="zh-CN" altLang="en-US" sz="2800" b="1" u="sng" dirty="0" smtClean="0">
                <a:latin typeface="Times New Roman" panose="02020603050405020304" pitchFamily="18" charset="0"/>
              </a:rPr>
              <a:t>有向图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中，若对于</a:t>
            </a:r>
            <a:r>
              <a:rPr kumimoji="1" lang="en-US" altLang="zh-CN" sz="2800" b="1" dirty="0" smtClean="0">
                <a:latin typeface="Times New Roman" panose="02020603050405020304" pitchFamily="18" charset="0"/>
              </a:rPr>
              <a:t>V(G)</a:t>
            </a:r>
            <a:r>
              <a:rPr kumimoji="1" lang="zh-CN" altLang="en-US" sz="2800" b="1" dirty="0" smtClean="0">
                <a:latin typeface="Times New Roman" panose="02020603050405020304" pitchFamily="18" charset="0"/>
              </a:rPr>
              <a:t>中</a:t>
            </a:r>
            <a:r>
              <a:rPr kumimoji="1" lang="zh-CN" altLang="en-US" sz="2800" b="1" dirty="0" smtClean="0">
                <a:solidFill>
                  <a:srgbClr val="FF0000"/>
                </a:solidFill>
                <a:latin typeface="Times New Roman" panose="02020603050405020304" pitchFamily="18" charset="0"/>
              </a:rPr>
              <a:t>每一对不同顶点</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和</a:t>
            </a:r>
          </a:p>
          <a:p>
            <a:pPr algn="just" eaLnBrk="1" hangingPunct="1">
              <a:lnSpc>
                <a:spcPct val="90000"/>
              </a:lnSpc>
              <a:buFont typeface="Wingdings" panose="05000000000000000000" pitchFamily="2" charset="2"/>
              <a:buNone/>
              <a:defRPr/>
            </a:pPr>
            <a:r>
              <a:rPr kumimoji="1" lang="zh-CN" altLang="en-US" sz="2800" b="1" dirty="0" smtClean="0">
                <a:solidFill>
                  <a:srgbClr val="FF0000"/>
                </a:solidFill>
                <a:latin typeface="Times New Roman" panose="02020603050405020304" pitchFamily="18" charset="0"/>
              </a:rPr>
              <a:t>     </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en-US" altLang="zh-CN" sz="2800" b="1" baseline="-30000" dirty="0" smtClean="0">
                <a:solidFill>
                  <a:srgbClr val="FF0000"/>
                </a:solidFill>
                <a:latin typeface="Times New Roman" panose="02020603050405020304" pitchFamily="18" charset="0"/>
              </a:rPr>
              <a:t> </a:t>
            </a:r>
            <a:r>
              <a:rPr kumimoji="1" lang="zh-CN" altLang="en-US" sz="2800" b="1" dirty="0" smtClean="0">
                <a:solidFill>
                  <a:srgbClr val="FF0000"/>
                </a:solidFill>
                <a:latin typeface="Times New Roman" panose="02020603050405020304" pitchFamily="18" charset="0"/>
              </a:rPr>
              <a:t>之间，都存在从</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到</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以及从</a:t>
            </a:r>
            <a:r>
              <a:rPr kumimoji="1" lang="en-US" altLang="zh-CN" sz="2800" b="1" dirty="0" err="1" smtClean="0">
                <a:solidFill>
                  <a:srgbClr val="FF0000"/>
                </a:solidFill>
                <a:latin typeface="Times New Roman" panose="02020603050405020304" pitchFamily="18" charset="0"/>
              </a:rPr>
              <a:t>v</a:t>
            </a:r>
            <a:r>
              <a:rPr kumimoji="1" lang="en-US" altLang="zh-CN" sz="2800" b="1" baseline="-30000" dirty="0" err="1" smtClean="0">
                <a:solidFill>
                  <a:srgbClr val="FF0000"/>
                </a:solidFill>
                <a:latin typeface="Times New Roman" panose="02020603050405020304" pitchFamily="18" charset="0"/>
              </a:rPr>
              <a:t>j</a:t>
            </a:r>
            <a:r>
              <a:rPr kumimoji="1" lang="zh-CN" altLang="en-US" sz="2800" b="1" dirty="0" smtClean="0">
                <a:solidFill>
                  <a:srgbClr val="FF0000"/>
                </a:solidFill>
                <a:latin typeface="Times New Roman" panose="02020603050405020304" pitchFamily="18" charset="0"/>
              </a:rPr>
              <a:t>到</a:t>
            </a:r>
            <a:r>
              <a:rPr kumimoji="1" lang="en-US" altLang="zh-CN" sz="2800" b="1" dirty="0" smtClean="0">
                <a:solidFill>
                  <a:srgbClr val="FF0000"/>
                </a:solidFill>
                <a:latin typeface="Times New Roman" panose="02020603050405020304" pitchFamily="18" charset="0"/>
              </a:rPr>
              <a:t>v</a:t>
            </a:r>
            <a:r>
              <a:rPr kumimoji="1" lang="en-US" altLang="zh-CN" sz="2800" b="1" baseline="-30000" dirty="0" smtClean="0">
                <a:solidFill>
                  <a:srgbClr val="FF0000"/>
                </a:solidFill>
                <a:latin typeface="Times New Roman" panose="02020603050405020304" pitchFamily="18" charset="0"/>
              </a:rPr>
              <a:t>i</a:t>
            </a:r>
            <a:r>
              <a:rPr kumimoji="1" lang="zh-CN" altLang="en-US" sz="2800" b="1" dirty="0" smtClean="0">
                <a:solidFill>
                  <a:srgbClr val="FF0000"/>
                </a:solidFill>
                <a:latin typeface="Times New Roman" panose="02020603050405020304" pitchFamily="18" charset="0"/>
              </a:rPr>
              <a:t>的路径</a:t>
            </a:r>
            <a:r>
              <a:rPr kumimoji="1" lang="zh-CN" altLang="en-US" sz="2800" b="1" dirty="0" smtClean="0">
                <a:latin typeface="Times New Roman" panose="02020603050405020304" pitchFamily="18" charset="0"/>
              </a:rPr>
              <a:t>，则称</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为</a:t>
            </a:r>
            <a:r>
              <a:rPr kumimoji="1" lang="zh-CN" altLang="en-US" sz="2800" b="1" dirty="0" smtClean="0">
                <a:solidFill>
                  <a:schemeClr val="folHlink"/>
                </a:solidFill>
                <a:latin typeface="Times New Roman" panose="02020603050405020304" pitchFamily="18" charset="0"/>
              </a:rPr>
              <a:t>强连通图</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800" b="1" u="sng" dirty="0" smtClean="0">
                <a:latin typeface="Times New Roman" panose="02020603050405020304" pitchFamily="18" charset="0"/>
              </a:rPr>
              <a:t>有向图</a:t>
            </a:r>
            <a:r>
              <a:rPr kumimoji="1" lang="zh-CN" altLang="en-US" sz="2800" b="1" dirty="0" smtClean="0">
                <a:latin typeface="Times New Roman" panose="02020603050405020304" pitchFamily="18" charset="0"/>
              </a:rPr>
              <a:t>中</a:t>
            </a:r>
            <a:r>
              <a:rPr kumimoji="1" lang="zh-CN" altLang="en-US" sz="2800" b="1" u="sng" dirty="0" smtClean="0">
                <a:solidFill>
                  <a:srgbClr val="FF0000"/>
                </a:solidFill>
                <a:latin typeface="Times New Roman" panose="02020603050405020304" pitchFamily="18" charset="0"/>
              </a:rPr>
              <a:t>最大的强连通子图</a:t>
            </a:r>
            <a:r>
              <a:rPr kumimoji="1" lang="zh-CN" altLang="en-US" sz="2800" b="1" dirty="0" smtClean="0">
                <a:latin typeface="Times New Roman" panose="02020603050405020304" pitchFamily="18" charset="0"/>
              </a:rPr>
              <a:t>称为它的</a:t>
            </a:r>
            <a:r>
              <a:rPr kumimoji="1" lang="zh-CN" altLang="en-US" sz="2800" b="1" dirty="0" smtClean="0">
                <a:solidFill>
                  <a:schemeClr val="folHlink"/>
                </a:solidFill>
                <a:latin typeface="Times New Roman" panose="02020603050405020304" pitchFamily="18" charset="0"/>
              </a:rPr>
              <a:t>强连通分量</a:t>
            </a:r>
            <a:r>
              <a:rPr kumimoji="1" lang="zh-CN" altLang="en-US"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smtClean="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smtClean="0">
                <a:latin typeface="Times New Roman" panose="02020603050405020304" pitchFamily="18" charset="0"/>
              </a:rPr>
              <a:t>  </a:t>
            </a:r>
            <a:r>
              <a:rPr kumimoji="1" lang="zh-CN" altLang="en-US" sz="2800" b="1" dirty="0" smtClean="0">
                <a:latin typeface="Times New Roman" panose="02020603050405020304" pitchFamily="18" charset="0"/>
              </a:rPr>
              <a:t>例：</a:t>
            </a:r>
          </a:p>
        </p:txBody>
      </p:sp>
      <p:grpSp>
        <p:nvGrpSpPr>
          <p:cNvPr id="31747" name="Group 31"/>
          <p:cNvGrpSpPr>
            <a:grpSpLocks/>
          </p:cNvGrpSpPr>
          <p:nvPr/>
        </p:nvGrpSpPr>
        <p:grpSpPr bwMode="auto">
          <a:xfrm>
            <a:off x="1447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2987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4791075" y="4564063"/>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6929438" y="5159375"/>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4427538"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6372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ppt_x"/>
                                          </p:val>
                                        </p:tav>
                                        <p:tav tm="100000">
                                          <p:val>
                                            <p:strVal val="#ppt_x"/>
                                          </p:val>
                                        </p:tav>
                                      </p:tavLst>
                                    </p:anim>
                                    <p:anim calcmode="lin" valueType="num">
                                      <p:cBhvr additive="base">
                                        <p:cTn id="8" dur="500" fill="hold"/>
                                        <p:tgtEl>
                                          <p:spTgt spid="3073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blinds(horizontal)">
                                      <p:cBhvr>
                                        <p:cTn id="12" dur="500"/>
                                        <p:tgtEl>
                                          <p:spTgt spid="30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0750"/>
                                        </p:tgtEl>
                                        <p:attrNameLst>
                                          <p:attrName>style.visibility</p:attrName>
                                        </p:attrNameLst>
                                      </p:cBhvr>
                                      <p:to>
                                        <p:strVal val="visible"/>
                                      </p:to>
                                    </p:set>
                                    <p:anim calcmode="lin" valueType="num">
                                      <p:cBhvr additive="base">
                                        <p:cTn id="17" dur="500" fill="hold"/>
                                        <p:tgtEl>
                                          <p:spTgt spid="30750"/>
                                        </p:tgtEl>
                                        <p:attrNameLst>
                                          <p:attrName>ppt_x</p:attrName>
                                        </p:attrNameLst>
                                      </p:cBhvr>
                                      <p:tavLst>
                                        <p:tav tm="0">
                                          <p:val>
                                            <p:strVal val="#ppt_x"/>
                                          </p:val>
                                        </p:tav>
                                        <p:tav tm="100000">
                                          <p:val>
                                            <p:strVal val="#ppt_x"/>
                                          </p:val>
                                        </p:tav>
                                      </p:tavLst>
                                    </p:anim>
                                    <p:anim calcmode="lin" valueType="num">
                                      <p:cBhvr additive="base">
                                        <p:cTn id="18" dur="500" fill="hold"/>
                                        <p:tgtEl>
                                          <p:spTgt spid="30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32256" y="371702"/>
            <a:ext cx="8382000" cy="3048000"/>
          </a:xfrm>
        </p:spPr>
        <p:txBody>
          <a:bodyPr/>
          <a:lstStyle/>
          <a:p>
            <a:pPr algn="just" eaLnBrk="1" hangingPunct="1">
              <a:lnSpc>
                <a:spcPct val="90000"/>
              </a:lnSpc>
              <a:buFont typeface="Wingdings" panose="05000000000000000000" pitchFamily="2" charset="2"/>
              <a:buNone/>
              <a:defRPr/>
            </a:pPr>
            <a:r>
              <a:rPr kumimoji="1" lang="en-US" altLang="zh-CN" dirty="0" smtClean="0">
                <a:latin typeface="Times New Roman" panose="02020603050405020304" pitchFamily="18" charset="0"/>
              </a:rPr>
              <a:t>(3) </a:t>
            </a:r>
            <a:r>
              <a:rPr kumimoji="1" lang="zh-CN" altLang="en-US" b="1" dirty="0" smtClean="0">
                <a:solidFill>
                  <a:schemeClr val="folHlink"/>
                </a:solidFill>
                <a:latin typeface="Times New Roman" panose="02020603050405020304" pitchFamily="18" charset="0"/>
              </a:rPr>
              <a:t>生成树</a:t>
            </a: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一个连通图的</a:t>
            </a:r>
            <a:r>
              <a:rPr kumimoji="1" lang="zh-CN" altLang="en-US" b="1" dirty="0" smtClean="0">
                <a:solidFill>
                  <a:schemeClr val="hlink"/>
                </a:solidFill>
                <a:latin typeface="Times New Roman" panose="02020603050405020304" pitchFamily="18" charset="0"/>
              </a:rPr>
              <a:t>极小</a:t>
            </a:r>
            <a:r>
              <a:rPr kumimoji="1" lang="zh-CN" altLang="en-US" b="1" dirty="0" smtClean="0">
                <a:latin typeface="Times New Roman" panose="02020603050405020304" pitchFamily="18" charset="0"/>
              </a:rPr>
              <a:t>连通子图称作该图的生成树，</a:t>
            </a:r>
            <a:r>
              <a:rPr kumimoji="1" lang="zh-CN" altLang="en-US" b="1" dirty="0" smtClean="0">
                <a:solidFill>
                  <a:srgbClr val="FF0000"/>
                </a:solidFill>
                <a:latin typeface="Times New Roman" panose="02020603050405020304" pitchFamily="18" charset="0"/>
              </a:rPr>
              <a:t>它含有图中全部顶点</a:t>
            </a:r>
            <a:r>
              <a:rPr kumimoji="1" lang="en-US" altLang="zh-CN" b="1" i="1" dirty="0" smtClean="0">
                <a:solidFill>
                  <a:srgbClr val="FF0000"/>
                </a:solidFill>
                <a:latin typeface="Times New Roman" panose="02020603050405020304" pitchFamily="18" charset="0"/>
              </a:rPr>
              <a:t>n</a:t>
            </a:r>
            <a:r>
              <a:rPr kumimoji="1" lang="zh-CN" altLang="en-US" b="1" dirty="0" smtClean="0">
                <a:solidFill>
                  <a:srgbClr val="FF0000"/>
                </a:solidFill>
                <a:latin typeface="Times New Roman" panose="02020603050405020304" pitchFamily="18" charset="0"/>
              </a:rPr>
              <a:t>，但只有足以构成一棵树的</a:t>
            </a:r>
            <a:r>
              <a:rPr kumimoji="1" lang="en-US" altLang="zh-CN" b="1" dirty="0" smtClean="0">
                <a:solidFill>
                  <a:srgbClr val="FF0000"/>
                </a:solidFill>
                <a:latin typeface="Times New Roman" panose="02020603050405020304" pitchFamily="18" charset="0"/>
              </a:rPr>
              <a:t>n</a:t>
            </a:r>
            <a:r>
              <a:rPr kumimoji="1" lang="en-US" altLang="zh-CN" b="1" dirty="0" smtClean="0">
                <a:solidFill>
                  <a:srgbClr val="FF0000"/>
                </a:solidFill>
                <a:latin typeface="宋体" panose="02010600030101010101" pitchFamily="2" charset="-122"/>
              </a:rPr>
              <a:t>-</a:t>
            </a:r>
            <a:r>
              <a:rPr kumimoji="1" lang="en-US" altLang="zh-CN" b="1" dirty="0" smtClean="0">
                <a:solidFill>
                  <a:srgbClr val="FF0000"/>
                </a:solidFill>
                <a:latin typeface="Times New Roman" panose="02020603050405020304" pitchFamily="18" charset="0"/>
              </a:rPr>
              <a:t>1</a:t>
            </a:r>
            <a:r>
              <a:rPr kumimoji="1" lang="zh-CN" altLang="en-US" b="1" dirty="0" smtClean="0">
                <a:solidFill>
                  <a:srgbClr val="FF0000"/>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的一棵生成树为：</a:t>
            </a:r>
            <a:r>
              <a:rPr kumimoji="1" lang="zh-CN" altLang="en-US" sz="3600" b="1" dirty="0" smtClean="0">
                <a:latin typeface="Times New Roman" panose="02020603050405020304" pitchFamily="18" charset="0"/>
              </a:rPr>
              <a:t> </a:t>
            </a:r>
          </a:p>
        </p:txBody>
      </p:sp>
      <p:grpSp>
        <p:nvGrpSpPr>
          <p:cNvPr id="32771" name="Group 51"/>
          <p:cNvGrpSpPr>
            <a:grpSpLocks/>
          </p:cNvGrpSpPr>
          <p:nvPr/>
        </p:nvGrpSpPr>
        <p:grpSpPr bwMode="auto">
          <a:xfrm>
            <a:off x="1066800" y="4724400"/>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836863" y="231775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971550" y="4581525"/>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4294967295"/>
          </p:nvPr>
        </p:nvSpPr>
        <p:spPr>
          <a:xfrm>
            <a:off x="228600" y="476672"/>
            <a:ext cx="8915400" cy="5616624"/>
          </a:xfrm>
        </p:spPr>
        <p:txBody>
          <a:bodyPr/>
          <a:lstStyle/>
          <a:p>
            <a:pPr marL="168275" indent="-168275" eaLnBrk="1" hangingPunct="1">
              <a:lnSpc>
                <a:spcPct val="80000"/>
              </a:lnSpc>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 8.1.2 </a:t>
            </a:r>
            <a:r>
              <a:rPr kumimoji="1" lang="zh-CN" altLang="en-US" sz="2800" b="1" dirty="0" smtClean="0">
                <a:solidFill>
                  <a:schemeClr val="tx2"/>
                </a:solidFill>
                <a:latin typeface="Times New Roman" panose="02020603050405020304" pitchFamily="18" charset="0"/>
              </a:rPr>
              <a:t>图的抽象数据类型</a:t>
            </a:r>
          </a:p>
          <a:p>
            <a:pPr marL="168275" indent="-168275" eaLnBrk="1" hangingPunct="1">
              <a:lnSpc>
                <a:spcPct val="80000"/>
              </a:lnSpc>
              <a:buFont typeface="Wingdings" panose="05000000000000000000" pitchFamily="2" charset="2"/>
              <a:buNone/>
              <a:defRPr/>
            </a:pPr>
            <a:endParaRPr kumimoji="1" lang="zh-CN" altLang="en-US" sz="600" b="1" dirty="0" smtClean="0">
              <a:solidFill>
                <a:schemeClr val="tx2"/>
              </a:solidFill>
              <a:latin typeface="Times New Roman" panose="02020603050405020304" pitchFamily="18" charset="0"/>
            </a:endParaRPr>
          </a:p>
        </p:txBody>
      </p:sp>
      <p:sp>
        <p:nvSpPr>
          <p:cNvPr id="43012" name="Rectangle 5"/>
          <p:cNvSpPr txBox="1"/>
          <p:nvPr/>
        </p:nvSpPr>
        <p:spPr>
          <a:xfrm>
            <a:off x="323528" y="1052736"/>
            <a:ext cx="8820472"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6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18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188913"/>
            <a:ext cx="6019800" cy="693737"/>
          </a:xfrm>
        </p:spPr>
        <p:txBody>
          <a:bodyPr/>
          <a:lstStyle/>
          <a:p>
            <a:pPr eaLnBrk="1" hangingPunct="1"/>
            <a:r>
              <a:rPr lang="en-US" altLang="zh-CN" b="1" dirty="0" smtClean="0">
                <a:solidFill>
                  <a:schemeClr val="folHlink"/>
                </a:solidFill>
                <a:latin typeface="华文行楷" panose="02010800040101010101" pitchFamily="2" charset="-122"/>
                <a:ea typeface="华文行楷" panose="02010800040101010101" pitchFamily="2" charset="-122"/>
              </a:rPr>
              <a:t>8.2  </a:t>
            </a:r>
            <a:r>
              <a:rPr lang="zh-CN" altLang="en-US" b="1" dirty="0" smtClean="0">
                <a:solidFill>
                  <a:schemeClr val="folHlink"/>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611560" y="1772816"/>
            <a:ext cx="8458200" cy="2819400"/>
          </a:xfrm>
        </p:spPr>
        <p:txBody>
          <a:bodyPr/>
          <a:lstStyle/>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8.2.1  </a:t>
            </a:r>
            <a:r>
              <a:rPr kumimoji="1" lang="zh-CN" altLang="en-US" b="1" dirty="0" smtClean="0">
                <a:solidFill>
                  <a:schemeClr val="tx2"/>
                </a:solidFill>
                <a:latin typeface="Times New Roman" panose="02020603050405020304" pitchFamily="18" charset="0"/>
              </a:rPr>
              <a:t>邻接矩阵</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matrix)</a:t>
            </a:r>
            <a:endParaRPr kumimoji="1" lang="zh-CN" altLang="en-US"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solidFill>
                  <a:schemeClr val="tx2"/>
                </a:solidFill>
                <a:latin typeface="Times New Roman" panose="02020603050405020304" pitchFamily="18" charset="0"/>
              </a:rPr>
              <a:t>8.2.2	 </a:t>
            </a:r>
            <a:r>
              <a:rPr kumimoji="1" lang="zh-CN" altLang="en-US" b="1" dirty="0" smtClean="0">
                <a:solidFill>
                  <a:schemeClr val="tx2"/>
                </a:solidFill>
                <a:latin typeface="Times New Roman" panose="02020603050405020304" pitchFamily="18" charset="0"/>
              </a:rPr>
              <a:t>邻接表</a:t>
            </a:r>
            <a:r>
              <a:rPr kumimoji="1" lang="en-US" altLang="zh-CN" b="1" dirty="0" smtClean="0">
                <a:solidFill>
                  <a:schemeClr val="tx2"/>
                </a:solidFill>
                <a:latin typeface="Times New Roman" panose="02020603050405020304" pitchFamily="18" charset="0"/>
              </a:rPr>
              <a:t>(</a:t>
            </a:r>
            <a:r>
              <a:rPr kumimoji="1" lang="en-US" altLang="zh-CN" b="1" dirty="0" err="1" smtClean="0">
                <a:solidFill>
                  <a:schemeClr val="tx2"/>
                </a:solidFill>
                <a:latin typeface="Times New Roman" panose="02020603050405020304" pitchFamily="18" charset="0"/>
              </a:rPr>
              <a:t>Adjecency</a:t>
            </a:r>
            <a:r>
              <a:rPr kumimoji="1" lang="en-US" altLang="zh-CN" b="1" dirty="0" smtClean="0">
                <a:solidFill>
                  <a:schemeClr val="tx2"/>
                </a:solidFill>
                <a:latin typeface="Times New Roman" panose="02020603050405020304" pitchFamily="18" charset="0"/>
              </a:rPr>
              <a:t> list)</a:t>
            </a:r>
            <a:endParaRPr kumimoji="1" lang="zh-CN" altLang="en-US" b="1" dirty="0" smtClean="0">
              <a:solidFill>
                <a:schemeClr val="tx2"/>
              </a:solidFill>
              <a:latin typeface="Times New Roman" panose="02020603050405020304" pitchFamily="18" charset="0"/>
            </a:endParaRPr>
          </a:p>
        </p:txBody>
      </p:sp>
      <p:grpSp>
        <p:nvGrpSpPr>
          <p:cNvPr id="110" name="Group 4"/>
          <p:cNvGrpSpPr>
            <a:grpSpLocks/>
          </p:cNvGrpSpPr>
          <p:nvPr/>
        </p:nvGrpSpPr>
        <p:grpSpPr bwMode="auto">
          <a:xfrm>
            <a:off x="682625" y="3645024"/>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300288" y="3716461"/>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167"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5305425" y="3751386"/>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7950" y="44450"/>
            <a:ext cx="8229600" cy="884238"/>
          </a:xfrm>
        </p:spPr>
        <p:txBody>
          <a:bodyPr/>
          <a:lstStyle/>
          <a:p>
            <a:pPr eaLnBrk="1" hangingPunct="1"/>
            <a:r>
              <a:rPr lang="zh-CN" altLang="en-US" sz="4000" b="1" dirty="0" smtClean="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251520" y="836712"/>
            <a:ext cx="8784975" cy="5543451"/>
          </a:xfrm>
        </p:spPr>
        <p:txBody>
          <a:bodyPr>
            <a:prstTxWarp prst="textNoShape">
              <a:avLst/>
            </a:prstTxWarp>
          </a:bodyPr>
          <a:lstStyle/>
          <a:p>
            <a:pPr eaLnBrk="1" hangingPunct="1">
              <a:spcBef>
                <a:spcPct val="5000"/>
              </a:spcBef>
              <a:buNone/>
              <a:defRPr/>
            </a:pPr>
            <a:r>
              <a:rPr lang="en-US" altLang="zh-CN" sz="1600" b="1" dirty="0" err="1" smtClean="0">
                <a:latin typeface="Times New Roman" panose="02020603050405020304" pitchFamily="18" charset="0"/>
                <a:ea typeface="隶书" panose="02010509060101010101" pitchFamily="49" charset="-122"/>
              </a:rPr>
              <a:t>const</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DefaultVertices</a:t>
            </a:r>
            <a:r>
              <a:rPr lang="en-US" altLang="zh-CN" sz="1600" dirty="0" smtClean="0">
                <a:latin typeface="Times New Roman" panose="02020603050405020304" pitchFamily="18" charset="0"/>
                <a:ea typeface="隶书" panose="02010509060101010101" pitchFamily="49" charset="-122"/>
              </a:rPr>
              <a:t> = 30</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最大顶点数</a:t>
            </a:r>
            <a:r>
              <a:rPr lang="en-US" altLang="zh-CN" sz="1600" b="1" dirty="0" smtClean="0">
                <a:solidFill>
                  <a:srgbClr val="CC0000"/>
                </a:solidFill>
                <a:latin typeface="Times New Roman" panose="02020603050405020304" pitchFamily="18" charset="0"/>
                <a:ea typeface="隶书" panose="02010509060101010101" pitchFamily="49" charset="-122"/>
              </a:rPr>
              <a:t>(=n)</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maxWeight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无穷大</a:t>
            </a:r>
            <a:r>
              <a:rPr lang="zh-CN" altLang="en-US" sz="1600" dirty="0" smtClean="0">
                <a:solidFill>
                  <a:srgbClr val="CC0000"/>
                </a:solidFill>
                <a:latin typeface="Times New Roman" panose="02020603050405020304" pitchFamily="18" charset="0"/>
                <a:ea typeface="隶书" panose="02010509060101010101" pitchFamily="49" charset="-122"/>
              </a:rPr>
              <a:t>的值</a:t>
            </a:r>
            <a:endParaRPr lang="en-US" altLang="zh-CN" sz="1600" dirty="0" smtClean="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template &lt;class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class </a:t>
            </a:r>
            <a:r>
              <a:rPr lang="en-US" altLang="zh-CN" sz="1600" dirty="0" smtClean="0">
                <a:latin typeface="Times New Roman" panose="02020603050405020304" pitchFamily="18" charset="0"/>
                <a:ea typeface="隶书" panose="02010509060101010101" pitchFamily="49" charset="-122"/>
              </a:rPr>
              <a:t>E</a:t>
            </a:r>
            <a:r>
              <a:rPr lang="en-US" altLang="zh-CN" sz="16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class </a:t>
            </a:r>
            <a:r>
              <a:rPr lang="en-US" altLang="zh-CN" sz="1600" dirty="0" smtClean="0">
                <a:latin typeface="Times New Roman" panose="02020603050405020304" pitchFamily="18" charset="0"/>
                <a:ea typeface="隶书" panose="02010509060101010101" pitchFamily="49" charset="-122"/>
              </a:rPr>
              <a:t>Graph</a:t>
            </a:r>
            <a:r>
              <a:rPr lang="en-US" altLang="zh-CN" sz="1600" b="1" dirty="0" smtClean="0">
                <a:latin typeface="Times New Roman" panose="02020603050405020304" pitchFamily="18" charset="0"/>
                <a:ea typeface="隶书" panose="02010509060101010101" pitchFamily="49" charset="-122"/>
              </a:rPr>
              <a:t> {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图的类定义</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protected:</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maxVertices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图中最大顶点数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numEdges</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numVertices</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当前顶点数</a:t>
            </a:r>
          </a:p>
          <a:p>
            <a:pPr eaLnBrk="1" hangingPunct="1">
              <a:spcBef>
                <a:spcPct val="5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getVertexPos</a:t>
            </a:r>
            <a:r>
              <a:rPr lang="en-US" altLang="zh-CN" sz="1600" dirty="0" smtClean="0">
                <a:latin typeface="Times New Roman" panose="02020603050405020304" pitchFamily="18" charset="0"/>
                <a:ea typeface="隶书" panose="02010509060101010101" pitchFamily="49" charset="-122"/>
              </a:rPr>
              <a:t> (T vertex)</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smtClean="0">
                <a:solidFill>
                  <a:srgbClr val="CC0000"/>
                </a:solidFill>
                <a:latin typeface="Times New Roman" panose="02020603050405020304" pitchFamily="18" charset="0"/>
                <a:ea typeface="隶书" panose="02010509060101010101" pitchFamily="49" charset="-122"/>
              </a:rPr>
              <a:t>给出顶点</a:t>
            </a:r>
            <a:r>
              <a:rPr lang="en-US" altLang="zh-CN" sz="1600" b="1" dirty="0" smtClean="0">
                <a:solidFill>
                  <a:srgbClr val="CC0000"/>
                </a:solidFill>
                <a:latin typeface="Times New Roman" panose="02020603050405020304" pitchFamily="18" charset="0"/>
                <a:ea typeface="隶书" panose="02010509060101010101" pitchFamily="49" charset="-122"/>
              </a:rPr>
              <a:t>vertex</a:t>
            </a:r>
            <a:r>
              <a:rPr lang="zh-CN" altLang="en-US" sz="1600" dirty="0" smtClean="0">
                <a:solidFill>
                  <a:srgbClr val="CC0000"/>
                </a:solidFill>
                <a:latin typeface="Times New Roman" panose="02020603050405020304" pitchFamily="18" charset="0"/>
                <a:ea typeface="隶书" panose="02010509060101010101" pitchFamily="49" charset="-122"/>
              </a:rPr>
              <a:t>在图中位置</a:t>
            </a:r>
          </a:p>
          <a:p>
            <a:pPr eaLnBrk="1" hangingPunct="1">
              <a:spcBef>
                <a:spcPct val="5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public:  </a:t>
            </a:r>
          </a:p>
          <a:p>
            <a:pPr eaLnBrk="1" hangingPunct="1">
              <a:spcBef>
                <a:spcPct val="5000"/>
              </a:spcBef>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Graph </a:t>
            </a:r>
            <a:r>
              <a:rPr lang="en-US" altLang="zh-CN" sz="1600" dirty="0">
                <a:latin typeface="Times New Roman" panose="02020603050405020304" pitchFamily="18" charset="0"/>
                <a:ea typeface="隶书" panose="02010509060101010101" pitchFamily="49" charset="-122"/>
              </a:rPr>
              <a:t>(</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DefaultVertices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构造函数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a:latin typeface="Times New Roman" panose="02020603050405020304" pitchFamily="18" charset="0"/>
              </a:rPr>
              <a:t>～</a:t>
            </a:r>
            <a:r>
              <a:rPr lang="en-US" altLang="zh-CN" sz="1600" dirty="0">
                <a:latin typeface="Times New Roman" panose="02020603050405020304" pitchFamily="18" charset="0"/>
                <a:ea typeface="隶书" panose="02010509060101010101" pitchFamily="49" charset="-122"/>
              </a:rPr>
              <a:t>Graph()</a:t>
            </a:r>
            <a:r>
              <a:rPr lang="en-US" altLang="zh-CN" sz="1600" b="1" dirty="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析构函数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GraphEmpty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0</a:t>
            </a:r>
            <a:r>
              <a:rPr lang="en-US" altLang="zh-CN" sz="1600" b="1" dirty="0">
                <a:latin typeface="Times New Roman" panose="02020603050405020304" pitchFamily="18" charset="0"/>
                <a:ea typeface="隶书" panose="02010509060101010101" pitchFamily="49" charset="-122"/>
              </a:rPr>
              <a:t>; }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判图空</a:t>
            </a:r>
            <a:r>
              <a:rPr lang="zh-CN" altLang="en-US" sz="1600" dirty="0" smtClean="0">
                <a:solidFill>
                  <a:srgbClr val="CC0000"/>
                </a:solidFill>
                <a:latin typeface="Times New Roman" panose="02020603050405020304" pitchFamily="18" charset="0"/>
                <a:ea typeface="隶书" panose="02010509060101010101" pitchFamily="49" charset="-122"/>
              </a:rPr>
              <a:t>否</a:t>
            </a:r>
            <a:r>
              <a:rPr lang="en-US" altLang="zh-CN" sz="16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NumberOfVertices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numVertices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返回当前顶点数</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zh-CN" altLang="en-US"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NumberOfEdges</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 return </a:t>
            </a:r>
            <a:r>
              <a:rPr lang="en-US" altLang="zh-CN" sz="1600" dirty="0" err="1">
                <a:latin typeface="Times New Roman" panose="02020603050405020304" pitchFamily="18" charset="0"/>
                <a:ea typeface="隶书" panose="02010509060101010101" pitchFamily="49" charset="-122"/>
              </a:rPr>
              <a:t>numEdges</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返回当前边数</a:t>
            </a:r>
          </a:p>
          <a:p>
            <a:pPr eaLnBrk="1" hangingPunct="1">
              <a:spcBef>
                <a:spcPct val="5000"/>
              </a:spcBef>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getValue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err="1">
                <a:solidFill>
                  <a:srgbClr val="CC0000"/>
                </a:solidFill>
                <a:latin typeface="Times New Roman" panose="02020603050405020304" pitchFamily="18" charset="0"/>
                <a:ea typeface="隶书" panose="02010509060101010101" pitchFamily="49" charset="-122"/>
              </a:rPr>
              <a:t>i</a:t>
            </a:r>
            <a:r>
              <a:rPr lang="en-US" altLang="zh-CN" sz="1600" b="1" dirty="0">
                <a:solidFill>
                  <a:srgbClr val="CC0000"/>
                </a:solidFill>
                <a:latin typeface="Times New Roman" panose="02020603050405020304" pitchFamily="18" charset="0"/>
                <a:ea typeface="隶书" panose="02010509060101010101" pitchFamily="49" charset="-122"/>
              </a:rPr>
              <a:t> </a:t>
            </a:r>
            <a:r>
              <a:rPr lang="zh-CN" altLang="en-US" sz="1600" dirty="0">
                <a:solidFill>
                  <a:srgbClr val="CC0000"/>
                </a:solidFill>
                <a:latin typeface="Times New Roman" panose="02020603050405020304" pitchFamily="18" charset="0"/>
                <a:ea typeface="隶书" panose="02010509060101010101" pitchFamily="49" charset="-122"/>
              </a:rPr>
              <a:t>的值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dirty="0">
                <a:latin typeface="Times New Roman" panose="02020603050405020304" pitchFamily="18" charset="0"/>
                <a:ea typeface="隶书" panose="02010509060101010101" pitchFamily="49" charset="-122"/>
              </a:rPr>
              <a:t>E</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getWeight</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取边上权值</a:t>
            </a:r>
          </a:p>
          <a:p>
            <a:pPr eaLnBrk="1" hangingPunct="1">
              <a:spcBef>
                <a:spcPct val="5000"/>
              </a:spcBef>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getFirstNeighbor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取顶点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的第一个邻接顶点</a:t>
            </a:r>
            <a:endParaRPr lang="en-US" altLang="zh-CN" sz="16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getNextNeighbor</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v,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w</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6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6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400" dirty="0">
              <a:solidFill>
                <a:srgbClr val="CC0000"/>
              </a:solidFill>
              <a:latin typeface="Times New Roman" panose="02020603050405020304" pitchFamily="18" charset="0"/>
              <a:ea typeface="隶书" panose="02010509060101010101" pitchFamily="49" charset="-122"/>
            </a:endParaRP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const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vertex</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插入一个顶点</a:t>
            </a:r>
            <a:r>
              <a:rPr lang="en-US" altLang="zh-CN" sz="1600" b="1" dirty="0">
                <a:solidFill>
                  <a:srgbClr val="CC0000"/>
                </a:solidFill>
                <a:latin typeface="Times New Roman" panose="02020603050405020304" pitchFamily="18" charset="0"/>
                <a:ea typeface="隶书" panose="02010509060101010101" pitchFamily="49" charset="-122"/>
              </a:rPr>
              <a:t>vertex</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insertEdge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E cost</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插入边</a:t>
            </a:r>
            <a:r>
              <a:rPr lang="en-US" altLang="zh-CN" sz="1600" b="1" dirty="0">
                <a:solidFill>
                  <a:srgbClr val="CC0000"/>
                </a:solidFill>
                <a:latin typeface="Times New Roman" panose="02020603050405020304" pitchFamily="18" charset="0"/>
                <a:ea typeface="隶书" panose="02010509060101010101" pitchFamily="49" charset="-122"/>
              </a:rPr>
              <a:t>(v1,v2), </a:t>
            </a:r>
            <a:r>
              <a:rPr lang="zh-CN" altLang="en-US" sz="1600" dirty="0">
                <a:solidFill>
                  <a:srgbClr val="CC0000"/>
                </a:solidFill>
                <a:latin typeface="Times New Roman" panose="02020603050405020304" pitchFamily="18" charset="0"/>
                <a:ea typeface="隶书" panose="02010509060101010101" pitchFamily="49" charset="-122"/>
              </a:rPr>
              <a:t>权为</a:t>
            </a:r>
            <a:r>
              <a:rPr lang="en-US" altLang="zh-CN" sz="1600" b="1" dirty="0">
                <a:solidFill>
                  <a:srgbClr val="CC0000"/>
                </a:solidFill>
                <a:latin typeface="Times New Roman" panose="02020603050405020304" pitchFamily="18" charset="0"/>
                <a:ea typeface="隶书" panose="02010509060101010101" pitchFamily="49" charset="-122"/>
              </a:rPr>
              <a:t>cost</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removeVertex</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删去顶点</a:t>
            </a:r>
            <a:r>
              <a:rPr lang="zh-CN" altLang="en-US" sz="1600" b="1" dirty="0">
                <a:solidFill>
                  <a:srgbClr val="CC0000"/>
                </a:solidFill>
                <a:latin typeface="Times New Roman" panose="02020603050405020304" pitchFamily="18" charset="0"/>
                <a:ea typeface="隶书" panose="02010509060101010101" pitchFamily="49" charset="-122"/>
              </a:rPr>
              <a:t> </a:t>
            </a:r>
            <a:r>
              <a:rPr lang="en-US" altLang="zh-CN" sz="1600" b="1" dirty="0">
                <a:solidFill>
                  <a:srgbClr val="CC0000"/>
                </a:solidFill>
                <a:latin typeface="Times New Roman" panose="02020603050405020304" pitchFamily="18" charset="0"/>
                <a:ea typeface="隶书" panose="02010509060101010101" pitchFamily="49" charset="-122"/>
              </a:rPr>
              <a:t>v </a:t>
            </a:r>
            <a:r>
              <a:rPr lang="zh-CN" altLang="en-US" sz="1600" dirty="0">
                <a:solidFill>
                  <a:srgbClr val="CC0000"/>
                </a:solidFill>
                <a:latin typeface="Times New Roman" panose="02020603050405020304" pitchFamily="18" charset="0"/>
                <a:ea typeface="隶书" panose="02010509060101010101" pitchFamily="49" charset="-122"/>
              </a:rPr>
              <a:t>和所有与</a:t>
            </a:r>
            <a:r>
              <a:rPr lang="en-US" altLang="zh-CN" sz="1600" dirty="0">
                <a:solidFill>
                  <a:srgbClr val="CC0000"/>
                </a:solidFill>
                <a:latin typeface="Times New Roman" panose="02020603050405020304" pitchFamily="18" charset="0"/>
                <a:ea typeface="隶书" panose="02010509060101010101" pitchFamily="49" charset="-122"/>
              </a:rPr>
              <a:t>v</a:t>
            </a:r>
            <a:r>
              <a:rPr lang="zh-CN" altLang="en-US" sz="1600" dirty="0">
                <a:solidFill>
                  <a:srgbClr val="CC0000"/>
                </a:solidFill>
                <a:latin typeface="Times New Roman" panose="02020603050405020304" pitchFamily="18" charset="0"/>
                <a:ea typeface="隶书" panose="02010509060101010101" pitchFamily="49" charset="-122"/>
              </a:rPr>
              <a:t>相关联边</a:t>
            </a:r>
          </a:p>
          <a:p>
            <a:pPr eaLnBrk="1" hangingPunct="1">
              <a:spcBef>
                <a:spcPct val="5000"/>
              </a:spcBef>
              <a:buNone/>
              <a:defRPr/>
            </a:pPr>
            <a:r>
              <a:rPr lang="en-US" altLang="zh-CN" sz="1600" b="1" dirty="0" smtClean="0">
                <a:latin typeface="Times New Roman" panose="02020603050405020304" pitchFamily="18" charset="0"/>
                <a:ea typeface="隶书" panose="02010509060101010101" pitchFamily="49" charset="-122"/>
              </a:rPr>
              <a:t>    virtual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removeEdge</a:t>
            </a:r>
            <a:r>
              <a:rPr lang="en-US" altLang="zh-CN" sz="1600"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v1</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v2)</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rgbClr val="CC0000"/>
                </a:solidFill>
                <a:latin typeface="Times New Roman" panose="02020603050405020304" pitchFamily="18" charset="0"/>
                <a:ea typeface="隶书" panose="02010509060101010101" pitchFamily="49" charset="-122"/>
              </a:rPr>
              <a:t>//</a:t>
            </a:r>
            <a:r>
              <a:rPr lang="zh-CN" altLang="en-US" sz="1600" dirty="0">
                <a:solidFill>
                  <a:srgbClr val="CC0000"/>
                </a:solidFill>
                <a:latin typeface="Times New Roman" panose="02020603050405020304" pitchFamily="18" charset="0"/>
                <a:ea typeface="隶书" panose="02010509060101010101" pitchFamily="49" charset="-122"/>
              </a:rPr>
              <a:t>在图中删去边</a:t>
            </a:r>
            <a:r>
              <a:rPr lang="en-US" altLang="zh-CN" sz="1600" b="1" dirty="0">
                <a:solidFill>
                  <a:srgbClr val="CC0000"/>
                </a:solidFill>
                <a:latin typeface="Times New Roman" panose="02020603050405020304" pitchFamily="18" charset="0"/>
                <a:ea typeface="隶书" panose="02010509060101010101" pitchFamily="49" charset="-122"/>
              </a:rPr>
              <a:t>(v1,v2)</a:t>
            </a:r>
          </a:p>
          <a:p>
            <a:pPr eaLnBrk="1" hangingPunct="1">
              <a:spcBef>
                <a:spcPct val="5000"/>
              </a:spcBef>
              <a:buNone/>
              <a:defRPr/>
            </a:pPr>
            <a:r>
              <a:rPr lang="en-US" altLang="zh-CN" sz="16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endParaRPr lang="en-US" altLang="zh-CN" sz="1600" b="1" dirty="0" smtClean="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250825" y="257175"/>
            <a:ext cx="8458200" cy="2819400"/>
          </a:xfrm>
        </p:spPr>
        <p:txBody>
          <a:bodyPr/>
          <a:lstStyle/>
          <a:p>
            <a:pPr eaLnBrk="1" hangingPunct="1">
              <a:buFont typeface="Wingdings" panose="05000000000000000000" pitchFamily="2" charset="2"/>
              <a:buNone/>
              <a:defRPr/>
            </a:pPr>
            <a:r>
              <a:rPr kumimoji="1" lang="en-US" altLang="zh-CN" sz="2800" b="1" dirty="0" smtClean="0">
                <a:solidFill>
                  <a:schemeClr val="tx2"/>
                </a:solidFill>
                <a:latin typeface="Times New Roman" panose="02020603050405020304" pitchFamily="18" charset="0"/>
              </a:rPr>
              <a:t>8.2.1  </a:t>
            </a:r>
            <a:r>
              <a:rPr kumimoji="1" lang="zh-CN" altLang="en-US" sz="2800" b="1" dirty="0" smtClean="0">
                <a:solidFill>
                  <a:schemeClr val="tx2"/>
                </a:solidFill>
                <a:latin typeface="Times New Roman" panose="02020603050405020304" pitchFamily="18" charset="0"/>
              </a:rPr>
              <a:t>邻接矩阵</a:t>
            </a:r>
            <a:r>
              <a:rPr kumimoji="1" lang="en-US" altLang="zh-CN" sz="2800" b="1" dirty="0" smtClean="0">
                <a:solidFill>
                  <a:schemeClr val="tx2"/>
                </a:solidFill>
                <a:latin typeface="Times New Roman" panose="02020603050405020304" pitchFamily="18" charset="0"/>
              </a:rPr>
              <a:t>(</a:t>
            </a:r>
            <a:r>
              <a:rPr kumimoji="1" lang="en-US" altLang="zh-CN" sz="2800" b="1" dirty="0" err="1" smtClean="0">
                <a:solidFill>
                  <a:schemeClr val="tx2"/>
                </a:solidFill>
                <a:latin typeface="Times New Roman" panose="02020603050405020304" pitchFamily="18" charset="0"/>
              </a:rPr>
              <a:t>Adjecency</a:t>
            </a:r>
            <a:r>
              <a:rPr kumimoji="1" lang="en-US" altLang="zh-CN" sz="2800" b="1" dirty="0" smtClean="0">
                <a:solidFill>
                  <a:schemeClr val="tx2"/>
                </a:solidFill>
                <a:latin typeface="Times New Roman" panose="02020603050405020304" pitchFamily="18" charset="0"/>
              </a:rPr>
              <a:t> matrix)</a:t>
            </a:r>
            <a:endParaRPr kumimoji="1" lang="zh-CN" altLang="en-US" sz="2800" b="1" dirty="0" smtClean="0">
              <a:solidFill>
                <a:schemeClr val="tx2"/>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chemeClr val="tx2"/>
              </a:solidFill>
              <a:latin typeface="Times New Roman" panose="02020603050405020304" pitchFamily="18" charset="0"/>
            </a:endParaRPr>
          </a:p>
          <a:p>
            <a:pPr eaLnBrk="1" hangingPunct="1">
              <a:defRPr/>
            </a:pPr>
            <a:r>
              <a:rPr kumimoji="1" lang="zh-CN" altLang="en-US" sz="2800" b="1" dirty="0" smtClean="0">
                <a:latin typeface="Times New Roman" panose="02020603050405020304" pitchFamily="18" charset="0"/>
              </a:rPr>
              <a:t>定义</a:t>
            </a:r>
            <a:endParaRPr kumimoji="1" lang="zh-CN" altLang="en-US" sz="2800"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dirty="0" smtClean="0">
                <a:latin typeface="Times New Roman" panose="02020603050405020304" pitchFamily="18" charset="0"/>
              </a:rPr>
              <a:t>		</a:t>
            </a:r>
            <a:r>
              <a:rPr kumimoji="1" lang="zh-CN" altLang="en-US" sz="2400" b="1" dirty="0" smtClean="0">
                <a:latin typeface="Times New Roman" panose="02020603050405020304" pitchFamily="18" charset="0"/>
              </a:rPr>
              <a:t>表达顶点间的相邻关系的矩阵。设</a:t>
            </a:r>
            <a:r>
              <a:rPr kumimoji="1" lang="en-US" altLang="zh-CN" sz="2400" b="1" dirty="0" smtClean="0">
                <a:latin typeface="Times New Roman" panose="02020603050405020304" pitchFamily="18" charset="0"/>
              </a:rPr>
              <a:t>G=(</a:t>
            </a:r>
            <a:r>
              <a:rPr kumimoji="1" lang="en-US" altLang="zh-CN" sz="2400" b="1" i="1" dirty="0" smtClean="0">
                <a:latin typeface="Times New Roman" panose="02020603050405020304" pitchFamily="18" charset="0"/>
              </a:rPr>
              <a:t>V</a:t>
            </a:r>
            <a:r>
              <a:rPr kumimoji="1" lang="zh-CN" altLang="en-US" sz="2400" b="1" dirty="0" smtClean="0">
                <a:latin typeface="Times New Roman" panose="02020603050405020304" pitchFamily="18" charset="0"/>
              </a:rPr>
              <a:t>，</a:t>
            </a:r>
            <a:r>
              <a:rPr kumimoji="1" lang="en-US" altLang="zh-CN" sz="2400" b="1" i="1" dirty="0" smtClean="0">
                <a:latin typeface="Times New Roman" panose="02020603050405020304" pitchFamily="18" charset="0"/>
              </a:rPr>
              <a:t>E</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是有</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a:t>
            </a:r>
            <a:r>
              <a:rPr kumimoji="1" lang="en-US" altLang="zh-CN" sz="2400" b="1" i="1" dirty="0" smtClean="0">
                <a:latin typeface="Times New Roman" panose="02020603050405020304" pitchFamily="18" charset="0"/>
              </a:rPr>
              <a:t>n</a:t>
            </a:r>
            <a:r>
              <a:rPr kumimoji="1" lang="en-US" altLang="zh-CN" sz="2400" b="1" dirty="0" smtClean="0">
                <a:latin typeface="Times New Roman" panose="02020603050405020304" pitchFamily="18" charset="0"/>
              </a:rPr>
              <a:t>≥0)</a:t>
            </a:r>
            <a:r>
              <a:rPr kumimoji="1" lang="zh-CN" altLang="en-US" sz="2400" b="1" dirty="0" smtClean="0">
                <a:latin typeface="Times New Roman" panose="02020603050405020304" pitchFamily="18" charset="0"/>
              </a:rPr>
              <a:t>个顶点的图，则</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的邻接矩阵是按如下定义的</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阶方阵</a:t>
            </a:r>
            <a:r>
              <a:rPr kumimoji="1" lang="en-US" altLang="zh-CN" sz="2400" b="1" dirty="0" smtClean="0">
                <a:latin typeface="Times New Roman" panose="02020603050405020304" pitchFamily="18" charset="0"/>
              </a:rPr>
              <a:t>A</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dirty="0" smtClean="0">
                <a:latin typeface="Times New Roman" panose="02020603050405020304" pitchFamily="18" charset="0"/>
              </a:rPr>
              <a:t>    </a:t>
            </a:r>
            <a:r>
              <a:rPr kumimoji="1" lang="zh-CN" altLang="en-US" sz="2400" b="1" dirty="0" smtClean="0">
                <a:latin typeface="Times New Roman" panose="02020603050405020304" pitchFamily="18" charset="0"/>
              </a:rPr>
              <a:t>邻接矩阵的空间代价是</a:t>
            </a:r>
            <a:r>
              <a:rPr kumimoji="1" lang="en-US" altLang="zh-CN" sz="2400" b="1" dirty="0" smtClean="0">
                <a:latin typeface="Times New Roman" panose="02020603050405020304" pitchFamily="18" charset="0"/>
              </a:rPr>
              <a:t>O(n</a:t>
            </a:r>
            <a:r>
              <a:rPr kumimoji="1" lang="en-US" altLang="zh-CN" sz="2400" b="1" baseline="30000" dirty="0" smtClean="0">
                <a:latin typeface="Times New Roman" panose="02020603050405020304" pitchFamily="18" charset="0"/>
              </a:rPr>
              <a:t>2</a:t>
            </a:r>
            <a:r>
              <a:rPr kumimoji="1" lang="en-US" altLang="zh-CN" sz="2400" b="1"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grpSp>
        <p:nvGrpSpPr>
          <p:cNvPr id="38916" name="Group 4"/>
          <p:cNvGrpSpPr>
            <a:grpSpLocks/>
          </p:cNvGrpSpPr>
          <p:nvPr/>
        </p:nvGrpSpPr>
        <p:grpSpPr bwMode="auto">
          <a:xfrm>
            <a:off x="1331640" y="2276872"/>
            <a:ext cx="6964363" cy="1352550"/>
            <a:chOff x="0" y="0"/>
            <a:chExt cx="3692" cy="930"/>
          </a:xfrm>
        </p:grpSpPr>
        <p:sp>
          <p:nvSpPr>
            <p:cNvPr id="52228" name="Text Box 5"/>
            <p:cNvSpPr txBox="1"/>
            <p:nvPr/>
          </p:nvSpPr>
          <p:spPr>
            <a:xfrm>
              <a:off x="0" y="238"/>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noProof="1">
                  <a:solidFill>
                    <a:srgbClr val="FF3300"/>
                  </a:solidFill>
                  <a:latin typeface="Times New Roman" panose="02020603050405020304" pitchFamily="18" charset="0"/>
                  <a:ea typeface="宋体" panose="02010600030101010101" pitchFamily="2" charset="-122"/>
                </a:rPr>
                <a:t>a</a:t>
              </a:r>
              <a:r>
                <a:rPr lang="en-US" altLang="zh-CN" sz="2400" baseline="-25000" noProof="1">
                  <a:solidFill>
                    <a:srgbClr val="FF3300"/>
                  </a:solidFill>
                  <a:latin typeface="Times New Roman" panose="02020603050405020304" pitchFamily="18" charset="0"/>
                  <a:ea typeface="宋体" panose="02010600030101010101" pitchFamily="2" charset="-122"/>
                </a:rPr>
                <a:t>ij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1435587" y="4032708"/>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4932040" y="413553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188"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7974"/>
              <a:ext cx="2001495" cy="1718810"/>
              <a:chOff x="0" y="0"/>
              <a:chExt cx="2001495" cy="1718810"/>
            </a:xfrm>
          </p:grpSpPr>
          <p:grpSp>
            <p:nvGrpSpPr>
              <p:cNvPr id="85" name="组合 60"/>
              <p:cNvGrpSpPr>
                <a:grpSpLocks/>
              </p:cNvGrpSpPr>
              <p:nvPr/>
            </p:nvGrpSpPr>
            <p:grpSpPr bwMode="auto">
              <a:xfrm>
                <a:off x="403324" y="0"/>
                <a:ext cx="1598171" cy="338554"/>
                <a:chOff x="0" y="0"/>
                <a:chExt cx="1598171" cy="338554"/>
              </a:xfrm>
            </p:grpSpPr>
            <p:sp>
              <p:nvSpPr>
                <p:cNvPr id="90"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left)">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4800" y="869503"/>
            <a:ext cx="510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304800" y="3536503"/>
            <a:ext cx="525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914400" y="6279703"/>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80808"/>
                </a:solidFill>
                <a:latin typeface="楷体_GB2312"/>
              </a:rPr>
              <a:t>其中</a:t>
            </a:r>
            <a:r>
              <a:rPr lang="en-US" altLang="zh-CN" sz="2400" i="1">
                <a:solidFill>
                  <a:srgbClr val="080808"/>
                </a:solidFill>
              </a:rPr>
              <a:t>V</a:t>
            </a:r>
            <a:r>
              <a:rPr lang="zh-CN" altLang="en-US" sz="2400">
                <a:solidFill>
                  <a:srgbClr val="080808"/>
                </a:solidFill>
                <a:latin typeface="楷体_GB2312"/>
              </a:rPr>
              <a:t>表示了图的顶点集合，</a:t>
            </a:r>
            <a:r>
              <a:rPr lang="en-US" altLang="zh-CN" sz="2400" i="1">
                <a:solidFill>
                  <a:srgbClr val="080808"/>
                </a:solidFill>
              </a:rPr>
              <a:t>A</a:t>
            </a:r>
            <a:r>
              <a:rPr lang="zh-CN" altLang="en-US" sz="2400">
                <a:solidFill>
                  <a:srgbClr val="080808"/>
                </a:solidFill>
                <a:latin typeface="楷体_GB2312"/>
              </a:rPr>
              <a:t>表示了图的邻接矩阵 </a:t>
            </a:r>
          </a:p>
        </p:txBody>
      </p:sp>
      <p:grpSp>
        <p:nvGrpSpPr>
          <p:cNvPr id="7" name="Group 104"/>
          <p:cNvGrpSpPr>
            <a:grpSpLocks noChangeAspect="1"/>
          </p:cNvGrpSpPr>
          <p:nvPr/>
        </p:nvGrpSpPr>
        <p:grpSpPr bwMode="auto">
          <a:xfrm>
            <a:off x="914400" y="14029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2</a:t>
              </a:r>
              <a:endParaRPr lang="en-US" altLang="zh-CN" sz="2400"/>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1</a:t>
              </a:r>
              <a:endParaRPr lang="en-US" altLang="zh-CN" sz="2400"/>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4</a:t>
              </a:r>
              <a:endParaRPr lang="en-US" altLang="zh-CN" sz="2400"/>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3</a:t>
              </a:r>
              <a:endParaRPr lang="en-US" altLang="zh-CN" sz="2400"/>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5</a:t>
              </a:r>
              <a:endParaRPr lang="en-US" altLang="zh-CN" sz="2400"/>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sz="2400"/>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sz="2400"/>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sz="2400"/>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sz="2400"/>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(b)</a:t>
              </a:r>
              <a:endParaRPr lang="en-US" altLang="zh-CN" sz="2400"/>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ea typeface="宋体" pitchFamily="2" charset="-122"/>
                </a:rPr>
                <a:t>(a)</a:t>
              </a:r>
              <a:endParaRPr lang="en-US" altLang="zh-CN" sz="2400"/>
            </a:p>
          </p:txBody>
        </p:sp>
      </p:grpSp>
      <p:grpSp>
        <p:nvGrpSpPr>
          <p:cNvPr id="100" name="Group 197"/>
          <p:cNvGrpSpPr>
            <a:grpSpLocks noChangeAspect="1"/>
          </p:cNvGrpSpPr>
          <p:nvPr/>
        </p:nvGrpSpPr>
        <p:grpSpPr bwMode="auto">
          <a:xfrm>
            <a:off x="914400" y="39937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D</a:t>
              </a:r>
              <a:endParaRPr lang="en-US" altLang="zh-CN" sz="2400"/>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C</a:t>
              </a:r>
              <a:endParaRPr lang="en-US" altLang="zh-CN" sz="2400"/>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E</a:t>
              </a:r>
              <a:endParaRPr lang="en-US" altLang="zh-CN" sz="2400"/>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sz="2400"/>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sz="2400"/>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sz="2400"/>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sz="2400"/>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sz="2400"/>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sz="2400"/>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sz="2400"/>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sz="2400"/>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sz="2400"/>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sz="2400"/>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sz="2400"/>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sz="2400"/>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sz="2400"/>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sz="2400"/>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sz="2400"/>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(b)</a:t>
              </a:r>
              <a:endParaRPr lang="en-US" altLang="zh-CN" sz="2400"/>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ea typeface="宋体" pitchFamily="2" charset="-122"/>
                </a:rPr>
                <a:t>(a)</a:t>
              </a:r>
              <a:endParaRPr lang="en-US" altLang="zh-CN" sz="2400"/>
            </a:p>
          </p:txBody>
        </p:sp>
      </p:grpSp>
    </p:spTree>
    <p:extLst>
      <p:ext uri="{BB962C8B-B14F-4D97-AF65-F5344CB8AC3E}">
        <p14:creationId xmlns:p14="http://schemas.microsoft.com/office/powerpoint/2010/main" val="751364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0" y="332656"/>
            <a:ext cx="8229600" cy="3352800"/>
          </a:xfrm>
        </p:spPr>
        <p:txBody>
          <a:bodyPr/>
          <a:lstStyle/>
          <a:p>
            <a:pPr marL="0" indent="0" eaLnBrk="1" hangingPunct="1">
              <a:buNone/>
              <a:defRPr/>
            </a:pPr>
            <a:endParaRPr kumimoji="1" lang="en-US" altLang="zh-CN" sz="2800" dirty="0" smtClean="0">
              <a:latin typeface="Times New Roman" panose="02020603050405020304" pitchFamily="18" charset="0"/>
            </a:endParaRPr>
          </a:p>
          <a:p>
            <a:pPr marL="0" indent="0" eaLnBrk="1" hangingPunct="1">
              <a:buNone/>
              <a:defRPr/>
            </a:pPr>
            <a:r>
              <a:rPr kumimoji="1" lang="en-US" altLang="zh-CN" sz="2800" dirty="0">
                <a:latin typeface="Times New Roman" panose="02020603050405020304" pitchFamily="18" charset="0"/>
              </a:rPr>
              <a:t> </a:t>
            </a:r>
            <a:r>
              <a:rPr kumimoji="1" lang="en-US" altLang="zh-CN" sz="2800" dirty="0" smtClean="0">
                <a:latin typeface="Times New Roman" panose="02020603050405020304" pitchFamily="18" charset="0"/>
              </a:rPr>
              <a:t>       (1) </a:t>
            </a:r>
            <a:r>
              <a:rPr kumimoji="1" lang="zh-CN" altLang="en-US" sz="2800" b="1" dirty="0" smtClean="0">
                <a:solidFill>
                  <a:schemeClr val="folHlink"/>
                </a:solidFill>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smtClean="0">
                <a:latin typeface="Times New Roman" panose="02020603050405020304" pitchFamily="18" charset="0"/>
              </a:rPr>
              <a:t>         </a:t>
            </a:r>
            <a:r>
              <a:rPr kumimoji="1" lang="en-US" altLang="zh-CN" sz="2800" dirty="0" smtClean="0">
                <a:latin typeface="Times New Roman" panose="02020603050405020304" pitchFamily="18" charset="0"/>
              </a:rPr>
              <a:t>	</a:t>
            </a:r>
            <a:r>
              <a:rPr kumimoji="1" lang="zh-CN" altLang="en-US" sz="2000" dirty="0" smtClean="0">
                <a:solidFill>
                  <a:srgbClr val="FF6600"/>
                </a:solidFill>
                <a:latin typeface="Times New Roman" panose="02020603050405020304" pitchFamily="18" charset="0"/>
              </a:rPr>
              <a:t>◆</a:t>
            </a:r>
            <a:r>
              <a:rPr kumimoji="1" lang="zh-CN" altLang="en-US" sz="2800"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smtClean="0">
                <a:solidFill>
                  <a:srgbClr val="FF6600"/>
                </a:solidFill>
                <a:latin typeface="Times New Roman" panose="02020603050405020304" pitchFamily="18" charset="0"/>
              </a:rPr>
              <a:t>         </a:t>
            </a:r>
            <a:r>
              <a:rPr kumimoji="1" lang="en-US" altLang="zh-CN" sz="2800" b="1" dirty="0" smtClean="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a:t>
            </a:r>
            <a:r>
              <a:rPr kumimoji="1" lang="zh-CN" altLang="en-US"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存储量：</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a:t>
            </a:r>
            <a:r>
              <a:rPr kumimoji="1" lang="en-US" altLang="zh-CN" sz="2800" b="1" i="1" dirty="0" smtClean="0">
                <a:latin typeface="Times New Roman" panose="02020603050405020304" pitchFamily="18" charset="0"/>
              </a:rPr>
              <a:t>n</a:t>
            </a:r>
            <a:r>
              <a:rPr kumimoji="1" lang="en-US" altLang="zh-CN" sz="2800" b="1" dirty="0" smtClean="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smtClean="0">
                <a:solidFill>
                  <a:srgbClr val="FF6600"/>
                </a:solidFill>
                <a:latin typeface="Times New Roman" panose="02020603050405020304" pitchFamily="18" charset="0"/>
              </a:rPr>
              <a:t>         	</a:t>
            </a:r>
            <a:r>
              <a:rPr kumimoji="1" lang="en-US" altLang="zh-CN" sz="2000" b="1" dirty="0" smtClean="0">
                <a:solidFill>
                  <a:srgbClr val="FF6600"/>
                </a:solidFill>
                <a:latin typeface="Times New Roman" panose="02020603050405020304" pitchFamily="18" charset="0"/>
              </a:rPr>
              <a:t>◆</a:t>
            </a:r>
            <a:r>
              <a:rPr kumimoji="1" lang="en-US" altLang="zh-CN" sz="2800" b="1" dirty="0" smtClean="0">
                <a:solidFill>
                  <a:srgbClr val="FF6600"/>
                </a:solidFill>
                <a:latin typeface="Times New Roman" panose="02020603050405020304" pitchFamily="18" charset="0"/>
              </a:rPr>
              <a:t> </a:t>
            </a:r>
            <a:r>
              <a:rPr kumimoji="1" lang="zh-CN" altLang="en-US" sz="2800" b="1" dirty="0" smtClean="0">
                <a:latin typeface="Times New Roman" panose="02020603050405020304" pitchFamily="18" charset="0"/>
              </a:rPr>
              <a:t>顶点的度数：</a:t>
            </a:r>
            <a:r>
              <a:rPr kumimoji="1" lang="en-US" altLang="zh-CN" sz="2800" b="1" dirty="0" smtClean="0">
                <a:latin typeface="Times New Roman" panose="02020603050405020304" pitchFamily="18" charset="0"/>
              </a:rPr>
              <a:t>TD(V</a:t>
            </a:r>
            <a:r>
              <a:rPr kumimoji="1" lang="en-US" altLang="zh-CN" sz="2800" b="1" baseline="-30000" dirty="0" smtClean="0">
                <a:latin typeface="Times New Roman" panose="02020603050405020304" pitchFamily="18" charset="0"/>
              </a:rPr>
              <a:t>i</a:t>
            </a:r>
            <a:r>
              <a:rPr kumimoji="1" lang="en-US" altLang="zh-CN" sz="2800" b="1" dirty="0" smtClean="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4793049" y="2272941"/>
          <a:ext cx="1008063" cy="1041400"/>
        </p:xfrm>
        <a:graphic>
          <a:graphicData uri="http://schemas.openxmlformats.org/presentationml/2006/ole">
            <mc:AlternateContent xmlns:mc="http://schemas.openxmlformats.org/markup-compatibility/2006">
              <mc:Choice xmlns:v="urn:schemas-microsoft-com:vml" Requires="v">
                <p:oleObj spid="_x0000_s42117"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049"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457200" y="3028950"/>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solidFill>
                  <a:schemeClr val="folHlink"/>
                </a:solidFill>
                <a:latin typeface="Times New Roman" panose="02020603050405020304" pitchFamily="18" charset="0"/>
                <a:ea typeface="宋体" panose="02010600030101010101" pitchFamily="2" charset="-122"/>
              </a:rPr>
              <a:t>有向图</a:t>
            </a:r>
          </a:p>
          <a:p>
            <a:pPr marL="0" indent="0" algn="just" eaLnBrk="1" hangingPunct="1">
              <a:buFont typeface="Wingdings" panose="05000000000000000000" pitchFamily="2" charset="2"/>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en-US" altLang="zh-CN" sz="2000" noProof="1" smtClean="0">
                <a:solidFill>
                  <a:srgbClr val="FF6600"/>
                </a:solidFill>
                <a:latin typeface="Times New Roman" panose="02020603050405020304" pitchFamily="18" charset="0"/>
                <a:ea typeface="宋体" panose="02010600030101010101" pitchFamily="2" charset="-122"/>
              </a:rPr>
              <a:t>       </a:t>
            </a:r>
            <a:r>
              <a:rPr lang="zh-CN" altLang="en-US" sz="2000" noProof="1" smtClean="0">
                <a:solidFill>
                  <a:srgbClr val="FF6600"/>
                </a:solidFill>
                <a:latin typeface="Times New Roman" panose="02020603050405020304" pitchFamily="18" charset="0"/>
                <a:ea typeface="宋体" panose="02010600030101010101" pitchFamily="2" charset="-122"/>
              </a:rPr>
              <a:t>◆</a:t>
            </a:r>
            <a:r>
              <a:rPr lang="zh-CN" altLang="en-US" sz="2800"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Font typeface="Wingdings" panose="05000000000000000000" pitchFamily="2" charset="2"/>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       </a:t>
            </a:r>
            <a:r>
              <a:rPr lang="zh-CN" altLang="en-US" sz="20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Font typeface="Wingdings" panose="05000000000000000000" pitchFamily="2" charset="2"/>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smtClean="0">
                <a:solidFill>
                  <a:srgbClr val="FF6600"/>
                </a:solidFill>
                <a:latin typeface="Times New Roman" panose="02020603050405020304" pitchFamily="18" charset="0"/>
                <a:ea typeface="宋体" panose="02010600030101010101" pitchFamily="2" charset="-122"/>
              </a:rPr>
              <a:t>◆</a:t>
            </a:r>
            <a:r>
              <a:rPr lang="en-US" altLang="zh-CN" sz="2800" b="1" noProof="1" smtClean="0">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Font typeface="Wingdings" panose="05000000000000000000" pitchFamily="2" charset="2"/>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4992688" y="4383088"/>
          <a:ext cx="936625" cy="879475"/>
        </p:xfrm>
        <a:graphic>
          <a:graphicData uri="http://schemas.openxmlformats.org/presentationml/2006/ole">
            <mc:AlternateContent xmlns:mc="http://schemas.openxmlformats.org/markup-compatibility/2006">
              <mc:Choice xmlns:v="urn:schemas-microsoft-com:vml" Requires="v">
                <p:oleObj spid="_x0000_s42118"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688" y="4383088"/>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7596188" y="4397375"/>
          <a:ext cx="863600" cy="876300"/>
        </p:xfrm>
        <a:graphic>
          <a:graphicData uri="http://schemas.openxmlformats.org/presentationml/2006/ole">
            <mc:AlternateContent xmlns:mc="http://schemas.openxmlformats.org/markup-compatibility/2006">
              <mc:Choice xmlns:v="urn:schemas-microsoft-com:vml" Requires="v">
                <p:oleObj spid="_x0000_s42119"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6227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684213" y="5118100"/>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FF0000"/>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701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chemeClr val="folHlink"/>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7504" y="332656"/>
            <a:ext cx="3068469"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smtClean="0">
                <a:solidFill>
                  <a:srgbClr val="0000FF"/>
                </a:solidFill>
                <a:latin typeface="Times New Roman" panose="02020603050405020304" pitchFamily="18" charset="0"/>
                <a:ea typeface="宋体" panose="02010600030101010101" pitchFamily="2" charset="-122"/>
              </a:rPr>
              <a:t>邻接矩阵的</a:t>
            </a:r>
            <a:r>
              <a:rPr lang="zh-CN" altLang="en-US" b="1" noProof="1">
                <a:solidFill>
                  <a:srgbClr val="0000FF"/>
                </a:solidFill>
                <a:latin typeface="Times New Roman" panose="02020603050405020304" pitchFamily="18" charset="0"/>
                <a:ea typeface="宋体" panose="02010600030101010101" pitchFamily="2" charset="-122"/>
              </a:rPr>
              <a:t>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500"/>
                                        <p:tgtEl>
                                          <p:spTgt spid="4198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1990"/>
                                        </p:tgtEl>
                                        <p:attrNameLst>
                                          <p:attrName>style.visibility</p:attrName>
                                        </p:attrNameLst>
                                      </p:cBhvr>
                                      <p:to>
                                        <p:strVal val="visible"/>
                                      </p:to>
                                    </p:set>
                                    <p:animEffect transition="in" filter="wipe(left)">
                                      <p:cBhvr>
                                        <p:cTn id="24" dur="500"/>
                                        <p:tgtEl>
                                          <p:spTgt spid="419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1" grpId="0"/>
      <p:bldP spid="41992" grpId="0"/>
      <p:bldP spid="419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9" y="980728"/>
            <a:ext cx="7623695" cy="476202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32048" y="116632"/>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smtClean="0"/>
              <a:t>Motivation</a:t>
            </a:r>
            <a:endParaRPr lang="zh-CN" altLang="en-US" dirty="0" smtClean="0"/>
          </a:p>
        </p:txBody>
      </p:sp>
      <p:sp>
        <p:nvSpPr>
          <p:cNvPr id="2" name="矩形 1"/>
          <p:cNvSpPr/>
          <p:nvPr/>
        </p:nvSpPr>
        <p:spPr>
          <a:xfrm>
            <a:off x="2974977" y="6187219"/>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1336736"/>
            <a:ext cx="2016224" cy="1516200"/>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702" y="3068960"/>
            <a:ext cx="2020713" cy="1341754"/>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280" y="4665037"/>
            <a:ext cx="2030315" cy="135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0" y="333375"/>
            <a:ext cx="7772400" cy="1295400"/>
          </a:xfrm>
        </p:spPr>
        <p:txBody>
          <a:bodyPr/>
          <a:lstStyle/>
          <a:p>
            <a:pPr algn="just" eaLnBrk="1" hangingPunct="1">
              <a:defRPr/>
            </a:pPr>
            <a:r>
              <a:rPr kumimoji="1" lang="zh-CN" altLang="en-US" b="1" dirty="0" smtClean="0">
                <a:latin typeface="Times New Roman" panose="02020603050405020304" pitchFamily="18" charset="0"/>
              </a:rPr>
              <a:t>网的邻接矩阵</a:t>
            </a:r>
          </a:p>
          <a:p>
            <a:pPr algn="just"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zh-CN" altLang="en-US" sz="2800" b="1" dirty="0" smtClean="0">
                <a:latin typeface="Times New Roman" panose="02020603050405020304" pitchFamily="18" charset="0"/>
              </a:rPr>
              <a:t>定义：</a:t>
            </a:r>
            <a:r>
              <a:rPr kumimoji="1" lang="zh-CN" altLang="en-US" b="1" dirty="0" smtClean="0"/>
              <a:t> </a:t>
            </a:r>
          </a:p>
        </p:txBody>
      </p:sp>
      <p:sp>
        <p:nvSpPr>
          <p:cNvPr id="56323" name="Text Box 5"/>
          <p:cNvSpPr txBox="1"/>
          <p:nvPr/>
        </p:nvSpPr>
        <p:spPr>
          <a:xfrm>
            <a:off x="2120900" y="1712913"/>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2978150" y="1341438"/>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3341688" y="1196975"/>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3341688" y="18018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914400" y="3200400"/>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990600" y="4038600"/>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nvGraphicFramePr>
        <p:xfrm>
          <a:off x="4854575" y="3208338"/>
          <a:ext cx="3678238" cy="3748087"/>
        </p:xfrm>
        <a:graphic>
          <a:graphicData uri="http://schemas.openxmlformats.org/presentationml/2006/ole">
            <mc:AlternateContent xmlns:mc="http://schemas.openxmlformats.org/markup-compatibility/2006">
              <mc:Choice xmlns:v="urn:schemas-microsoft-com:vml" Requires="v">
                <p:oleObj spid="_x0000_s43093" r:id="rId4" imgW="1500554" imgH="1373388" progId="Equation.3">
                  <p:embed/>
                </p:oleObj>
              </mc:Choice>
              <mc:Fallback>
                <p:oleObj r:id="rId4" imgW="1500554" imgH="1373388" progId="Equation.3">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75" y="3208338"/>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3452813" y="2347913"/>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5381625" y="399732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5383213" y="4589463"/>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5365750" y="5248275"/>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5383213" y="58547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5372100" y="6445250"/>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7215188" y="3703638"/>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6621463" y="3703638"/>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61118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5578475" y="3703638"/>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7939088" y="3708400"/>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44450" y="836712"/>
            <a:ext cx="9144000" cy="6098593"/>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template &lt;class T, class E&gt;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class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 public Graph&lt;T, E&gt;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operator &gt;&gt; ( </a:t>
            </a:r>
            <a:r>
              <a:rPr lang="en-US" altLang="zh-CN" sz="1800" dirty="0" err="1" smtClean="0">
                <a:ea typeface="隶书" panose="02010509060101010101" pitchFamily="49" charset="-122"/>
                <a:cs typeface="Arial" panose="020B0604020202020204" pitchFamily="34" charset="0"/>
              </a:rPr>
              <a:t>istream</a:t>
            </a:r>
            <a:r>
              <a:rPr lang="en-US" altLang="zh-CN" sz="1800" dirty="0" smtClean="0">
                <a:ea typeface="隶书" panose="02010509060101010101" pitchFamily="49" charset="-122"/>
                <a:cs typeface="Arial" panose="020B0604020202020204" pitchFamily="34" charset="0"/>
              </a:rPr>
              <a:t>&amp; in,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输入</a:t>
            </a:r>
            <a:r>
              <a:rPr lang="en-US" altLang="zh-CN" sz="1800" dirty="0" smtClean="0">
                <a:solidFill>
                  <a:schemeClr val="tx2"/>
                </a:solidFill>
                <a:ea typeface="隶书" panose="02010509060101010101" pitchFamily="49" charset="-122"/>
                <a:cs typeface="Arial" panose="020B0604020202020204" pitchFamily="34" charset="0"/>
              </a:rPr>
              <a:t/>
            </a:r>
            <a:br>
              <a:rPr lang="en-US" altLang="zh-CN" sz="1800" dirty="0" smtClean="0">
                <a:solidFill>
                  <a:schemeClr val="tx2"/>
                </a:solidFill>
                <a:ea typeface="隶书" panose="02010509060101010101" pitchFamily="49" charset="-122"/>
                <a:cs typeface="Arial" panose="020B0604020202020204" pitchFamily="34" charset="0"/>
              </a:rPr>
            </a:br>
            <a:r>
              <a:rPr lang="en-US" altLang="zh-CN" sz="1800" dirty="0" smtClean="0">
                <a:ea typeface="隶书" panose="02010509060101010101" pitchFamily="49" charset="-122"/>
                <a:cs typeface="Arial" panose="020B0604020202020204" pitchFamily="34" charset="0"/>
              </a:rPr>
              <a:t>friend </a:t>
            </a:r>
            <a:r>
              <a:rPr lang="en-US" altLang="zh-CN" sz="1800" dirty="0" err="1" smtClean="0">
                <a:ea typeface="隶书" panose="02010509060101010101" pitchFamily="49" charset="-122"/>
                <a:cs typeface="Arial" panose="020B0604020202020204" pitchFamily="34" charset="0"/>
              </a:rPr>
              <a:t>ostream&amp;operator</a:t>
            </a:r>
            <a:r>
              <a:rPr lang="en-US" altLang="zh-CN" sz="1800" dirty="0" smtClean="0">
                <a:ea typeface="隶书" panose="02010509060101010101" pitchFamily="49" charset="-122"/>
                <a:cs typeface="Arial" panose="020B0604020202020204" pitchFamily="34" charset="0"/>
              </a:rPr>
              <a:t>&lt;&lt;(</a:t>
            </a:r>
            <a:r>
              <a:rPr lang="en-US" altLang="zh-CN" sz="1800" dirty="0" err="1" smtClean="0">
                <a:ea typeface="隶书" panose="02010509060101010101" pitchFamily="49" charset="-122"/>
                <a:cs typeface="Arial" panose="020B0604020202020204" pitchFamily="34" charset="0"/>
              </a:rPr>
              <a:t>ostream&amp;out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&lt;T, E&gt;&amp; G);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输出</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private:</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顶点表</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E **Edge;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邻接矩阵</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getVertexPos</a:t>
            </a:r>
            <a:r>
              <a:rPr lang="en-US" altLang="zh-CN" sz="1800" dirty="0" smtClean="0">
                <a:ea typeface="隶书" panose="02010509060101010101" pitchFamily="49" charset="-122"/>
                <a:cs typeface="Arial" panose="020B0604020202020204" pitchFamily="34" charset="0"/>
              </a:rPr>
              <a:t> (T vertex) {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给出顶点</a:t>
            </a:r>
            <a:r>
              <a:rPr lang="en-US" altLang="zh-CN" sz="1800" dirty="0" smtClean="0">
                <a:solidFill>
                  <a:schemeClr val="tx2"/>
                </a:solidFill>
                <a:ea typeface="隶书" panose="02010509060101010101" pitchFamily="49" charset="-122"/>
                <a:cs typeface="Arial" panose="020B0604020202020204" pitchFamily="34" charset="0"/>
              </a:rPr>
              <a:t>vertex</a:t>
            </a:r>
            <a:r>
              <a:rPr lang="zh-CN" altLang="en-US" sz="1800" dirty="0" smtClean="0">
                <a:solidFill>
                  <a:schemeClr val="tx2"/>
                </a:solidFill>
                <a:ea typeface="隶书" panose="02010509060101010101" pitchFamily="49" charset="-122"/>
                <a:cs typeface="Arial" panose="020B0604020202020204" pitchFamily="34" charset="0"/>
              </a:rPr>
              <a:t>在图中的位置</a:t>
            </a:r>
          </a:p>
          <a:p>
            <a:pPr eaLnBrk="1" hangingPunct="1">
              <a:lnSpc>
                <a:spcPct val="80000"/>
              </a:lnSpc>
              <a:spcBef>
                <a:spcPct val="5000"/>
              </a:spcBef>
              <a:buClr>
                <a:schemeClr val="folHlink"/>
              </a:buClr>
              <a:buSzPct val="60000"/>
              <a:buFont typeface="Wingdings" panose="05000000000000000000" pitchFamily="2" charset="2"/>
              <a:buNone/>
              <a:defRPr/>
            </a:pPr>
            <a:r>
              <a:rPr lang="zh-CN" altLang="en-US" sz="1800" dirty="0" smtClean="0">
                <a:ea typeface="隶书" panose="02010509060101010101" pitchFamily="49" charset="-122"/>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for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0;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&lt; </a:t>
            </a:r>
            <a:r>
              <a:rPr lang="en-US" altLang="zh-CN" sz="1800" dirty="0" err="1" smtClean="0">
                <a:ea typeface="隶书" panose="02010509060101010101" pitchFamily="49" charset="-122"/>
                <a:cs typeface="Arial" panose="020B0604020202020204" pitchFamily="34" charset="0"/>
              </a:rPr>
              <a:t>numVertices</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if (</a:t>
            </a:r>
            <a:r>
              <a:rPr lang="en-US" altLang="zh-CN" sz="1800" dirty="0" err="1" smtClean="0">
                <a:ea typeface="隶书" panose="02010509060101010101" pitchFamily="49" charset="-122"/>
                <a:cs typeface="Arial" panose="020B0604020202020204" pitchFamily="34" charset="0"/>
              </a:rPr>
              <a:t>VerticesList</a:t>
            </a:r>
            <a:r>
              <a:rPr lang="en-US" altLang="zh-CN" sz="1800" dirty="0" smtClean="0">
                <a:ea typeface="隶书" panose="02010509060101010101" pitchFamily="49" charset="-122"/>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 Vertex) return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return -1;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p>
          <a:p>
            <a:pPr eaLnBrk="1" hangingPunct="1">
              <a:lnSpc>
                <a:spcPct val="80000"/>
              </a:lnSpc>
              <a:spcBef>
                <a:spcPct val="5000"/>
              </a:spcBef>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public: </a:t>
            </a:r>
          </a:p>
          <a:p>
            <a:pPr eaLnBrk="1" hangingPunct="1">
              <a:lnSpc>
                <a:spcPct val="80000"/>
              </a:lnSpc>
              <a:buClr>
                <a:schemeClr val="folHlink"/>
              </a:buClr>
              <a:buSzPct val="60000"/>
              <a:buFont typeface="Wingdings" panose="05000000000000000000" pitchFamily="2" charset="2"/>
              <a:buNone/>
              <a:defRPr/>
            </a:pPr>
            <a:r>
              <a:rPr lang="en-US" altLang="zh-CN" sz="1800" dirty="0" smtClean="0">
                <a:cs typeface="Arial" panose="020B0604020202020204" pitchFamily="34" charset="0"/>
              </a:rPr>
              <a:t>     </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sz</a:t>
            </a:r>
            <a:r>
              <a:rPr lang="en-US" altLang="zh-CN" sz="1800" dirty="0" smtClean="0">
                <a:ea typeface="隶书" panose="02010509060101010101" pitchFamily="49" charset="-122"/>
                <a:cs typeface="Arial" panose="020B0604020202020204" pitchFamily="34" charset="0"/>
              </a:rPr>
              <a:t> = </a:t>
            </a:r>
            <a:r>
              <a:rPr lang="en-US" altLang="zh-CN" sz="1800" dirty="0" err="1" smtClean="0">
                <a:ea typeface="隶书" panose="02010509060101010101" pitchFamily="49" charset="-122"/>
                <a:cs typeface="Arial" panose="020B0604020202020204" pitchFamily="34" charset="0"/>
              </a:rPr>
              <a:t>DefaultVertices</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构造函数</a:t>
            </a:r>
          </a:p>
          <a:p>
            <a:pPr eaLnBrk="1" hangingPunct="1">
              <a:lnSpc>
                <a:spcPct val="80000"/>
              </a:lnSpc>
              <a:buClr>
                <a:schemeClr val="folHlink"/>
              </a:buClr>
              <a:buSzPct val="60000"/>
              <a:defRPr/>
            </a:pPr>
            <a:r>
              <a:rPr lang="zh-CN" altLang="en-US" sz="1800" dirty="0" smtClean="0">
                <a:ea typeface="隶书" panose="02010509060101010101" pitchFamily="49" charset="-122"/>
                <a:cs typeface="Arial" panose="020B0604020202020204" pitchFamily="34" charset="0"/>
              </a:rPr>
              <a:t>      </a:t>
            </a:r>
            <a:r>
              <a:rPr lang="zh-CN" altLang="en-US" sz="1800" dirty="0" smtClean="0">
                <a:cs typeface="Arial" panose="020B0604020202020204" pitchFamily="34" charset="0"/>
              </a:rPr>
              <a:t>～</a:t>
            </a:r>
            <a:r>
              <a:rPr lang="en-US" altLang="zh-CN" sz="1800" dirty="0" err="1" smtClean="0">
                <a:ea typeface="隶书" panose="02010509060101010101" pitchFamily="49" charset="-122"/>
                <a:cs typeface="Arial" panose="020B0604020202020204" pitchFamily="34" charset="0"/>
              </a:rPr>
              <a:t>Graphmtx</a:t>
            </a:r>
            <a:r>
              <a:rPr lang="en-US" altLang="zh-CN" sz="1800" dirty="0" smtClean="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析构函数</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T </a:t>
            </a:r>
            <a:r>
              <a:rPr lang="en-US" altLang="zh-CN" sz="1800" dirty="0" err="1" smtClean="0">
                <a:ea typeface="隶书" panose="02010509060101010101" pitchFamily="49" charset="-122"/>
                <a:cs typeface="Arial" panose="020B0604020202020204" pitchFamily="34" charset="0"/>
              </a:rPr>
              <a:t>getValue</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a:t>
            </a:r>
            <a:r>
              <a:rPr lang="en-US" altLang="zh-CN" sz="1800" dirty="0" smtClean="0">
                <a:ea typeface="隶书" panose="02010509060101010101" pitchFamily="49" charset="-122"/>
                <a:cs typeface="Arial" panose="020B0604020202020204" pitchFamily="34" charset="0"/>
              </a:rPr>
              <a:t>);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的值</a:t>
            </a:r>
            <a:r>
              <a:rPr lang="en-US" altLang="zh-CN" sz="1800" dirty="0" smtClean="0">
                <a:solidFill>
                  <a:schemeClr val="tx2"/>
                </a:solidFill>
                <a:ea typeface="隶书" panose="02010509060101010101" pitchFamily="49" charset="-122"/>
                <a:cs typeface="Arial" panose="020B0604020202020204" pitchFamily="34" charset="0"/>
              </a:rPr>
              <a:t>, </a:t>
            </a:r>
            <a:r>
              <a:rPr lang="en-US" altLang="zh-CN" sz="1800" dirty="0" err="1" smtClean="0">
                <a:solidFill>
                  <a:schemeClr val="tx2"/>
                </a:solidFill>
                <a:ea typeface="隶书" panose="02010509060101010101" pitchFamily="49" charset="-122"/>
                <a:cs typeface="Arial" panose="020B0604020202020204" pitchFamily="34" charset="0"/>
              </a:rPr>
              <a:t>i</a:t>
            </a:r>
            <a:r>
              <a:rPr lang="en-US" altLang="zh-CN" sz="1800" dirty="0" smtClean="0">
                <a:solidFill>
                  <a:schemeClr val="tx2"/>
                </a:solidFill>
                <a:ea typeface="隶书" panose="02010509060101010101" pitchFamily="49" charset="-122"/>
                <a:cs typeface="Arial" panose="020B0604020202020204" pitchFamily="34" charset="0"/>
              </a:rPr>
              <a:t> </a:t>
            </a:r>
            <a:r>
              <a:rPr lang="zh-CN" altLang="en-US" sz="1800" dirty="0" smtClean="0">
                <a:solidFill>
                  <a:schemeClr val="tx2"/>
                </a:solidFill>
                <a:ea typeface="隶书" panose="02010509060101010101" pitchFamily="49" charset="-122"/>
                <a:cs typeface="Arial" panose="020B0604020202020204" pitchFamily="34" charset="0"/>
              </a:rPr>
              <a:t>不合理返回</a:t>
            </a:r>
            <a:r>
              <a:rPr lang="en-US" altLang="zh-CN" sz="1800" dirty="0" smtClean="0">
                <a:solidFill>
                  <a:schemeClr val="tx2"/>
                </a:solidFill>
                <a:ea typeface="隶书" panose="02010509060101010101" pitchFamily="49" charset="-122"/>
                <a:cs typeface="Arial" panose="020B0604020202020204" pitchFamily="34" charset="0"/>
              </a:rPr>
              <a:t>0</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E </a:t>
            </a:r>
            <a:r>
              <a:rPr lang="en-US" altLang="zh-CN" sz="1800" dirty="0" err="1" smtClean="0">
                <a:ea typeface="隶书" panose="02010509060101010101" pitchFamily="49" charset="-122"/>
                <a:cs typeface="Arial" panose="020B0604020202020204" pitchFamily="34" charset="0"/>
              </a:rPr>
              <a:t>getWeight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v1,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v2);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取边</a:t>
            </a:r>
            <a:r>
              <a:rPr lang="en-US" altLang="zh-CN" sz="1800" dirty="0" smtClean="0">
                <a:solidFill>
                  <a:schemeClr val="tx2"/>
                </a:solidFill>
                <a:ea typeface="隶书" panose="02010509060101010101" pitchFamily="49" charset="-122"/>
                <a:cs typeface="Arial" panose="020B0604020202020204" pitchFamily="34" charset="0"/>
              </a:rPr>
              <a:t>(v1,v2)</a:t>
            </a:r>
            <a:r>
              <a:rPr lang="zh-CN" altLang="en-US" sz="1800" dirty="0" smtClean="0">
                <a:solidFill>
                  <a:schemeClr val="tx2"/>
                </a:solidFill>
                <a:ea typeface="隶书" panose="02010509060101010101" pitchFamily="49" charset="-122"/>
                <a:cs typeface="Arial" panose="020B0604020202020204" pitchFamily="34" charset="0"/>
              </a:rPr>
              <a:t>上权值</a:t>
            </a:r>
          </a:p>
          <a:p>
            <a:pPr eaLnBrk="1" hangingPunct="1">
              <a:lnSpc>
                <a:spcPct val="80000"/>
              </a:lnSpc>
              <a:buClr>
                <a:schemeClr val="folHlink"/>
              </a:buClr>
              <a:buSzPct val="60000"/>
              <a:buFont typeface="Wingdings" panose="05000000000000000000" pitchFamily="2" charset="2"/>
              <a:buNone/>
              <a:defRPr/>
            </a:pP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getFirstNeighbor</a:t>
            </a:r>
            <a:r>
              <a:rPr lang="en-US" altLang="zh-CN" sz="1800" dirty="0" smtClean="0">
                <a:ea typeface="隶书" panose="02010509060101010101" pitchFamily="49" charset="-122"/>
                <a:cs typeface="Arial" panose="020B0604020202020204" pitchFamily="34" charset="0"/>
              </a:rPr>
              <a:t> (</a:t>
            </a:r>
            <a:r>
              <a:rPr lang="en-US" altLang="zh-CN" sz="1800" dirty="0" err="1" smtClean="0">
                <a:ea typeface="隶书" panose="02010509060101010101" pitchFamily="49" charset="-122"/>
                <a:cs typeface="Arial" panose="020B0604020202020204" pitchFamily="34" charset="0"/>
              </a:rPr>
              <a:t>int</a:t>
            </a:r>
            <a:r>
              <a:rPr lang="en-US" altLang="zh-CN" sz="1800" dirty="0" smtClean="0">
                <a:ea typeface="隶书" panose="02010509060101010101" pitchFamily="49" charset="-122"/>
                <a:cs typeface="Arial" panose="020B0604020202020204" pitchFamily="34" charset="0"/>
              </a:rPr>
              <a:t> v);       		</a:t>
            </a:r>
            <a:r>
              <a:rPr lang="en-US" altLang="zh-CN" sz="1800" dirty="0" smtClean="0">
                <a:solidFill>
                  <a:schemeClr val="tx2"/>
                </a:solidFill>
                <a:ea typeface="隶书" panose="02010509060101010101" pitchFamily="49" charset="-122"/>
                <a:cs typeface="Arial" panose="020B0604020202020204" pitchFamily="34" charset="0"/>
              </a:rPr>
              <a:t>//</a:t>
            </a:r>
            <a:r>
              <a:rPr lang="zh-CN" altLang="en-US" sz="1800" dirty="0" smtClean="0">
                <a:solidFill>
                  <a:schemeClr val="tx2"/>
                </a:solidFill>
                <a:ea typeface="隶书" panose="02010509060101010101" pitchFamily="49" charset="-122"/>
                <a:cs typeface="Arial" panose="020B0604020202020204" pitchFamily="34" charset="0"/>
              </a:rPr>
              <a:t>取顶点 </a:t>
            </a:r>
            <a:r>
              <a:rPr lang="en-US" altLang="zh-CN" sz="1800" dirty="0" smtClean="0">
                <a:solidFill>
                  <a:schemeClr val="tx2"/>
                </a:solidFill>
                <a:ea typeface="隶书" panose="02010509060101010101" pitchFamily="49" charset="-122"/>
                <a:cs typeface="Arial" panose="020B0604020202020204" pitchFamily="34" charset="0"/>
              </a:rPr>
              <a:t>v </a:t>
            </a:r>
            <a:r>
              <a:rPr lang="zh-CN" altLang="en-US" sz="1800" dirty="0" smtClean="0">
                <a:solidFill>
                  <a:schemeClr val="tx2"/>
                </a:solidFill>
                <a:ea typeface="隶书" panose="02010509060101010101" pitchFamily="49" charset="-122"/>
                <a:cs typeface="Arial" panose="020B0604020202020204" pitchFamily="34" charset="0"/>
              </a:rPr>
              <a:t>的第一个邻接顶点</a:t>
            </a:r>
            <a:r>
              <a:rPr lang="en-US" altLang="zh-CN" sz="1800" dirty="0" smtClean="0">
                <a:cs typeface="Arial" panose="020B0604020202020204" pitchFamily="34" charset="0"/>
              </a:rPr>
              <a:t> </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smtClean="0">
                <a:ea typeface="隶书" panose="02010509060101010101" pitchFamily="49" charset="-122"/>
                <a:cs typeface="Arial" panose="020B0604020202020204" pitchFamily="34" charset="0"/>
              </a:rPr>
              <a:t>	</a:t>
            </a:r>
            <a:r>
              <a:rPr lang="en-US" altLang="zh-CN" sz="1600" dirty="0" err="1" smtClean="0">
                <a:ea typeface="隶书" panose="02010509060101010101" pitchFamily="49" charset="-122"/>
                <a:cs typeface="Arial" panose="020B0604020202020204" pitchFamily="34" charset="0"/>
              </a:rPr>
              <a:t>int</a:t>
            </a:r>
            <a:r>
              <a:rPr lang="en-US" altLang="zh-CN" sz="1600" dirty="0" smtClean="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600" dirty="0" smtClean="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spcBef>
                <a:spcPct val="5000"/>
              </a:spcBef>
              <a:buFont typeface="Wingdings" panose="05000000000000000000" pitchFamily="2" charset="2"/>
              <a:buNone/>
              <a:defRPr/>
            </a:pPr>
            <a:r>
              <a:rPr lang="en-US" altLang="zh-CN" sz="1600" dirty="0" smtClean="0">
                <a:ea typeface="隶书" panose="02010509060101010101" pitchFamily="49" charset="-122"/>
                <a:cs typeface="Arial" panose="020B0604020202020204" pitchFamily="34" charset="0"/>
              </a:rPr>
              <a:t>};</a:t>
            </a:r>
            <a:endParaRPr lang="zh-CN" altLang="en-US" sz="1800" dirty="0" smtClean="0">
              <a:cs typeface="Arial" panose="020B0604020202020204" pitchFamily="34" charset="0"/>
            </a:endParaRPr>
          </a:p>
        </p:txBody>
      </p:sp>
      <p:sp>
        <p:nvSpPr>
          <p:cNvPr id="58371" name="Rectangle 37"/>
          <p:cNvSpPr txBox="1"/>
          <p:nvPr/>
        </p:nvSpPr>
        <p:spPr>
          <a:xfrm>
            <a:off x="35496" y="188442"/>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608270" y="1340768"/>
            <a:ext cx="8569523" cy="4524315"/>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lnSpc>
                <a:spcPct val="80000"/>
              </a:lnSpc>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dirty="0" smtClean="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lnSpc>
                <a:spcPct val="80000"/>
              </a:lnSpc>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80000"/>
              </a:lnSpc>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p:txBody>
      </p:sp>
      <p:sp>
        <p:nvSpPr>
          <p:cNvPr id="60419" name="Text Box 4"/>
          <p:cNvSpPr txBox="1"/>
          <p:nvPr/>
        </p:nvSpPr>
        <p:spPr>
          <a:xfrm>
            <a:off x="179512" y="332656"/>
            <a:ext cx="3480440"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图初始化算法</a:t>
            </a:r>
            <a:r>
              <a:rPr lang="en-US" altLang="zh-CN" b="1" noProof="1" smtClean="0">
                <a:solidFill>
                  <a:srgbClr val="0000FF"/>
                </a:solidFill>
                <a:latin typeface="Times New Roman" panose="02020603050405020304" pitchFamily="18" charset="0"/>
                <a:ea typeface="宋体" panose="02010600030101010101" pitchFamily="2" charset="-122"/>
              </a:rPr>
              <a: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07504" y="908720"/>
            <a:ext cx="9144000" cy="5777954"/>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T </a:t>
            </a:r>
            <a:r>
              <a:rPr lang="en-US" altLang="zh-CN" sz="2400" b="1" dirty="0" err="1" smtClean="0">
                <a:latin typeface="Times New Roman" panose="02020603050405020304" pitchFamily="18" charset="0"/>
                <a:cs typeface="Times New Roman" panose="02020603050405020304" pitchFamily="18" charset="0"/>
              </a:rPr>
              <a:t>getValue</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取顶点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的值</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不合理返回</a:t>
            </a:r>
            <a:r>
              <a:rPr lang="en-US" altLang="zh-CN" sz="2400" b="1" dirty="0" smtClean="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return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&gt;= 0 &amp;&amp; </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&lt;= </a:t>
            </a:r>
            <a:r>
              <a:rPr lang="en-US" altLang="zh-CN" sz="2400" b="1" dirty="0" err="1" smtClean="0">
                <a:latin typeface="Times New Roman" panose="02020603050405020304" pitchFamily="18" charset="0"/>
                <a:cs typeface="Times New Roman" panose="02020603050405020304" pitchFamily="18" charset="0"/>
              </a:rPr>
              <a:t>numVertices</a:t>
            </a:r>
            <a:r>
              <a:rPr lang="en-US" altLang="zh-CN" sz="2400" b="1" dirty="0" smtClean="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VerticesList</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err="1"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E </a:t>
            </a:r>
            <a:r>
              <a:rPr lang="en-US" altLang="zh-CN" sz="2400" b="1" dirty="0" err="1" smtClean="0">
                <a:latin typeface="Times New Roman" panose="02020603050405020304" pitchFamily="18" charset="0"/>
                <a:cs typeface="Times New Roman" panose="02020603050405020304" pitchFamily="18" charset="0"/>
              </a:rPr>
              <a:t>getWeight</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v1, </a:t>
            </a:r>
            <a:r>
              <a:rPr lang="en-US" altLang="zh-CN" sz="2400" b="1" dirty="0" err="1" smtClean="0">
                <a:latin typeface="Times New Roman" panose="02020603050405020304" pitchFamily="18" charset="0"/>
                <a:cs typeface="Times New Roman" panose="02020603050405020304" pitchFamily="18" charset="0"/>
              </a:rPr>
              <a:t>int</a:t>
            </a:r>
            <a:r>
              <a:rPr lang="en-US" altLang="zh-CN" sz="2400" b="1" dirty="0" smtClean="0">
                <a:latin typeface="Times New Roman" panose="02020603050405020304" pitchFamily="18" charset="0"/>
                <a:cs typeface="Times New Roman" panose="02020603050405020304" pitchFamily="18" charset="0"/>
              </a:rPr>
              <a:t> v2) {  //</a:t>
            </a:r>
            <a:r>
              <a:rPr lang="zh-CN" altLang="en-US" sz="2400" b="1" dirty="0" smtClean="0">
                <a:latin typeface="Times New Roman" panose="02020603050405020304" pitchFamily="18" charset="0"/>
                <a:cs typeface="Times New Roman" panose="02020603050405020304" pitchFamily="18" charset="0"/>
              </a:rPr>
              <a:t>取边</a:t>
            </a:r>
            <a:r>
              <a:rPr lang="en-US" altLang="zh-CN" sz="2400" b="1" dirty="0" smtClean="0">
                <a:latin typeface="Times New Roman" panose="02020603050405020304" pitchFamily="18" charset="0"/>
                <a:cs typeface="Times New Roman" panose="02020603050405020304" pitchFamily="18" charset="0"/>
              </a:rPr>
              <a:t>(v1,v2)</a:t>
            </a:r>
            <a:r>
              <a:rPr lang="zh-CN" altLang="en-US" sz="2400" b="1" dirty="0" smtClean="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07950" y="1028700"/>
            <a:ext cx="9036050" cy="4493538"/>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rPr>
              <a:t>bool</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Graphlnk</a:t>
            </a:r>
            <a:r>
              <a:rPr lang="en-US" altLang="zh-CN" b="1" dirty="0" smtClean="0">
                <a:effectLst>
                  <a:outerShdw blurRad="38100" dist="38100" dir="2700000" algn="tl">
                    <a:srgbClr val="C0C0C0"/>
                  </a:outerShdw>
                </a:effectLst>
                <a:latin typeface="Times New Roman" panose="02020603050405020304" pitchFamily="18" charset="0"/>
              </a:rPr>
              <a:t>&lt;T,E&gt;::</a:t>
            </a:r>
            <a:r>
              <a:rPr lang="en-US" altLang="zh-CN" b="1" dirty="0" err="1" smtClean="0">
                <a:effectLst>
                  <a:outerShdw blurRad="38100" dist="38100" dir="2700000" algn="tl">
                    <a:srgbClr val="C0C0C0"/>
                  </a:outerShdw>
                </a:effectLst>
                <a:latin typeface="Times New Roman" panose="02020603050405020304" pitchFamily="18" charset="0"/>
              </a:rPr>
              <a:t>insertVertex</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const</a:t>
            </a:r>
            <a:r>
              <a:rPr lang="en-US" altLang="zh-CN" b="1" dirty="0" smtClean="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vertex</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if (</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a:t>
            </a:r>
            <a:r>
              <a:rPr lang="en-US" altLang="zh-CN" b="1" dirty="0" err="1" smtClean="0">
                <a:effectLst>
                  <a:outerShdw blurRad="38100" dist="38100" dir="2700000" algn="tl">
                    <a:srgbClr val="C0C0C0"/>
                  </a:outerShdw>
                </a:effectLst>
                <a:latin typeface="Times New Roman" panose="02020603050405020304" pitchFamily="18" charset="0"/>
              </a:rPr>
              <a:t>maxVertices</a:t>
            </a:r>
            <a:r>
              <a:rPr lang="en-US" altLang="zh-CN" b="1" dirty="0" smtClean="0">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b="1" dirty="0">
                <a:effectLst>
                  <a:outerShdw blurRad="38100" dist="38100" dir="2700000" algn="tl">
                    <a:srgbClr val="C0C0C0"/>
                  </a:outerShdw>
                </a:effectLst>
                <a:latin typeface="Times New Roman" panose="02020603050405020304" pitchFamily="18" charset="0"/>
              </a:rPr>
              <a:t>	</a:t>
            </a:r>
            <a:r>
              <a:rPr lang="zh-CN" altLang="en-US" b="1" dirty="0" smtClean="0">
                <a:effectLst>
                  <a:outerShdw blurRad="38100" dist="38100" dir="2700000" algn="tl">
                    <a:srgbClr val="C0C0C0"/>
                  </a:outerShdw>
                </a:effectLst>
                <a:latin typeface="Times New Roman" panose="02020603050405020304" pitchFamily="18" charset="0"/>
              </a:rPr>
              <a:t>	</a:t>
            </a:r>
            <a:r>
              <a:rPr lang="en-US" altLang="zh-CN" b="1" dirty="0" smtClean="0">
                <a:effectLst>
                  <a:outerShdw blurRad="38100" dist="38100" dir="2700000" algn="tl">
                    <a:srgbClr val="C0C0C0"/>
                  </a:outerShdw>
                </a:effectLst>
                <a:latin typeface="Times New Roman" panose="02020603050405020304" pitchFamily="18" charset="0"/>
              </a:rPr>
              <a:t>return false;</a:t>
            </a: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err="1" smtClean="0">
                <a:effectLst>
                  <a:outerShdw blurRad="38100" dist="38100" dir="2700000" algn="tl">
                    <a:srgbClr val="C0C0C0"/>
                  </a:outerShdw>
                </a:effectLst>
                <a:latin typeface="Times New Roman" panose="02020603050405020304" pitchFamily="18" charset="0"/>
              </a:rPr>
              <a:t>Verticeslist</a:t>
            </a:r>
            <a:r>
              <a:rPr lang="en-US" altLang="zh-CN" b="1" dirty="0" smtClean="0">
                <a:effectLst>
                  <a:outerShdw blurRad="38100" dist="38100" dir="2700000" algn="tl">
                    <a:srgbClr val="C0C0C0"/>
                  </a:outerShdw>
                </a:effectLst>
                <a:latin typeface="Times New Roman" panose="02020603050405020304" pitchFamily="18" charset="0"/>
              </a:rPr>
              <a:t>[</a:t>
            </a:r>
            <a:r>
              <a:rPr lang="en-US" altLang="zh-CN" b="1" dirty="0" err="1" smtClean="0">
                <a:effectLst>
                  <a:outerShdw blurRad="38100" dist="38100" dir="2700000" algn="tl">
                    <a:srgbClr val="C0C0C0"/>
                  </a:outerShdw>
                </a:effectLst>
                <a:latin typeface="Times New Roman" panose="02020603050405020304" pitchFamily="18" charset="0"/>
              </a:rPr>
              <a:t>numVertices</a:t>
            </a:r>
            <a:r>
              <a:rPr lang="en-US" altLang="zh-CN" b="1" dirty="0" smtClean="0">
                <a:effectLst>
                  <a:outerShdw blurRad="38100" dist="38100" dir="2700000" algn="tl">
                    <a:srgbClr val="C0C0C0"/>
                  </a:outerShdw>
                </a:effectLst>
                <a:latin typeface="Times New Roman" panose="02020603050405020304" pitchFamily="18" charset="0"/>
              </a:rPr>
              <a:t>++] = vertex;	</a:t>
            </a:r>
            <a:r>
              <a:rPr lang="en-US" altLang="zh-CN" b="1" dirty="0">
                <a:solidFill>
                  <a:schemeClr val="tx2"/>
                </a:solidFill>
                <a:effectLst>
                  <a:outerShdw blurRad="38100" dist="38100" dir="2700000" algn="tl">
                    <a:srgbClr val="C0C0C0"/>
                  </a:outerShdw>
                </a:effectLst>
                <a:latin typeface="Times New Roman" panose="02020603050405020304" pitchFamily="18" charset="0"/>
              </a:rPr>
              <a:t>//</a:t>
            </a:r>
            <a:r>
              <a:rPr lang="zh-CN" altLang="en-US"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79512" y="1340768"/>
            <a:ext cx="8856538" cy="445044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insertEdge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rPr>
              <a:t>// </a:t>
            </a:r>
            <a:r>
              <a:rPr lang="zh-CN" altLang="en-US"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else	return false;</a:t>
            </a:r>
          </a:p>
          <a:p>
            <a:pPr>
              <a:lnSpc>
                <a:spcPct val="80000"/>
              </a:lnSpc>
              <a:spcBef>
                <a:spcPct val="20000"/>
              </a:spcBef>
              <a:buClr>
                <a:schemeClr val="folHlink"/>
              </a:buClr>
              <a:buSzPct val="60000"/>
              <a:buFont typeface="Arial" panose="020B0604020202020204" pitchFamily="34" charset="0"/>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b="1" dirty="0" smtClean="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79512" y="908720"/>
            <a:ext cx="8820150" cy="5115246"/>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endParaRPr lang="zh-CN" altLang="en-US" dirty="0" smtClean="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dirty="0" err="1" smtClean="0">
                <a:effectLst>
                  <a:outerShdw blurRad="38100" dist="38100" dir="2700000" algn="tl">
                    <a:srgbClr val="C0C0C0"/>
                  </a:outerShdw>
                </a:effectLst>
                <a:latin typeface="Times New Roman" panose="02020603050405020304" pitchFamily="18" charset="0"/>
              </a:rPr>
              <a:t>bool</a:t>
            </a: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Graphmtx</a:t>
            </a:r>
            <a:r>
              <a:rPr lang="en-US" altLang="zh-CN" dirty="0" smtClean="0">
                <a:effectLst>
                  <a:outerShdw blurRad="38100" dist="38100" dir="2700000" algn="tl">
                    <a:srgbClr val="C0C0C0"/>
                  </a:outerShdw>
                </a:effectLst>
                <a:latin typeface="Times New Roman" panose="02020603050405020304" pitchFamily="18" charset="0"/>
              </a:rPr>
              <a:t>&lt;T,E&gt;::</a:t>
            </a:r>
            <a:r>
              <a:rPr lang="en-US" altLang="zh-CN" dirty="0" err="1" smtClean="0">
                <a:effectLst>
                  <a:outerShdw blurRad="38100" dist="38100" dir="2700000" algn="tl">
                    <a:srgbClr val="C0C0C0"/>
                  </a:outerShdw>
                </a:effectLst>
                <a:latin typeface="Times New Roman" panose="02020603050405020304" pitchFamily="18" charset="0"/>
              </a:rPr>
              <a:t>removeEdge</a:t>
            </a: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v1, </a:t>
            </a:r>
            <a:r>
              <a:rPr lang="en-US" altLang="zh-CN" dirty="0" err="1" smtClean="0">
                <a:effectLst>
                  <a:outerShdw blurRad="38100" dist="38100" dir="2700000" algn="tl">
                    <a:srgbClr val="C0C0C0"/>
                  </a:outerShdw>
                </a:effectLst>
                <a:latin typeface="Times New Roman" panose="02020603050405020304" pitchFamily="18" charset="0"/>
              </a:rPr>
              <a:t>int</a:t>
            </a:r>
            <a:r>
              <a:rPr lang="en-US" altLang="zh-CN" dirty="0" smtClean="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if (v1 &gt; -1 &amp;&amp; v1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v2 &gt; -1 &amp;&amp; v2 &lt;    </a:t>
            </a:r>
            <a:r>
              <a:rPr lang="en-US" altLang="zh-CN" dirty="0" err="1" smtClean="0">
                <a:effectLst>
                  <a:outerShdw blurRad="38100" dist="38100" dir="2700000" algn="tl">
                    <a:srgbClr val="C0C0C0"/>
                  </a:outerShdw>
                </a:effectLst>
                <a:latin typeface="Times New Roman" panose="02020603050405020304" pitchFamily="18" charset="0"/>
              </a:rPr>
              <a:t>numVertices</a:t>
            </a:r>
            <a:r>
              <a:rPr lang="en-US" altLang="zh-CN" dirty="0" smtClean="0">
                <a:effectLst>
                  <a:outerShdw blurRad="38100" dist="38100" dir="2700000" algn="tl">
                    <a:srgbClr val="C0C0C0"/>
                  </a:outerShdw>
                </a:effectLst>
                <a:latin typeface="Times New Roman" panose="02020603050405020304" pitchFamily="18" charset="0"/>
              </a:rPr>
              <a:t> &amp;&amp; Edge[v1][v2] &gt; 0 &amp;&amp; Edge[v1][v2] &lt;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Edge[v1][v2] = Edge[v2][v1] = </a:t>
            </a:r>
            <a:r>
              <a:rPr lang="en-US" altLang="zh-CN" dirty="0" err="1" smtClean="0">
                <a:effectLst>
                  <a:outerShdw blurRad="38100" dist="38100" dir="2700000" algn="tl">
                    <a:srgbClr val="C0C0C0"/>
                  </a:outerShdw>
                </a:effectLst>
                <a:latin typeface="Times New Roman" panose="02020603050405020304" pitchFamily="18" charset="0"/>
              </a:rPr>
              <a:t>maxWeight</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r>
              <a:rPr lang="en-US" altLang="zh-CN" dirty="0" err="1" smtClean="0">
                <a:effectLst>
                  <a:outerShdw blurRad="38100" dist="38100" dir="2700000" algn="tl">
                    <a:srgbClr val="C0C0C0"/>
                  </a:outerShdw>
                </a:effectLst>
                <a:latin typeface="Times New Roman" panose="02020603050405020304" pitchFamily="18" charset="0"/>
              </a:rPr>
              <a:t>numEdges</a:t>
            </a:r>
            <a:r>
              <a:rPr lang="en-US" altLang="zh-CN" dirty="0" smtClean="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dirty="0" smtClean="0">
                <a:effectLst>
                  <a:outerShdw blurRad="38100" dist="38100" dir="2700000" algn="tl">
                    <a:srgbClr val="C0C0C0"/>
                  </a:outerShdw>
                </a:effectLst>
                <a:latin typeface="Times New Roman" panose="02020603050405020304" pitchFamily="18" charset="0"/>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0" y="321142"/>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251520" y="818431"/>
            <a:ext cx="8892480" cy="576773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bool Graphmtx&lt;T,E&gt;::removeVertex(int v) </a:t>
            </a:r>
            <a:r>
              <a:rPr lang="en-US" altLang="zh-CN" sz="1600" b="1" kern="1000" noProof="1" smtClean="0">
                <a:solidFill>
                  <a:srgbClr val="080808"/>
                </a:solidFill>
                <a:latin typeface="Times New Roman" panose="02020603050405020304" pitchFamily="18" charset="0"/>
                <a:ea typeface="宋体" panose="02010600030101010101" pitchFamily="2" charset="-122"/>
              </a:rPr>
              <a:t>{</a:t>
            </a:r>
            <a:endParaRPr lang="en-US" altLang="zh-CN" sz="1600" b="1" kern="1000" noProof="1">
              <a:solidFill>
                <a:srgbClr val="080808"/>
              </a:solidFill>
              <a:latin typeface="Times New Roman" panose="02020603050405020304" pitchFamily="18" charset="0"/>
              <a:ea typeface="宋体" panose="02010600030101010101" pitchFamily="2" charset="-122"/>
            </a:endParaRP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sym typeface="+mn-ea"/>
              </a:rPr>
              <a:t>return false;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不在图中</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if (numVertices == 1) </a:t>
            </a:r>
            <a:r>
              <a:rPr lang="en-US" altLang="zh-CN" sz="16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只剩一个顶点</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int i, j</a:t>
            </a:r>
            <a:r>
              <a:rPr lang="en-US" altLang="zh-CN" sz="1600" b="1" kern="1000" noProof="1" smtClean="0">
                <a:solidFill>
                  <a:srgbClr val="080808"/>
                </a:solidFill>
                <a:latin typeface="Times New Roman" panose="02020603050405020304" pitchFamily="18" charset="0"/>
                <a:ea typeface="宋体" panose="02010600030101010101" pitchFamily="2" charset="-122"/>
              </a:rPr>
              <a:t>; VertexList[v</a:t>
            </a:r>
            <a:r>
              <a:rPr lang="en-US" altLang="zh-CN" sz="1600" b="1" kern="1000" noProof="1">
                <a:solidFill>
                  <a:srgbClr val="080808"/>
                </a:solidFill>
                <a:latin typeface="Times New Roman" panose="02020603050405020304" pitchFamily="18" charset="0"/>
                <a:ea typeface="宋体" panose="02010600030101010101" pitchFamily="2" charset="-122"/>
              </a:rPr>
              <a:t>] = VertexList[numVertices-1];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200" b="1" kern="1000" noProof="1" smtClean="0">
                <a:solidFill>
                  <a:schemeClr val="tx2"/>
                </a:solidFill>
                <a:latin typeface="Times New Roman" panose="02020603050405020304" pitchFamily="18" charset="0"/>
                <a:ea typeface="宋体" panose="02010600030101010101" pitchFamily="2" charset="-122"/>
              </a:rPr>
              <a:t>//</a:t>
            </a:r>
            <a:r>
              <a:rPr lang="zh-CN" altLang="en-US" sz="12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200" b="1" kern="1000" noProof="1">
                <a:solidFill>
                  <a:schemeClr val="tx2"/>
                </a:solidFill>
                <a:latin typeface="Times New Roman" panose="02020603050405020304" pitchFamily="18" charset="0"/>
                <a:ea typeface="宋体" panose="02010600030101010101" pitchFamily="2" charset="-122"/>
              </a:rPr>
              <a:t>v</a:t>
            </a:r>
            <a:r>
              <a:rPr lang="zh-CN" altLang="en-US" sz="12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for (i = 0; i &lt; numVertices; i++)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减去与</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zh-CN" altLang="en-US"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if </a:t>
            </a:r>
            <a:r>
              <a:rPr lang="en-US" altLang="zh-CN" sz="1600" b="1" kern="1000" noProof="1">
                <a:solidFill>
                  <a:srgbClr val="080808"/>
                </a:solidFill>
                <a:latin typeface="Times New Roman" panose="02020603050405020304" pitchFamily="18" charset="0"/>
                <a:ea typeface="宋体" panose="02010600030101010101" pitchFamily="2" charset="-122"/>
              </a:rPr>
              <a:t>(Edge[i][v] &gt; 0 &amp;&amp; Edge[i][v] &lt; maxWeight)		</a:t>
            </a:r>
            <a:r>
              <a:rPr lang="en-US" altLang="zh-CN" sz="1600" b="1" kern="1000" noProof="1" smtClean="0">
                <a:solidFill>
                  <a:srgbClr val="080808"/>
                </a:solidFill>
                <a:latin typeface="Times New Roman" panose="02020603050405020304" pitchFamily="18" charset="0"/>
                <a:ea typeface="宋体" panose="02010600030101010101" pitchFamily="2" charset="-122"/>
              </a:rPr>
              <a:t>    numEdges-</a:t>
            </a:r>
            <a:r>
              <a:rPr lang="en-US" altLang="zh-CN" sz="1600" b="1" kern="1000" noProof="1">
                <a:solidFill>
                  <a:srgbClr val="080808"/>
                </a:solidFill>
                <a:latin typeface="Times New Roman" panose="02020603050405020304" pitchFamily="18" charset="0"/>
                <a:ea typeface="宋体" panose="02010600030101010101" pitchFamily="2" charset="-122"/>
              </a:rPr>
              <a:t>-; </a:t>
            </a:r>
          </a:p>
          <a:p>
            <a:pPr marL="0" indent="0" defTabSz="0">
              <a:lnSpc>
                <a:spcPts val="2400"/>
              </a:lnSpc>
              <a:spcBef>
                <a:spcPct val="0"/>
              </a:spcBef>
              <a:buClr>
                <a:srgbClr val="000000"/>
              </a:buClr>
              <a:buFont typeface="Wingdings" panose="05000000000000000000" pitchFamily="2" charset="2"/>
              <a:buNone/>
              <a:tabLst>
                <a:tab pos="541655" algn="l"/>
                <a:tab pos="1082675" algn="l"/>
                <a:tab pos="1530350" algn="l"/>
              </a:tabLst>
              <a:defRPr/>
            </a:pPr>
            <a:r>
              <a:rPr lang="en-US" altLang="zh-CN" sz="1600" b="1" kern="1000" noProof="1">
                <a:solidFill>
                  <a:srgbClr val="080808"/>
                </a:solidFill>
                <a:latin typeface="Times New Roman" panose="02020603050405020304" pitchFamily="18" charset="0"/>
                <a:ea typeface="宋体" panose="02010600030101010101" pitchFamily="2" charset="-122"/>
              </a:rPr>
              <a:t>        </a:t>
            </a:r>
            <a:r>
              <a:rPr lang="en-US" altLang="zh-CN" sz="1600" b="1" kern="1000" noProof="1" smtClean="0">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for </a:t>
            </a:r>
            <a:r>
              <a:rPr lang="en-US" altLang="zh-CN" sz="1600" b="1" kern="1000" dirty="0">
                <a:solidFill>
                  <a:srgbClr val="080808"/>
                </a:solidFill>
                <a:latin typeface="Times New Roman" panose="02020603050405020304" pitchFamily="18" charset="0"/>
                <a:ea typeface="楷体_GB2312" pitchFamily="1" charset="-122"/>
              </a:rPr>
              <a:t>(</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 0;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a:t>
            </a:r>
            <a:r>
              <a:rPr lang="en-US" altLang="zh-CN" sz="1600" b="1" kern="1000" dirty="0" err="1" smtClean="0">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][v] = Edge[</a:t>
            </a:r>
            <a:r>
              <a:rPr lang="en-US" altLang="zh-CN" sz="1600" b="1" kern="1000" dirty="0" err="1">
                <a:solidFill>
                  <a:srgbClr val="080808"/>
                </a:solidFill>
                <a:latin typeface="Times New Roman" panose="02020603050405020304" pitchFamily="18" charset="0"/>
                <a:ea typeface="楷体_GB2312" pitchFamily="1" charset="-122"/>
              </a:rPr>
              <a:t>i</a:t>
            </a:r>
            <a:r>
              <a:rPr lang="en-US" altLang="zh-CN" sz="16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err="1" smtClean="0">
                <a:solidFill>
                  <a:srgbClr val="080808"/>
                </a:solidFill>
                <a:latin typeface="Times New Roman" panose="02020603050405020304" pitchFamily="18" charset="0"/>
                <a:ea typeface="楷体_GB2312" pitchFamily="1" charset="-122"/>
              </a:rPr>
              <a:t>numVertices</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zh-CN" altLang="en-US" sz="1600" b="1" kern="1000" dirty="0" smtClean="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for </a:t>
            </a:r>
            <a:r>
              <a:rPr lang="en-US" altLang="zh-CN" sz="1600" b="1" kern="1000" dirty="0">
                <a:solidFill>
                  <a:srgbClr val="080808"/>
                </a:solidFill>
                <a:latin typeface="Times New Roman" panose="02020603050405020304" pitchFamily="18" charset="0"/>
                <a:ea typeface="楷体_GB2312" pitchFamily="1" charset="-122"/>
              </a:rPr>
              <a:t>(j = 0; j &lt; </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 j</a:t>
            </a:r>
            <a:r>
              <a:rPr lang="en-US" altLang="zh-CN" sz="1600" b="1" kern="1000" dirty="0" smtClean="0">
                <a:solidFill>
                  <a:srgbClr val="080808"/>
                </a:solidFill>
                <a:latin typeface="Times New Roman" panose="02020603050405020304" pitchFamily="18" charset="0"/>
                <a:ea typeface="楷体_GB2312" pitchFamily="1" charset="-122"/>
              </a:rPr>
              <a:t>++)</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chemeClr val="tx2"/>
                </a:solidFill>
                <a:latin typeface="Times New Roman" panose="02020603050405020304" pitchFamily="18" charset="0"/>
                <a:ea typeface="宋体" panose="02010600030101010101" pitchFamily="2" charset="-122"/>
              </a:rPr>
              <a:t>//</a:t>
            </a:r>
            <a:r>
              <a:rPr lang="zh-CN" altLang="en-US" sz="16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1600" b="1" kern="1000" dirty="0">
                <a:solidFill>
                  <a:schemeClr val="tx2"/>
                </a:solidFill>
                <a:latin typeface="Times New Roman" panose="02020603050405020304" pitchFamily="18" charset="0"/>
                <a:ea typeface="宋体" panose="02010600030101010101" pitchFamily="2" charset="-122"/>
              </a:rPr>
              <a:t>v</a:t>
            </a:r>
            <a:r>
              <a:rPr lang="zh-CN" altLang="en-US" sz="16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1600" b="1" kern="1000" dirty="0">
                <a:solidFill>
                  <a:srgbClr val="080808"/>
                </a:solidFill>
                <a:latin typeface="Times New Roman" panose="02020603050405020304" pitchFamily="18" charset="0"/>
                <a:ea typeface="楷体_GB2312" pitchFamily="1" charset="-122"/>
              </a:rPr>
              <a:t>	</a:t>
            </a: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Edge[v</a:t>
            </a:r>
            <a:r>
              <a:rPr lang="en-US" altLang="zh-CN" sz="1600" b="1" kern="1000" dirty="0">
                <a:solidFill>
                  <a:srgbClr val="080808"/>
                </a:solidFill>
                <a:latin typeface="Times New Roman" panose="02020603050405020304" pitchFamily="18" charset="0"/>
                <a:ea typeface="楷体_GB2312" pitchFamily="1" charset="-122"/>
              </a:rPr>
              <a:t>][j] = Edge[</a:t>
            </a:r>
            <a:r>
              <a:rPr lang="en-US" altLang="zh-CN" sz="1600" b="1" kern="1000" dirty="0" err="1">
                <a:solidFill>
                  <a:srgbClr val="080808"/>
                </a:solidFill>
                <a:latin typeface="Times New Roman" panose="02020603050405020304" pitchFamily="18" charset="0"/>
                <a:ea typeface="楷体_GB2312" pitchFamily="1" charset="-122"/>
              </a:rPr>
              <a:t>numVertices</a:t>
            </a:r>
            <a:r>
              <a:rPr lang="en-US" altLang="zh-CN" sz="16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a:t>
            </a:r>
            <a:endParaRPr lang="en-US" altLang="zh-CN" sz="1600" b="1" kern="1000" dirty="0">
              <a:solidFill>
                <a:srgbClr val="080808"/>
              </a:solidFill>
              <a:latin typeface="Times New Roman" panose="02020603050405020304" pitchFamily="18" charset="0"/>
              <a:ea typeface="楷体_GB2312" pitchFamily="1" charset="-122"/>
            </a:endParaRP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	</a:t>
            </a:r>
            <a:r>
              <a:rPr lang="en-US" altLang="zh-CN" sz="1600" b="1" kern="1000" dirty="0" smtClean="0">
                <a:solidFill>
                  <a:srgbClr val="080808"/>
                </a:solidFill>
                <a:latin typeface="Times New Roman" panose="02020603050405020304" pitchFamily="18" charset="0"/>
                <a:ea typeface="楷体_GB2312" pitchFamily="1" charset="-122"/>
              </a:rPr>
              <a:t>   return </a:t>
            </a:r>
            <a:r>
              <a:rPr lang="en-US" altLang="zh-CN" sz="1600" b="1" kern="1000" dirty="0">
                <a:solidFill>
                  <a:srgbClr val="080808"/>
                </a:solidFill>
                <a:latin typeface="Times New Roman" panose="02020603050405020304" pitchFamily="18" charset="0"/>
                <a:ea typeface="楷体_GB2312" pitchFamily="1" charset="-122"/>
              </a:rPr>
              <a:t>true;</a:t>
            </a:r>
          </a:p>
          <a:p>
            <a:pPr>
              <a:lnSpc>
                <a:spcPts val="2400"/>
              </a:lnSpc>
              <a:buNone/>
              <a:defRPr/>
            </a:pPr>
            <a:r>
              <a:rPr lang="en-US" altLang="zh-CN" sz="1600" b="1" kern="1000" dirty="0">
                <a:solidFill>
                  <a:srgbClr val="080808"/>
                </a:solidFill>
                <a:latin typeface="Times New Roman" panose="02020603050405020304" pitchFamily="18" charset="0"/>
                <a:ea typeface="楷体_GB2312" pitchFamily="1" charset="-122"/>
              </a:rPr>
              <a:t>}</a:t>
            </a:r>
            <a:r>
              <a:rPr lang="en-US" altLang="zh-CN" sz="1600" kern="1000" dirty="0">
                <a:latin typeface="Times New Roman" panose="02020603050405020304" pitchFamily="18" charset="0"/>
                <a:ea typeface="隶书" panose="02010509060101010101" pitchFamily="49" charset="-122"/>
              </a:rPr>
              <a:t> </a:t>
            </a:r>
            <a:r>
              <a:rPr lang="en-US" altLang="zh-CN" sz="1600" b="1" kern="1000" dirty="0">
                <a:solidFill>
                  <a:srgbClr val="080808"/>
                </a:solidFill>
                <a:latin typeface="Times New Roman" panose="02020603050405020304" pitchFamily="18" charset="0"/>
                <a:ea typeface="楷体_GB2312" pitchFamily="1" charset="-122"/>
              </a:rPr>
              <a:t>//</a:t>
            </a:r>
            <a:r>
              <a:rPr lang="zh-CN" altLang="en-US" sz="1600" b="1" kern="1000" dirty="0">
                <a:solidFill>
                  <a:srgbClr val="080808"/>
                </a:solidFill>
                <a:latin typeface="Times New Roman" panose="02020603050405020304" pitchFamily="18" charset="0"/>
                <a:ea typeface="楷体_GB2312" pitchFamily="1" charset="-122"/>
              </a:rPr>
              <a:t>算法时间复杂度</a:t>
            </a:r>
            <a:r>
              <a:rPr lang="en-US" altLang="zh-CN" sz="1600" b="1" kern="1000" dirty="0">
                <a:solidFill>
                  <a:srgbClr val="080808"/>
                </a:solidFill>
                <a:latin typeface="Times New Roman" panose="02020603050405020304" pitchFamily="18" charset="0"/>
                <a:ea typeface="楷体_GB2312" pitchFamily="1" charset="-122"/>
              </a:rPr>
              <a:t>:O(n</a:t>
            </a:r>
            <a:r>
              <a:rPr lang="en-US" altLang="zh-CN" sz="1600" b="1" kern="1000" dirty="0" smtClean="0">
                <a:solidFill>
                  <a:srgbClr val="080808"/>
                </a:solidFill>
                <a:latin typeface="Times New Roman" panose="02020603050405020304" pitchFamily="18" charset="0"/>
                <a:ea typeface="楷体_GB2312" pitchFamily="1" charset="-122"/>
              </a:rPr>
              <a:t>)</a:t>
            </a:r>
            <a:endParaRPr lang="en-US" altLang="zh-CN" sz="16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288925" y="981075"/>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smtClean="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512367"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smtClean="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32048" y="116632"/>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221088"/>
            <a:ext cx="28575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8" name="Picture 4" descr="https://timgsa.baidu.com/timg?image&amp;quality=80&amp;size=b9999_10000&amp;sec=1572750866914&amp;di=a281cc6047fee872d58f91436df52e9e&amp;imgtype=0&amp;src=http%3A%2F%2Fhan.k.luhongfu.com%2Fimages%2Fc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24" y="0"/>
            <a:ext cx="3240360" cy="221708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611560" y="1032170"/>
            <a:ext cx="1309886" cy="1157728"/>
          </a:xfrm>
          <a:prstGeom prst="rect">
            <a:avLst/>
          </a:prstGeom>
        </p:spPr>
      </p:pic>
      <p:pic>
        <p:nvPicPr>
          <p:cNvPr id="3" name="图片 2"/>
          <p:cNvPicPr>
            <a:picLocks noChangeAspect="1"/>
          </p:cNvPicPr>
          <p:nvPr/>
        </p:nvPicPr>
        <p:blipFill>
          <a:blip r:embed="rId6"/>
          <a:stretch>
            <a:fillRect/>
          </a:stretch>
        </p:blipFill>
        <p:spPr>
          <a:xfrm>
            <a:off x="3347864" y="705754"/>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2276718"/>
            <a:ext cx="2736304" cy="1827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406675" y="908720"/>
            <a:ext cx="8704262" cy="5544616"/>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istream&amp;operator</a:t>
            </a:r>
            <a:r>
              <a:rPr lang="en-US" altLang="zh-CN" sz="2400" dirty="0" smtClean="0">
                <a:effectLst/>
                <a:latin typeface="Times New Roman" panose="02020603050405020304" pitchFamily="18" charset="0"/>
              </a:rPr>
              <a:t>&gt;&gt;(</a:t>
            </a:r>
            <a:r>
              <a:rPr lang="en-US" altLang="zh-CN" sz="2400" dirty="0" err="1" smtClean="0">
                <a:effectLst/>
                <a:latin typeface="Times New Roman" panose="02020603050405020304" pitchFamily="18" charset="0"/>
              </a:rPr>
              <a:t>istream&amp;in,Graghmtx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=0,j,k,n,m;   T e1,e2;    E weight;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&gt;&gt;n&gt;&gt;m;</a:t>
            </a:r>
          </a:p>
          <a:p>
            <a:pPr marL="0" indent="0" eaLnBrk="1" hangingPunct="1">
              <a:spcBef>
                <a:spcPct val="0"/>
              </a:spcBef>
              <a:buNone/>
            </a:pPr>
            <a:r>
              <a:rPr lang="en-US" altLang="zh-CN" sz="2400" dirty="0" smtClean="0">
                <a:effectLst/>
                <a:latin typeface="Times New Roman" panose="02020603050405020304" pitchFamily="18" charset="0"/>
              </a:rPr>
              <a:t>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a:effectLst/>
                <a:latin typeface="Times New Roman" panose="02020603050405020304" pitchFamily="18" charset="0"/>
              </a:rPr>
              <a:t>	</a:t>
            </a:r>
            <a:r>
              <a:rPr lang="en-US" altLang="zh-CN" sz="2400" dirty="0" err="1" smtClean="0">
                <a:effectLst/>
                <a:latin typeface="Times New Roman" panose="02020603050405020304" pitchFamily="18" charset="0"/>
              </a:rPr>
              <a:t>cin</a:t>
            </a:r>
            <a:r>
              <a:rPr lang="en-US" altLang="zh-CN" sz="2400" dirty="0" smtClean="0">
                <a:effectLst/>
                <a:latin typeface="Times New Roman" panose="02020603050405020304" pitchFamily="18" charset="0"/>
              </a:rPr>
              <a:t>&gt;&gt;e1;    </a:t>
            </a:r>
            <a:r>
              <a:rPr lang="en-US" altLang="zh-CN" sz="2400" dirty="0" err="1" smtClean="0">
                <a:effectLst/>
                <a:latin typeface="Times New Roman" panose="02020603050405020304" pitchFamily="18" charset="0"/>
              </a:rPr>
              <a:t>G.insertVertex</a:t>
            </a:r>
            <a:r>
              <a:rPr lang="en-US" altLang="zh-CN" sz="2400" dirty="0" smtClean="0">
                <a:effectLst/>
                <a:latin typeface="Times New Roman" panose="02020603050405020304" pitchFamily="18" charset="0"/>
              </a:rPr>
              <a:t>(e1);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None/>
            </a:pPr>
            <a:r>
              <a:rPr lang="en-US" altLang="zh-CN" sz="2400" dirty="0" smtClean="0">
                <a:effectLst/>
                <a:latin typeface="Times New Roman" panose="02020603050405020304" pitchFamily="18" charset="0"/>
              </a:rPr>
              <a:t>while(</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&lt;m</a:t>
            </a:r>
            <a:r>
              <a:rPr lang="en-US" altLang="zh-CN" sz="2400" dirty="0">
                <a:effectLst/>
                <a:latin typeface="Times New Roman" panose="02020603050405020304" pitchFamily="18" charset="0"/>
              </a:rPr>
              <a:t>) {</a:t>
            </a:r>
            <a:endParaRPr lang="en-US" altLang="zh-CN" sz="2400" dirty="0" smtClean="0">
              <a:effectLst/>
              <a:latin typeface="Times New Roman" panose="02020603050405020304" pitchFamily="18" charset="0"/>
            </a:endParaRP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in&gt;&gt;e1&gt;&gt;e2&gt;&gt;weight;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j=</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(e1);k=</a:t>
            </a:r>
            <a:r>
              <a:rPr lang="en-US" altLang="zh-CN" sz="2400" dirty="0" err="1" smtClean="0">
                <a:effectLst/>
                <a:latin typeface="Times New Roman" panose="02020603050405020304" pitchFamily="18" charset="0"/>
              </a:rPr>
              <a:t>G.getVertexPos</a:t>
            </a:r>
            <a:r>
              <a:rPr lang="en-US" altLang="zh-CN" sz="2400" dirty="0" smtClean="0">
                <a:effectLst/>
                <a:latin typeface="Times New Roman" panose="02020603050405020304" pitchFamily="18" charset="0"/>
              </a:rPr>
              <a:t>(e2);</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if(j==-1||k==-1)</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a:t>
            </a:r>
            <a:r>
              <a:rPr lang="zh-CN" altLang="en-US" sz="2400" dirty="0" smtClean="0">
                <a:effectLst/>
                <a:latin typeface="Times New Roman" panose="02020603050405020304" pitchFamily="18" charset="0"/>
              </a:rPr>
              <a:t>边两端点信息有误，重新输入！</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else {</a:t>
            </a:r>
            <a:r>
              <a:rPr lang="en-US" altLang="zh-CN" sz="2400" dirty="0" err="1" smtClean="0">
                <a:effectLst/>
                <a:latin typeface="Times New Roman" panose="02020603050405020304" pitchFamily="18" charset="0"/>
              </a:rPr>
              <a:t>G.insertEdge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j,k,weight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in;</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4755" name="矩形 6"/>
          <p:cNvSpPr/>
          <p:nvPr/>
        </p:nvSpPr>
        <p:spPr>
          <a:xfrm>
            <a:off x="10750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54225" y="1052736"/>
            <a:ext cx="8705850" cy="5472608"/>
          </a:xfrm>
          <a:noFill/>
        </p:spPr>
        <p:txBody>
          <a:bodyPr>
            <a:prstTxWarp prst="textNoShape">
              <a:avLst/>
            </a:prstTxWarp>
          </a:bodyPr>
          <a:lstStyle/>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template&lt;class T ,class E&gt;</a:t>
            </a:r>
          </a:p>
          <a:p>
            <a:pPr marL="0" indent="0" eaLnBrk="1" hangingPunct="1">
              <a:spcBef>
                <a:spcPct val="0"/>
              </a:spcBef>
              <a:buFont typeface="Wingdings" panose="05000000000000000000" pitchFamily="2" charset="2"/>
              <a:buNone/>
            </a:pPr>
            <a:r>
              <a:rPr lang="en-US" altLang="zh-CN" sz="2400" dirty="0" err="1" smtClean="0">
                <a:effectLst/>
                <a:latin typeface="Times New Roman" panose="02020603050405020304" pitchFamily="18" charset="0"/>
              </a:rPr>
              <a:t>ostream&amp;operator</a:t>
            </a:r>
            <a:r>
              <a:rPr lang="en-US" altLang="zh-CN" sz="2400" dirty="0" smtClean="0">
                <a:effectLst/>
                <a:latin typeface="Times New Roman" panose="02020603050405020304" pitchFamily="18" charset="0"/>
              </a:rPr>
              <a:t>&lt;&lt;(</a:t>
            </a:r>
            <a:r>
              <a:rPr lang="en-US" altLang="zh-CN" sz="2400" dirty="0" err="1" smtClean="0">
                <a:effectLst/>
                <a:latin typeface="Times New Roman" panose="02020603050405020304" pitchFamily="18" charset="0"/>
              </a:rPr>
              <a:t>ostream&amp;out,Graghmtx</a:t>
            </a:r>
            <a:r>
              <a:rPr lang="en-US" altLang="zh-CN" sz="2400" dirty="0" smtClean="0">
                <a:effectLst/>
                <a:latin typeface="Times New Roman" panose="02020603050405020304" pitchFamily="18" charset="0"/>
              </a:rPr>
              <a:t>&lt;T,E&gt;&amp;G)</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int</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i,j,n,m</a:t>
            </a:r>
            <a:r>
              <a:rPr lang="en-US" altLang="zh-CN" sz="2400" dirty="0" smtClean="0">
                <a:effectLst/>
                <a:latin typeface="Times New Roman" panose="02020603050405020304" pitchFamily="18" charset="0"/>
              </a:rPr>
              <a:t>;   T e1,e2;   E w;</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n=</a:t>
            </a:r>
            <a:r>
              <a:rPr lang="en-US" altLang="zh-CN" sz="2400" dirty="0" err="1" smtClean="0">
                <a:effectLst/>
                <a:latin typeface="Times New Roman" panose="02020603050405020304" pitchFamily="18" charset="0"/>
              </a:rPr>
              <a:t>G.NumberOfVertices</a:t>
            </a:r>
            <a:r>
              <a:rPr lang="en-US" altLang="zh-CN" sz="2400" dirty="0" smtClean="0">
                <a:effectLst/>
                <a:latin typeface="Times New Roman" panose="02020603050405020304" pitchFamily="18" charset="0"/>
              </a:rPr>
              <a:t>();m=</a:t>
            </a:r>
            <a:r>
              <a:rPr lang="en-US" altLang="zh-CN" sz="2400" dirty="0" err="1" smtClean="0">
                <a:effectLst/>
                <a:latin typeface="Times New Roman" panose="02020603050405020304" pitchFamily="18" charset="0"/>
              </a:rPr>
              <a:t>G.NumberOfEdges</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&lt;&lt;n&lt;&lt;","&lt;&lt;m&lt;&lt;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=0;i&lt;</a:t>
            </a:r>
            <a:r>
              <a:rPr lang="en-US" altLang="zh-CN" sz="2400" dirty="0" err="1" smtClean="0">
                <a:effectLst/>
                <a:latin typeface="Times New Roman" panose="02020603050405020304" pitchFamily="18" charset="0"/>
              </a:rPr>
              <a:t>n;i</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for(j=i+1;j&lt;</a:t>
            </a:r>
            <a:r>
              <a:rPr lang="en-US" altLang="zh-CN" sz="2400" dirty="0" err="1" smtClean="0">
                <a:effectLst/>
                <a:latin typeface="Times New Roman" panose="02020603050405020304" pitchFamily="18" charset="0"/>
              </a:rPr>
              <a:t>n;j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w=</a:t>
            </a:r>
            <a:r>
              <a:rPr lang="en-US" altLang="zh-CN" sz="2400" dirty="0" err="1" smtClean="0">
                <a:effectLst/>
                <a:latin typeface="Times New Roman" panose="02020603050405020304" pitchFamily="18" charset="0"/>
              </a:rPr>
              <a:t>G.getWeight</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i,j</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if(w&gt;0&amp;&amp;w&lt;</a:t>
            </a:r>
            <a:r>
              <a:rPr lang="en-US" altLang="zh-CN" sz="2400" dirty="0" err="1" smtClean="0">
                <a:effectLst/>
                <a:latin typeface="Times New Roman" panose="02020603050405020304" pitchFamily="18" charset="0"/>
              </a:rPr>
              <a:t>maxWeight</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 e1=</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i</a:t>
            </a:r>
            <a:r>
              <a:rPr lang="en-US" altLang="zh-CN" sz="2400" dirty="0" smtClean="0">
                <a:effectLst/>
                <a:latin typeface="Times New Roman" panose="02020603050405020304" pitchFamily="18" charset="0"/>
              </a:rPr>
              <a:t>); e2=</a:t>
            </a:r>
            <a:r>
              <a:rPr lang="en-US" altLang="zh-CN" sz="2400" dirty="0" err="1" smtClean="0">
                <a:effectLst/>
                <a:latin typeface="Times New Roman" panose="02020603050405020304" pitchFamily="18" charset="0"/>
              </a:rPr>
              <a:t>G.getValue</a:t>
            </a:r>
            <a:r>
              <a:rPr lang="en-US" altLang="zh-CN" sz="2400" dirty="0" smtClean="0">
                <a:effectLst/>
                <a:latin typeface="Times New Roman" panose="02020603050405020304" pitchFamily="18" charset="0"/>
              </a:rPr>
              <a:t>(j);</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cout</a:t>
            </a:r>
            <a:r>
              <a:rPr lang="en-US" altLang="zh-CN" sz="2400" dirty="0" smtClean="0">
                <a:effectLst/>
                <a:latin typeface="Times New Roman" panose="02020603050405020304" pitchFamily="18" charset="0"/>
              </a:rPr>
              <a:t>&lt;&lt;"("&lt;&lt;e1&lt;&lt;","&lt;&lt;e2&lt;&lt;"</a:t>
            </a:r>
            <a:r>
              <a:rPr lang="zh-CN" altLang="en-US" sz="2400" dirty="0" smtClean="0">
                <a:effectLst/>
                <a:latin typeface="Times New Roman" panose="02020603050405020304" pitchFamily="18" charset="0"/>
              </a:rPr>
              <a:t>，</a:t>
            </a:r>
            <a:r>
              <a:rPr lang="en-US" altLang="zh-CN" sz="2400" dirty="0" smtClean="0">
                <a:effectLst/>
                <a:latin typeface="Times New Roman" panose="02020603050405020304" pitchFamily="18" charset="0"/>
              </a:rPr>
              <a:t>"&lt;&lt;w&lt;&lt;")"&lt;&lt;</a:t>
            </a:r>
            <a:r>
              <a:rPr lang="en-US" altLang="zh-CN" sz="2400" dirty="0" err="1" smtClean="0">
                <a:effectLst/>
                <a:latin typeface="Times New Roman" panose="02020603050405020304" pitchFamily="18" charset="0"/>
              </a:rPr>
              <a:t>endl</a:t>
            </a:r>
            <a:r>
              <a:rPr lang="en-US" altLang="zh-CN" sz="2400" dirty="0" smtClean="0">
                <a:effectLst/>
                <a:latin typeface="Times New Roman" panose="02020603050405020304" pitchFamily="18" charset="0"/>
              </a:rPr>
              <a: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	return out;</a:t>
            </a:r>
          </a:p>
          <a:p>
            <a:pPr marL="0" indent="0" eaLnBrk="1" hangingPunct="1">
              <a:spcBef>
                <a:spcPct val="0"/>
              </a:spcBef>
              <a:buFont typeface="Wingdings" panose="05000000000000000000" pitchFamily="2" charset="2"/>
              <a:buNone/>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endParaRPr lang="zh-CN" altLang="en-US" sz="2400" b="1" dirty="0" smtClean="0">
              <a:effectLst/>
              <a:latin typeface="Times New Roman" panose="02020603050405020304" pitchFamily="18" charset="0"/>
            </a:endParaRPr>
          </a:p>
        </p:txBody>
      </p:sp>
      <p:sp>
        <p:nvSpPr>
          <p:cNvPr id="76803" name="矩形 6"/>
          <p:cNvSpPr/>
          <p:nvPr/>
        </p:nvSpPr>
        <p:spPr>
          <a:xfrm>
            <a:off x="-25964" y="332656"/>
            <a:ext cx="8858250" cy="4370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r>
              <a:rPr lang="zh-CN" altLang="en-US" sz="2800"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79512" y="2397434"/>
            <a:ext cx="8686800" cy="2533757"/>
          </a:xfrm>
        </p:spPr>
        <p:txBody>
          <a:bodyPr/>
          <a:lstStyle/>
          <a:p>
            <a:pPr marL="0" indent="0" eaLnBrk="1" hangingPunct="1">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定义</a:t>
            </a:r>
            <a:r>
              <a:rPr kumimoji="1" lang="zh-CN" altLang="en-US" sz="2400" dirty="0" smtClean="0">
                <a:latin typeface="Times New Roman" panose="02020603050405020304" pitchFamily="18" charset="0"/>
              </a:rPr>
              <a:t>：</a:t>
            </a:r>
            <a:r>
              <a:rPr kumimoji="1" lang="zh-CN" altLang="en-US" sz="2400" b="1" dirty="0" smtClean="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a:t>
            </a:r>
            <a:r>
              <a:rPr kumimoji="1" lang="zh-CN" altLang="en-US" sz="2400" b="1" dirty="0" smtClean="0">
                <a:solidFill>
                  <a:schemeClr val="hlink"/>
                </a:solidFill>
                <a:latin typeface="Times New Roman" panose="02020603050405020304" pitchFamily="18" charset="0"/>
              </a:rPr>
              <a:t>依附于顶点</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的边</a:t>
            </a:r>
            <a:r>
              <a:rPr kumimoji="1" lang="zh-CN" altLang="en-US" sz="2400" b="1" dirty="0" smtClean="0">
                <a:latin typeface="Times New Roman" panose="02020603050405020304" pitchFamily="18" charset="0"/>
              </a:rPr>
              <a:t>。</a:t>
            </a:r>
            <a:endParaRPr kumimoji="1" lang="en-US" altLang="zh-CN" sz="2400" b="1" baseline="-30000" dirty="0" smtClean="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个链表中的结点表示从</a:t>
            </a:r>
            <a:r>
              <a:rPr kumimoji="1" lang="en-US" altLang="zh-CN" sz="2400" b="1" dirty="0" smtClean="0">
                <a:latin typeface="Times New Roman" panose="02020603050405020304" pitchFamily="18" charset="0"/>
              </a:rPr>
              <a:t>V</a:t>
            </a:r>
            <a:r>
              <a:rPr kumimoji="1" lang="en-US" altLang="zh-CN" sz="2400" b="1" baseline="-30000" dirty="0" smtClean="0">
                <a:latin typeface="Times New Roman" panose="02020603050405020304" pitchFamily="18" charset="0"/>
              </a:rPr>
              <a:t>i</a:t>
            </a:r>
            <a:r>
              <a:rPr kumimoji="1" lang="en-US" altLang="zh-CN" sz="2400" b="1" i="1" baseline="-30000" dirty="0" smtClean="0">
                <a:latin typeface="Times New Roman" panose="02020603050405020304" pitchFamily="18" charset="0"/>
              </a:rPr>
              <a:t> </a:t>
            </a:r>
            <a:r>
              <a:rPr kumimoji="1" lang="zh-CN" altLang="en-US" sz="2400" b="1" dirty="0" smtClean="0">
                <a:latin typeface="Times New Roman" panose="02020603050405020304" pitchFamily="18" charset="0"/>
              </a:rPr>
              <a:t>发出的所有的</a:t>
            </a: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弧</a:t>
            </a:r>
            <a:r>
              <a:rPr kumimoji="1" lang="en-US" altLang="zh-CN" sz="2400" b="1" dirty="0" smtClean="0">
                <a:latin typeface="Times New Roman" panose="02020603050405020304" pitchFamily="18" charset="0"/>
              </a:rPr>
              <a:t>(</a:t>
            </a:r>
            <a:r>
              <a:rPr kumimoji="1" lang="zh-CN" altLang="en-US" sz="2400" b="1" dirty="0" smtClean="0">
                <a:solidFill>
                  <a:schemeClr val="hlink"/>
                </a:solidFill>
                <a:latin typeface="Times New Roman" panose="02020603050405020304" pitchFamily="18" charset="0"/>
              </a:rPr>
              <a:t>以</a:t>
            </a:r>
            <a:r>
              <a:rPr kumimoji="1" lang="en-US" altLang="zh-CN" sz="2400" b="1" dirty="0" smtClean="0">
                <a:solidFill>
                  <a:schemeClr val="hlink"/>
                </a:solidFill>
                <a:latin typeface="Times New Roman" panose="02020603050405020304" pitchFamily="18" charset="0"/>
              </a:rPr>
              <a:t>V</a:t>
            </a:r>
            <a:r>
              <a:rPr kumimoji="1" lang="en-US" altLang="zh-CN" sz="2400" b="1" baseline="-30000" dirty="0" smtClean="0">
                <a:solidFill>
                  <a:schemeClr val="hlink"/>
                </a:solidFill>
                <a:latin typeface="Times New Roman" panose="02020603050405020304" pitchFamily="18" charset="0"/>
              </a:rPr>
              <a:t>i</a:t>
            </a:r>
            <a:r>
              <a:rPr kumimoji="1" lang="zh-CN" altLang="en-US" sz="2400" b="1" dirty="0" smtClean="0">
                <a:solidFill>
                  <a:schemeClr val="hlink"/>
                </a:solidFill>
                <a:latin typeface="Times New Roman" panose="02020603050405020304" pitchFamily="18" charset="0"/>
              </a:rPr>
              <a:t>为尾的弧</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900"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边结点：</a:t>
            </a:r>
            <a:r>
              <a:rPr kumimoji="1" lang="zh-CN" altLang="en-US" sz="2800" dirty="0" smtClean="0">
                <a:solidFill>
                  <a:srgbClr val="FF0000"/>
                </a:solidFill>
                <a:latin typeface="Times New Roman" panose="02020603050405020304" pitchFamily="18" charset="0"/>
              </a:rPr>
              <a:t>  </a:t>
            </a:r>
          </a:p>
        </p:txBody>
      </p:sp>
      <p:sp>
        <p:nvSpPr>
          <p:cNvPr id="78851" name="Rectangle 5"/>
          <p:cNvSpPr/>
          <p:nvPr/>
        </p:nvSpPr>
        <p:spPr>
          <a:xfrm>
            <a:off x="2263775" y="4789215"/>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41687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5616575" y="4789215"/>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4411663" y="4839816"/>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6073775" y="4779690"/>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2573338" y="4779690"/>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2263775" y="4255815"/>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6035675" y="4255815"/>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4210050" y="4239940"/>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ea typeface="宋体" panose="02010600030101010101" pitchFamily="2" charset="-122"/>
              </a:rPr>
              <a:t>权值域</a:t>
            </a:r>
          </a:p>
        </p:txBody>
      </p:sp>
      <p:sp>
        <p:nvSpPr>
          <p:cNvPr id="78860" name="Rectangle 3"/>
          <p:cNvSpPr/>
          <p:nvPr/>
        </p:nvSpPr>
        <p:spPr>
          <a:xfrm>
            <a:off x="609600" y="5641231"/>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Font typeface="Wingdings" panose="05000000000000000000" pitchFamily="2" charset="2"/>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2324100" y="5445968"/>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510484" y="1030198"/>
            <a:ext cx="8266804" cy="1200329"/>
          </a:xfrm>
          <a:prstGeom prst="rect">
            <a:avLst/>
          </a:prstGeom>
        </p:spPr>
        <p:txBody>
          <a:bodyPr wrap="square">
            <a:spAutoFit/>
          </a:bodyPr>
          <a:lstStyle/>
          <a:p>
            <a:r>
              <a:rPr lang="zh-CN" altLang="en-US" b="1" dirty="0" smtClean="0">
                <a:solidFill>
                  <a:srgbClr val="080808"/>
                </a:solidFill>
                <a:effectLst>
                  <a:outerShdw blurRad="38100" dist="38100" dir="2700000" algn="tl">
                    <a:srgbClr val="000000">
                      <a:alpha val="43137"/>
                    </a:srgbClr>
                  </a:outerShdw>
                </a:effectLst>
                <a:latin typeface="+mn-ea"/>
                <a:ea typeface="+mn-ea"/>
              </a:rPr>
              <a:t>当</a:t>
            </a:r>
            <a:r>
              <a:rPr lang="zh-CN" altLang="en-US" b="1" dirty="0">
                <a:solidFill>
                  <a:srgbClr val="080808"/>
                </a:solidFill>
                <a:effectLst>
                  <a:outerShdw blurRad="38100" dist="38100" dir="2700000" algn="tl">
                    <a:srgbClr val="000000">
                      <a:alpha val="43137"/>
                    </a:srgbClr>
                  </a:outerShdw>
                </a:effectLst>
                <a:latin typeface="+mn-ea"/>
                <a:ea typeface="+mn-ea"/>
              </a:rPr>
              <a:t>图的边数少于顶点个数且顶点个数值较大时，图的邻接</a:t>
            </a:r>
            <a:r>
              <a:rPr lang="en-US" altLang="zh-CN" b="1" dirty="0" err="1">
                <a:solidFill>
                  <a:srgbClr val="080808"/>
                </a:solidFill>
                <a:effectLst>
                  <a:outerShdw blurRad="38100" dist="38100" dir="2700000" algn="tl">
                    <a:srgbClr val="000000">
                      <a:alpha val="43137"/>
                    </a:srgbClr>
                  </a:outerShdw>
                </a:effectLst>
                <a:latin typeface="+mn-ea"/>
                <a:ea typeface="+mn-ea"/>
              </a:rPr>
              <a:t>n×n</a:t>
            </a:r>
            <a:r>
              <a:rPr lang="zh-CN" altLang="en-US" b="1" dirty="0">
                <a:solidFill>
                  <a:srgbClr val="080808"/>
                </a:solidFill>
                <a:effectLst>
                  <a:outerShdw blurRad="38100" dist="38100" dir="2700000" algn="tl">
                    <a:srgbClr val="000000">
                      <a:alpha val="43137"/>
                    </a:srgbClr>
                  </a:outerShdw>
                </a:effectLst>
                <a:latin typeface="+mn-ea"/>
                <a:ea typeface="+mn-ea"/>
              </a:rPr>
              <a:t>矩阵的存储问题就变成了</a:t>
            </a:r>
            <a:r>
              <a:rPr lang="zh-CN" altLang="en-US" b="1" dirty="0">
                <a:solidFill>
                  <a:srgbClr val="0000FF"/>
                </a:solidFill>
                <a:effectLst>
                  <a:outerShdw blurRad="38100" dist="38100" dir="2700000" algn="tl">
                    <a:srgbClr val="000000">
                      <a:alpha val="43137"/>
                    </a:srgbClr>
                  </a:outerShdw>
                </a:effectLst>
                <a:latin typeface="+mn-ea"/>
                <a:ea typeface="+mn-ea"/>
              </a:rPr>
              <a:t>稀疏矩阵</a:t>
            </a:r>
            <a:r>
              <a:rPr lang="zh-CN" altLang="en-US" b="1" dirty="0">
                <a:solidFill>
                  <a:srgbClr val="080808"/>
                </a:solidFill>
                <a:effectLst>
                  <a:outerShdw blurRad="38100" dist="38100" dir="2700000" algn="tl">
                    <a:srgbClr val="000000">
                      <a:alpha val="43137"/>
                    </a:srgbClr>
                  </a:outerShdw>
                </a:effectLst>
                <a:latin typeface="+mn-ea"/>
                <a:ea typeface="+mn-ea"/>
              </a:rPr>
              <a:t>的存储问题，此时，</a:t>
            </a:r>
            <a:r>
              <a:rPr lang="zh-CN" altLang="en-US" b="1" dirty="0">
                <a:solidFill>
                  <a:srgbClr val="0000FF"/>
                </a:solidFill>
                <a:effectLst>
                  <a:outerShdw blurRad="38100" dist="38100" dir="2700000" algn="tl">
                    <a:srgbClr val="000000">
                      <a:alpha val="43137"/>
                    </a:srgbClr>
                  </a:outerShdw>
                </a:effectLst>
                <a:latin typeface="+mn-ea"/>
                <a:ea typeface="+mn-ea"/>
              </a:rPr>
              <a:t>邻接表就是一种较邻接矩阵更为有效的存储结构。</a:t>
            </a:r>
            <a:endParaRPr lang="zh-CN" altLang="en-US" b="1" dirty="0">
              <a:effectLst>
                <a:outerShdw blurRad="38100" dist="38100" dir="2700000" algn="tl">
                  <a:srgbClr val="000000">
                    <a:alpha val="43137"/>
                  </a:srgbClr>
                </a:outerShdw>
              </a:effectLst>
              <a:latin typeface="+mn-ea"/>
              <a:ea typeface="+mn-ea"/>
            </a:endParaRPr>
          </a:p>
        </p:txBody>
      </p:sp>
      <p:sp>
        <p:nvSpPr>
          <p:cNvPr id="21" name="Rectangle 3"/>
          <p:cNvSpPr txBox="1"/>
          <p:nvPr/>
        </p:nvSpPr>
        <p:spPr>
          <a:xfrm>
            <a:off x="179512" y="188429"/>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en-US" altLang="zh-CN" sz="3200" b="1" dirty="0">
                <a:solidFill>
                  <a:schemeClr val="tx2"/>
                </a:solidFill>
                <a:latin typeface="Times New Roman" panose="02020603050405020304" pitchFamily="18" charset="0"/>
              </a:rPr>
              <a:t>8.2.2  </a:t>
            </a:r>
            <a:r>
              <a:rPr kumimoji="1" lang="zh-CN" altLang="en-US" sz="3200" b="1" dirty="0">
                <a:solidFill>
                  <a:schemeClr val="tx2"/>
                </a:solidFill>
                <a:latin typeface="Times New Roman" panose="02020603050405020304" pitchFamily="18" charset="0"/>
              </a:rPr>
              <a:t>邻接表</a:t>
            </a:r>
            <a:r>
              <a:rPr kumimoji="1" lang="en-US" altLang="zh-CN" sz="3200" b="1" dirty="0">
                <a:solidFill>
                  <a:schemeClr val="tx2"/>
                </a:solidFill>
                <a:latin typeface="Times New Roman" panose="02020603050405020304" pitchFamily="18" charset="0"/>
              </a:rPr>
              <a:t>(</a:t>
            </a:r>
            <a:r>
              <a:rPr kumimoji="1" lang="en-US" altLang="zh-CN" sz="3200" b="1" dirty="0" err="1">
                <a:solidFill>
                  <a:schemeClr val="tx2"/>
                </a:solidFill>
                <a:latin typeface="Times New Roman" panose="02020603050405020304" pitchFamily="18" charset="0"/>
              </a:rPr>
              <a:t>adjecency</a:t>
            </a:r>
            <a:r>
              <a:rPr kumimoji="1" lang="en-US" altLang="zh-CN" sz="3200" b="1" dirty="0">
                <a:solidFill>
                  <a:schemeClr val="tx2"/>
                </a:solidFill>
                <a:latin typeface="Times New Roman" panose="02020603050405020304" pitchFamily="18" charset="0"/>
              </a:rPr>
              <a:t> list)</a:t>
            </a:r>
            <a:endParaRPr kumimoji="1" lang="zh-CN" altLang="en-US" sz="3200" b="1" dirty="0">
              <a:solidFill>
                <a:schemeClr val="tx2"/>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3298825" y="3976688"/>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457200" y="476250"/>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Font typeface="Wingdings" panose="05000000000000000000" pitchFamily="2" charset="2"/>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874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4441825"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211"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7974"/>
              <a:ext cx="2001495" cy="1718810"/>
              <a:chOff x="0" y="0"/>
              <a:chExt cx="2001495" cy="1718810"/>
            </a:xfrm>
          </p:grpSpPr>
          <p:grpSp>
            <p:nvGrpSpPr>
              <p:cNvPr id="59" name="组合 60"/>
              <p:cNvGrpSpPr>
                <a:grpSpLocks/>
              </p:cNvGrpSpPr>
              <p:nvPr/>
            </p:nvGrpSpPr>
            <p:grpSpPr bwMode="auto">
              <a:xfrm>
                <a:off x="403324" y="0"/>
                <a:ext cx="1598171" cy="338554"/>
                <a:chOff x="0" y="0"/>
                <a:chExt cx="1598171" cy="338554"/>
              </a:xfrm>
            </p:grpSpPr>
            <p:sp>
              <p:nvSpPr>
                <p:cNvPr id="64" name="Text Box 29"/>
                <p:cNvSpPr txBox="1"/>
                <p:nvPr/>
              </p:nvSpPr>
              <p:spPr>
                <a:xfrm>
                  <a:off x="1183273"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201" y="-754"/>
                  <a:ext cx="414170"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524" y="-754"/>
                  <a:ext cx="414171" cy="33023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Font typeface="Wingdings" panose="05000000000000000000" pitchFamily="2" charset="2"/>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0" y="228600"/>
            <a:ext cx="7772400" cy="685800"/>
          </a:xfrm>
        </p:spPr>
        <p:txBody>
          <a:bodyPr/>
          <a:lstStyle/>
          <a:p>
            <a:pPr eaLnBrk="1" hangingPunct="1">
              <a:buFont typeface="Wingdings" panose="05000000000000000000" pitchFamily="2" charset="2"/>
              <a:buNone/>
              <a:defRPr/>
            </a:pPr>
            <a:r>
              <a:rPr kumimoji="1" lang="zh-CN" altLang="en-US" b="1" smtClean="0"/>
              <a:t>例：</a:t>
            </a:r>
          </a:p>
        </p:txBody>
      </p:sp>
      <p:grpSp>
        <p:nvGrpSpPr>
          <p:cNvPr id="72707" name="Group 138"/>
          <p:cNvGrpSpPr>
            <a:grpSpLocks/>
          </p:cNvGrpSpPr>
          <p:nvPr/>
        </p:nvGrpSpPr>
        <p:grpSpPr bwMode="auto">
          <a:xfrm>
            <a:off x="762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Font typeface="Wingdings" panose="05000000000000000000" pitchFamily="2" charset="2"/>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3092450" y="782683"/>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107504" y="1085056"/>
            <a:ext cx="8458200" cy="5584304"/>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(1) </a:t>
            </a:r>
            <a:r>
              <a:rPr kumimoji="1" lang="zh-CN" altLang="en-US" sz="2400" b="1" dirty="0" smtClean="0">
                <a:latin typeface="Times New Roman" panose="02020603050405020304" pitchFamily="18" charset="0"/>
              </a:rPr>
              <a:t>若无向图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dirty="0" smtClean="0">
                <a:latin typeface="Times New Roman" panose="02020603050405020304" pitchFamily="18" charset="0"/>
              </a:rPr>
              <a:t>2</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个边结点；若有向图</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有</a:t>
            </a:r>
            <a:r>
              <a:rPr kumimoji="1" lang="en-US" altLang="zh-CN" sz="2400" b="1" dirty="0" smtClean="0">
                <a:latin typeface="Times New Roman" panose="02020603050405020304" pitchFamily="18" charset="0"/>
              </a:rPr>
              <a:t>n</a:t>
            </a:r>
            <a:r>
              <a:rPr kumimoji="1" lang="zh-CN" altLang="en-US" sz="2400" b="1" dirty="0" smtClean="0">
                <a:latin typeface="Times New Roman" panose="02020603050405020304" pitchFamily="18" charset="0"/>
              </a:rPr>
              <a:t>个顶点，</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条边，则邻接表需</a:t>
            </a:r>
            <a:r>
              <a:rPr kumimoji="1" lang="en-US" altLang="zh-CN" sz="2400" b="1" i="1" dirty="0" smtClean="0">
                <a:latin typeface="Times New Roman" panose="02020603050405020304" pitchFamily="18" charset="0"/>
              </a:rPr>
              <a:t>n</a:t>
            </a:r>
            <a:r>
              <a:rPr kumimoji="1" lang="zh-CN" altLang="en-US" sz="2400" b="1" dirty="0" smtClean="0">
                <a:latin typeface="Times New Roman" panose="02020603050405020304" pitchFamily="18" charset="0"/>
              </a:rPr>
              <a:t>个表头结点和</a:t>
            </a:r>
            <a:r>
              <a:rPr kumimoji="1" lang="en-US" altLang="zh-CN" sz="2400" b="1" i="1" dirty="0" smtClean="0">
                <a:latin typeface="Times New Roman" panose="02020603050405020304" pitchFamily="18" charset="0"/>
              </a:rPr>
              <a:t>e</a:t>
            </a:r>
            <a:r>
              <a:rPr kumimoji="1" lang="zh-CN" altLang="en-US" sz="2400" b="1" dirty="0" smtClean="0">
                <a:latin typeface="Times New Roman" panose="02020603050405020304" pitchFamily="18" charset="0"/>
              </a:rPr>
              <a:t>个边结点。</a:t>
            </a:r>
            <a:r>
              <a:rPr kumimoji="1" lang="zh-CN" altLang="en-US" sz="2400" b="1" dirty="0" smtClean="0">
                <a:solidFill>
                  <a:schemeClr val="folHlink"/>
                </a:solidFill>
                <a:latin typeface="Times New Roman" panose="02020603050405020304" pitchFamily="18" charset="0"/>
              </a:rPr>
              <a:t>空间代价</a:t>
            </a:r>
            <a:r>
              <a:rPr kumimoji="1" lang="en-US" altLang="zh-CN" sz="2400" b="1" dirty="0" smtClean="0">
                <a:solidFill>
                  <a:schemeClr val="folHlink"/>
                </a:solidFill>
                <a:latin typeface="Times New Roman" panose="02020603050405020304" pitchFamily="18" charset="0"/>
              </a:rPr>
              <a:t>O(</a:t>
            </a:r>
            <a:r>
              <a:rPr kumimoji="1" lang="en-US" altLang="zh-CN" sz="2400" b="1" dirty="0" err="1" smtClean="0">
                <a:solidFill>
                  <a:schemeClr val="folHlink"/>
                </a:solidFill>
                <a:latin typeface="Times New Roman" panose="02020603050405020304" pitchFamily="18" charset="0"/>
              </a:rPr>
              <a:t>n+e</a:t>
            </a:r>
            <a:r>
              <a:rPr kumimoji="1" lang="en-US" altLang="zh-CN" sz="2400" b="1" dirty="0" smtClean="0">
                <a:solidFill>
                  <a:schemeClr val="folHlink"/>
                </a:solidFill>
                <a:latin typeface="Times New Roman" panose="02020603050405020304" pitchFamily="18" charset="0"/>
              </a:rPr>
              <a:t>)</a:t>
            </a:r>
            <a:r>
              <a:rPr kumimoji="1" lang="zh-CN" altLang="en-US" sz="2400" b="1" dirty="0" smtClean="0">
                <a:solidFill>
                  <a:schemeClr val="folHlink"/>
                </a:solidFill>
                <a:latin typeface="Times New Roman" panose="02020603050405020304" pitchFamily="18" charset="0"/>
              </a:rPr>
              <a:t>，故空间利用率高</a:t>
            </a:r>
            <a:r>
              <a:rPr kumimoji="1" lang="zh-CN" altLang="en-US" sz="2400" b="1" dirty="0" smtClean="0">
                <a:latin typeface="楷体_GB2312" pitchFamily="49" charset="-122"/>
              </a:rPr>
              <a:t>。</a:t>
            </a:r>
            <a:r>
              <a:rPr kumimoji="1" lang="en-US" altLang="zh-CN" sz="700" b="1" dirty="0" smtClean="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a:t>
            </a:r>
            <a:r>
              <a:rPr kumimoji="1" lang="en-US" altLang="zh-CN" sz="2400" b="1" dirty="0" smtClean="0">
                <a:latin typeface="Times New Roman" panose="02020603050405020304" pitchFamily="18" charset="0"/>
              </a:rPr>
              <a:t>(2) </a:t>
            </a:r>
            <a:r>
              <a:rPr kumimoji="1" lang="zh-CN" altLang="en-US" sz="2400" b="1" dirty="0" smtClean="0">
                <a:latin typeface="Times New Roman" panose="02020603050405020304" pitchFamily="18" charset="0"/>
              </a:rPr>
              <a:t>无向图：第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TD(v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smtClean="0">
                <a:latin typeface="Times New Roman" panose="02020603050405020304" pitchFamily="18" charset="0"/>
              </a:rPr>
              <a:t>         有向图：第</a:t>
            </a:r>
            <a:r>
              <a:rPr kumimoji="1" lang="en-US" altLang="zh-CN" sz="2400" b="1" dirty="0" err="1" smtClean="0">
                <a:latin typeface="Times New Roman" panose="02020603050405020304" pitchFamily="18" charset="0"/>
              </a:rPr>
              <a:t>i</a:t>
            </a:r>
            <a:r>
              <a:rPr kumimoji="1" lang="zh-CN" altLang="en-US" sz="2400" b="1" dirty="0" smtClean="0">
                <a:latin typeface="Times New Roman" panose="02020603050405020304" pitchFamily="18" charset="0"/>
              </a:rPr>
              <a:t>个链表中的表结点数为</a:t>
            </a:r>
            <a:r>
              <a:rPr kumimoji="1" lang="en-US" altLang="zh-CN" sz="2400" b="1" dirty="0" smtClean="0">
                <a:latin typeface="Times New Roman" panose="02020603050405020304" pitchFamily="18" charset="0"/>
              </a:rPr>
              <a:t>OD(v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，不能直接求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。为便于求</a:t>
            </a:r>
            <a:r>
              <a:rPr kumimoji="1" lang="en-US" altLang="zh-CN" sz="2400" b="1" dirty="0" smtClean="0">
                <a:latin typeface="Times New Roman" panose="02020603050405020304" pitchFamily="18" charset="0"/>
              </a:rPr>
              <a:t>ID(v</a:t>
            </a:r>
            <a:r>
              <a:rPr kumimoji="1" lang="en-US" altLang="zh-CN" sz="2400" b="1" baseline="-30000" dirty="0" smtClean="0">
                <a:latin typeface="Times New Roman" panose="02020603050405020304" pitchFamily="18" charset="0"/>
              </a:rPr>
              <a:t>i</a:t>
            </a:r>
            <a:r>
              <a:rPr kumimoji="1" lang="en-US" altLang="zh-CN" sz="2400" b="1" dirty="0" smtClean="0">
                <a:latin typeface="Times New Roman" panose="02020603050405020304" pitchFamily="18" charset="0"/>
              </a:rPr>
              <a:t>)</a:t>
            </a:r>
            <a:r>
              <a:rPr kumimoji="1" lang="zh-CN" altLang="en-US" sz="2400" b="1" dirty="0" smtClean="0"/>
              <a:t> 可另外建立</a:t>
            </a:r>
            <a:r>
              <a:rPr kumimoji="1" lang="zh-CN" altLang="en-US" sz="2400" b="1" dirty="0" smtClean="0">
                <a:solidFill>
                  <a:schemeClr val="folHlink"/>
                </a:solidFill>
              </a:rPr>
              <a:t>有向图的逆邻接表</a:t>
            </a:r>
            <a:r>
              <a:rPr kumimoji="1" lang="zh-CN" altLang="en-US" sz="2400" b="1" dirty="0" smtClean="0"/>
              <a:t>。</a:t>
            </a:r>
            <a:endParaRPr kumimoji="1" lang="en-US" altLang="zh-CN" sz="2400" b="1" dirty="0" smtClean="0"/>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r>
              <a:rPr lang="zh-CN" altLang="en-US" sz="2400" b="1" noProof="1" smtClean="0">
                <a:latin typeface="Times New Roman" panose="02020603050405020304" pitchFamily="18" charset="0"/>
                <a:ea typeface="宋体" panose="02010600030101010101" pitchFamily="2" charset="-122"/>
              </a:rPr>
              <a:t>。</a:t>
            </a:r>
            <a:endParaRPr lang="en-US" altLang="zh-CN" sz="2400" b="1" noProof="1" smtClean="0">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smtClean="0">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chemeClr val="folHlink"/>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smtClean="0">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4563491" y="4149080"/>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Font typeface="Wingdings" panose="05000000000000000000" pitchFamily="2" charset="2"/>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Font typeface="Wingdings" panose="05000000000000000000" pitchFamily="2" charset="2"/>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Wingdings" panose="05000000000000000000" pitchFamily="2" charset="2"/>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107504" y="332656"/>
            <a:ext cx="2656496"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邻接表的特征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179512"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smtClean="0">
                <a:solidFill>
                  <a:srgbClr val="0000FF"/>
                </a:solidFill>
                <a:effectLst>
                  <a:outerShdw blurRad="38100" dist="38100" dir="2700000" algn="tl">
                    <a:srgbClr val="C0C0C0"/>
                  </a:outerShdw>
                </a:effectLst>
              </a:rPr>
              <a:t> </a:t>
            </a:r>
          </a:p>
        </p:txBody>
      </p:sp>
      <p:sp>
        <p:nvSpPr>
          <p:cNvPr id="86019" name="Rectangle 4"/>
          <p:cNvSpPr txBox="1"/>
          <p:nvPr/>
        </p:nvSpPr>
        <p:spPr>
          <a:xfrm>
            <a:off x="457200" y="13049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i="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7043" name="Rectangle 4"/>
          <p:cNvSpPr txBox="1"/>
          <p:nvPr/>
        </p:nvSpPr>
        <p:spPr>
          <a:xfrm>
            <a:off x="395536" y="968502"/>
            <a:ext cx="8229600"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sz="22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sz="22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2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sz="22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sz="22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2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2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22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251520" y="116632"/>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smtClean="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smtClean="0">
                <a:solidFill>
                  <a:srgbClr val="0000FF"/>
                </a:solidFill>
                <a:effectLst>
                  <a:outerShdw blurRad="38100" dist="38100" dir="2700000" algn="tl">
                    <a:srgbClr val="C0C0C0"/>
                  </a:outerShdw>
                </a:effectLst>
              </a:rPr>
              <a:t> </a:t>
            </a:r>
          </a:p>
        </p:txBody>
      </p:sp>
      <p:sp>
        <p:nvSpPr>
          <p:cNvPr id="88067" name="Rectangle 4"/>
          <p:cNvSpPr txBox="1"/>
          <p:nvPr/>
        </p:nvSpPr>
        <p:spPr>
          <a:xfrm>
            <a:off x="251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buFont typeface="Wingdings" panose="05000000000000000000" pitchFamily="2" charset="2"/>
              <a:buNone/>
              <a:defRPr/>
            </a:pPr>
            <a:r>
              <a:rPr lang="zh-CN" altLang="en-US"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smtClean="0">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buFont typeface="Wingdings" panose="05000000000000000000" pitchFamily="2" charset="2"/>
              <a:buNone/>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smtClean="0">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smtClean="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smtClean="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555625" y="1016000"/>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numVertices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numEdges</a:t>
            </a:r>
            <a:r>
              <a:rPr lang="en-US" altLang="zh-CN" sz="2400" dirty="0" smtClean="0">
                <a:latin typeface="Times New Roman" panose="02020603050405020304" pitchFamily="18" charset="0"/>
                <a:ea typeface="隶书" panose="02010509060101010101" pitchFamily="49" charset="-122"/>
              </a:rPr>
              <a:t> = 0</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创建顶点表</a:t>
            </a:r>
            <a:r>
              <a:rPr lang="zh-CN" altLang="en-US" sz="2400" dirty="0" smtClean="0">
                <a:solidFill>
                  <a:schemeClr val="tx2"/>
                </a:solidFill>
                <a:latin typeface="Times New Roman" panose="02020603050405020304" pitchFamily="18" charset="0"/>
                <a:ea typeface="隶书" panose="02010509060101010101" pitchFamily="49" charset="-122"/>
              </a:rPr>
              <a:t>数组</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new </a:t>
            </a:r>
            <a:r>
              <a:rPr lang="en-US" altLang="zh-CN" sz="2400" dirty="0" smtClean="0">
                <a:latin typeface="Times New Roman" panose="02020603050405020304" pitchFamily="18" charset="0"/>
                <a:ea typeface="隶书" panose="02010509060101010101" pitchFamily="49" charset="-122"/>
              </a:rPr>
              <a:t>Vertex</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maxVertices</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r>
              <a:rPr lang="en-US" altLang="zh-CN" sz="2400" b="1" dirty="0" err="1" smtClean="0">
                <a:latin typeface="Times New Roman" panose="02020603050405020304" pitchFamily="18" charset="0"/>
                <a:ea typeface="隶书" panose="02010509060101010101" pitchFamily="49" charset="-122"/>
              </a:rPr>
              <a:t>cerr</a:t>
            </a:r>
            <a:r>
              <a:rPr lang="en-US" altLang="zh-CN" sz="2400" b="1" dirty="0" smtClean="0">
                <a:latin typeface="Times New Roman" panose="02020603050405020304" pitchFamily="18" charset="0"/>
                <a:ea typeface="隶书" panose="02010509060101010101" pitchFamily="49" charset="-122"/>
              </a:rPr>
              <a:t> &lt;&lt; "</a:t>
            </a:r>
            <a:r>
              <a:rPr lang="zh-CN" altLang="en-US" sz="2400" b="1" dirty="0" smtClean="0">
                <a:latin typeface="Times New Roman" panose="02020603050405020304" pitchFamily="18" charset="0"/>
                <a:ea typeface="隶书" panose="02010509060101010101" pitchFamily="49" charset="-122"/>
              </a:rPr>
              <a:t>存储分配错！</a:t>
            </a:r>
            <a:r>
              <a:rPr lang="en-US" altLang="zh-CN" sz="2400" b="1" dirty="0" smtClean="0">
                <a:latin typeface="Times New Roman" panose="02020603050405020304" pitchFamily="18" charset="0"/>
                <a:ea typeface="隶书" panose="02010509060101010101" pitchFamily="49" charset="-122"/>
              </a:rPr>
              <a:t>" &lt;&lt; </a:t>
            </a:r>
            <a:r>
              <a:rPr lang="en-US" altLang="zh-CN" sz="2400" b="1" dirty="0" err="1" smtClean="0">
                <a:latin typeface="Times New Roman" panose="02020603050405020304" pitchFamily="18" charset="0"/>
                <a:ea typeface="隶书" panose="02010509060101010101" pitchFamily="49" charset="-122"/>
              </a:rPr>
              <a:t>endl</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exit(1)</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maxVertices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dirty="0" smtClean="0">
                <a:latin typeface="Times New Roman" panose="02020603050405020304" pitchFamily="18" charset="0"/>
                <a:ea typeface="隶书" panose="02010509060101010101" pitchFamily="49" charset="-122"/>
              </a:rPr>
              <a:t> = NULL</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0" y="188640"/>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76967" y="2254470"/>
            <a:ext cx="4132069" cy="27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187624" y="4509120"/>
            <a:ext cx="2660725" cy="2077104"/>
          </a:xfrm>
          <a:prstGeom prst="rect">
            <a:avLst/>
          </a:prstGeom>
        </p:spPr>
      </p:pic>
      <p:pic>
        <p:nvPicPr>
          <p:cNvPr id="4" name="图片 3"/>
          <p:cNvPicPr>
            <a:picLocks noChangeAspect="1"/>
          </p:cNvPicPr>
          <p:nvPr/>
        </p:nvPicPr>
        <p:blipFill>
          <a:blip r:embed="rId4"/>
          <a:stretch>
            <a:fillRect/>
          </a:stretch>
        </p:blipFill>
        <p:spPr>
          <a:xfrm>
            <a:off x="139531" y="1772816"/>
            <a:ext cx="4824536" cy="370013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467544" y="1052736"/>
            <a:ext cx="8229600" cy="5688012"/>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zh-CN" altLang="en-US" sz="2400" b="1" dirty="0" smtClean="0">
                <a:latin typeface="Times New Roman" panose="02020603050405020304" pitchFamily="18" charset="0"/>
              </a:rPr>
              <a:t>～</a:t>
            </a:r>
            <a:r>
              <a:rPr lang="en-US" altLang="zh-CN" sz="2400" dirty="0" err="1" smtClean="0">
                <a:latin typeface="Times New Roman" panose="02020603050405020304" pitchFamily="18" charset="0"/>
                <a:ea typeface="隶书" panose="02010509060101010101" pitchFamily="49" charset="-122"/>
              </a:rPr>
              <a:t>Graphlnk</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for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0</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&lt; </a:t>
            </a:r>
            <a:r>
              <a:rPr lang="en-US" altLang="zh-CN" sz="2400" dirty="0" err="1" smtClean="0">
                <a:latin typeface="Times New Roman" panose="02020603050405020304" pitchFamily="18" charset="0"/>
                <a:ea typeface="隶书" panose="02010509060101010101" pitchFamily="49" charset="-122"/>
              </a:rPr>
              <a:t>numVertices</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i</a:t>
            </a:r>
            <a:r>
              <a:rPr lang="en-US" altLang="zh-CN" sz="2400" dirty="0" smtClean="0">
                <a:latin typeface="Times New Roman" panose="02020603050405020304" pitchFamily="18" charset="0"/>
                <a:ea typeface="隶书" panose="02010509060101010101" pitchFamily="49" charset="-122"/>
              </a:rPr>
              <a:t>].</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delete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0" y="188640"/>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smtClean="0">
                <a:solidFill>
                  <a:srgbClr val="0000FF"/>
                </a:solidFill>
                <a:latin typeface="Tahoma" panose="020B0604030504040204" pitchFamily="34" charset="0"/>
                <a:ea typeface="楷体_GB2312" pitchFamily="1" charset="-122"/>
              </a:rPr>
              <a:t>【图的析构函数】</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0" y="333375"/>
            <a:ext cx="9144000" cy="5776913"/>
          </a:xfrm>
        </p:spPr>
        <p:txBody>
          <a:bodyPr>
            <a:prstTxWarp prst="textNoShape">
              <a:avLst/>
            </a:prstTxWarp>
          </a:bodyPr>
          <a:lstStyle/>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取顶点的数据域值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T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getValue</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2000" b="1" dirty="0">
                <a:latin typeface="Times New Roman" panose="02020603050405020304" pitchFamily="18" charset="0"/>
                <a:cs typeface="Times New Roman" panose="02020603050405020304" pitchFamily="18" charset="0"/>
              </a:rPr>
              <a:t/>
            </a:r>
            <a:br>
              <a:rPr lang="zh-CN" altLang="en-US" sz="2000" b="1" dirty="0">
                <a:latin typeface="Times New Roman" panose="02020603050405020304" pitchFamily="18" charset="0"/>
                <a:cs typeface="Times New Roman" panose="02020603050405020304" pitchFamily="18" charset="0"/>
              </a:rPr>
            </a:b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&gt;= 0 &amp;&amp; </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&lt; </a:t>
            </a:r>
            <a:r>
              <a:rPr lang="en-US" altLang="zh-CN" sz="2000" b="1" dirty="0" err="1">
                <a:latin typeface="Times New Roman" panose="02020603050405020304" pitchFamily="18" charset="0"/>
                <a:cs typeface="Times New Roman" panose="02020603050405020304" pitchFamily="18" charset="0"/>
              </a:rPr>
              <a:t>NumVertices</a:t>
            </a:r>
            <a:r>
              <a:rPr lang="en-US" altLang="zh-CN" sz="2000" b="1" dirty="0">
                <a:latin typeface="Times New Roman" panose="02020603050405020304" pitchFamily="18" charset="0"/>
                <a:cs typeface="Times New Roman" panose="02020603050405020304" pitchFamily="18" charset="0"/>
              </a:rPr>
              <a:t>) ? </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].data : 0;</a:t>
            </a:r>
            <a:br>
              <a:rPr lang="en-US" altLang="zh-CN"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endParaRPr lang="zh-CN" altLang="en-US" sz="20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smtClean="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smtClean="0">
                <a:solidFill>
                  <a:srgbClr val="0000FF"/>
                </a:solidFill>
              </a:rPr>
              <a:t>【</a:t>
            </a:r>
            <a:r>
              <a:rPr lang="zh-CN" altLang="en-US" sz="2800" b="1" dirty="0" smtClean="0">
                <a:solidFill>
                  <a:srgbClr val="0000FF"/>
                </a:solidFill>
                <a:latin typeface="Times New Roman" panose="02020603050405020304" pitchFamily="18" charset="0"/>
              </a:rPr>
              <a:t>取边的权值</a:t>
            </a:r>
            <a:r>
              <a:rPr lang="en-US" altLang="zh-CN" sz="2800" b="1" dirty="0" smtClean="0">
                <a:solidFill>
                  <a:srgbClr val="0000FF"/>
                </a:solidFill>
              </a:rPr>
              <a: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template </a:t>
            </a:r>
            <a:r>
              <a:rPr lang="en-US" altLang="zh-CN" sz="2000" b="1" dirty="0">
                <a:latin typeface="Times New Roman" panose="02020603050405020304" pitchFamily="18" charset="0"/>
                <a:cs typeface="Times New Roman" panose="02020603050405020304" pitchFamily="18" charset="0"/>
              </a:rPr>
              <a:t>&lt;class T, class E&gt;</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 </a:t>
            </a:r>
            <a:r>
              <a:rPr lang="en-US" altLang="zh-CN" sz="2000" b="1" dirty="0" err="1">
                <a:latin typeface="Times New Roman" panose="02020603050405020304" pitchFamily="18" charset="0"/>
                <a:cs typeface="Times New Roman" panose="02020603050405020304" pitchFamily="18" charset="0"/>
              </a:rPr>
              <a:t>Graphlnk</a:t>
            </a:r>
            <a:r>
              <a:rPr lang="en-US" altLang="zh-CN" sz="2000" b="1" dirty="0">
                <a:latin typeface="Times New Roman" panose="02020603050405020304" pitchFamily="18" charset="0"/>
                <a:cs typeface="Times New Roman" panose="02020603050405020304" pitchFamily="18" charset="0"/>
              </a:rPr>
              <a:t>&lt;T,E&gt;::</a:t>
            </a:r>
            <a:r>
              <a:rPr lang="en-US" altLang="zh-CN" sz="2000" b="1" dirty="0" err="1">
                <a:latin typeface="Times New Roman" panose="02020603050405020304" pitchFamily="18" charset="0"/>
                <a:cs typeface="Times New Roman" panose="02020603050405020304" pitchFamily="18" charset="0"/>
              </a:rPr>
              <a:t>getWeight</a:t>
            </a:r>
            <a:r>
              <a:rPr lang="en-US" altLang="zh-CN" sz="2000" b="1" dirty="0">
                <a:latin typeface="Times New Roman" panose="02020603050405020304" pitchFamily="18" charset="0"/>
                <a:cs typeface="Times New Roman" panose="02020603050405020304" pitchFamily="18" charset="0"/>
              </a:rPr>
              <a:t>(</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v1, </a:t>
            </a:r>
            <a:r>
              <a:rPr lang="en-US" altLang="zh-CN" sz="2000" b="1" dirty="0" err="1">
                <a:latin typeface="Times New Roman" panose="02020603050405020304" pitchFamily="18" charset="0"/>
                <a:cs typeface="Times New Roman" panose="02020603050405020304" pitchFamily="18" charset="0"/>
              </a:rPr>
              <a:t>int</a:t>
            </a:r>
            <a:r>
              <a:rPr lang="en-US" altLang="zh-CN" sz="2000" b="1" dirty="0">
                <a:latin typeface="Times New Roman" panose="02020603050405020304" pitchFamily="18" charset="0"/>
                <a:cs typeface="Times New Roman" panose="02020603050405020304" pitchFamily="18" charset="0"/>
              </a:rPr>
              <a:t> v2)</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if </a:t>
            </a:r>
            <a:r>
              <a:rPr lang="en-US" altLang="zh-CN" sz="2000" b="1" dirty="0">
                <a:latin typeface="Times New Roman" panose="02020603050405020304" pitchFamily="18" charset="0"/>
                <a:cs typeface="Times New Roman" panose="02020603050405020304" pitchFamily="18" charset="0"/>
              </a:rPr>
              <a:t>(v1 != -1 &amp;&amp; v2 != -1</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Edge&lt;T,E</a:t>
            </a:r>
            <a:r>
              <a:rPr lang="en-US" altLang="zh-CN" sz="2000" b="1" dirty="0">
                <a:latin typeface="Times New Roman" panose="02020603050405020304" pitchFamily="18" charset="0"/>
                <a:cs typeface="Times New Roman" panose="02020603050405020304" pitchFamily="18" charset="0"/>
              </a:rPr>
              <a:t>&gt; *p = </a:t>
            </a:r>
            <a:r>
              <a:rPr lang="en-US" altLang="zh-CN" sz="2000" b="1" dirty="0" err="1">
                <a:latin typeface="Times New Roman" panose="02020603050405020304" pitchFamily="18" charset="0"/>
                <a:cs typeface="Times New Roman" panose="02020603050405020304" pitchFamily="18" charset="0"/>
              </a:rPr>
              <a:t>NodeTable</a:t>
            </a:r>
            <a:r>
              <a:rPr lang="en-US" altLang="zh-CN" sz="2000" b="1" dirty="0">
                <a:latin typeface="Times New Roman" panose="02020603050405020304" pitchFamily="18" charset="0"/>
                <a:cs typeface="Times New Roman" panose="02020603050405020304" pitchFamily="18" charset="0"/>
              </a:rPr>
              <a:t>[v1].</a:t>
            </a:r>
            <a:r>
              <a:rPr lang="en-US" altLang="zh-CN" sz="2000" b="1" dirty="0" err="1">
                <a:latin typeface="Times New Roman" panose="02020603050405020304" pitchFamily="18" charset="0"/>
                <a:cs typeface="Times New Roman" panose="02020603050405020304" pitchFamily="18" charset="0"/>
              </a:rPr>
              <a:t>adj</a:t>
            </a:r>
            <a:r>
              <a:rPr lang="en-US" altLang="zh-CN" sz="2000" b="1" dirty="0" smtClean="0">
                <a:latin typeface="Times New Roman" panose="02020603050405020304" pitchFamily="18" charset="0"/>
                <a:cs typeface="Times New Roman" panose="02020603050405020304" pitchFamily="18" charset="0"/>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V1</a:t>
            </a:r>
            <a:r>
              <a:rPr lang="zh-CN" altLang="en-US" sz="20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while </a:t>
            </a:r>
            <a:r>
              <a:rPr lang="en-US" altLang="zh-CN" sz="2000" b="1" dirty="0">
                <a:latin typeface="Times New Roman" panose="02020603050405020304" pitchFamily="18" charset="0"/>
                <a:cs typeface="Times New Roman" panose="02020603050405020304" pitchFamily="18" charset="0"/>
              </a:rPr>
              <a:t>(p != NULL &amp;&amp; p-&gt;</a:t>
            </a:r>
            <a:r>
              <a:rPr lang="en-US" altLang="zh-CN" sz="2000" b="1" dirty="0" err="1">
                <a:latin typeface="Times New Roman" panose="02020603050405020304" pitchFamily="18" charset="0"/>
                <a:cs typeface="Times New Roman" panose="02020603050405020304" pitchFamily="18" charset="0"/>
              </a:rPr>
              <a:t>dest</a:t>
            </a:r>
            <a:r>
              <a:rPr lang="en-US" altLang="zh-CN" sz="2000" b="1" dirty="0">
                <a:latin typeface="Times New Roman" panose="02020603050405020304" pitchFamily="18" charset="0"/>
                <a:cs typeface="Times New Roman" panose="02020603050405020304" pitchFamily="18" charset="0"/>
              </a:rPr>
              <a:t> != v2) 	</a:t>
            </a:r>
            <a:r>
              <a:rPr lang="en-US" altLang="zh-CN" sz="2000" b="1" dirty="0" smtClean="0">
                <a:latin typeface="Times New Roman" panose="02020603050405020304" pitchFamily="18" charset="0"/>
                <a:cs typeface="Times New Roman" panose="02020603050405020304" pitchFamily="18" charset="0"/>
              </a:rPr>
              <a:t>p </a:t>
            </a:r>
            <a:r>
              <a:rPr lang="en-US" altLang="zh-CN" sz="2000" b="1" dirty="0">
                <a:latin typeface="Times New Roman" panose="02020603050405020304" pitchFamily="18" charset="0"/>
                <a:cs typeface="Times New Roman" panose="02020603050405020304" pitchFamily="18" charset="0"/>
              </a:rPr>
              <a:t>= p-&gt;link</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寻找邻接顶点</a:t>
            </a:r>
            <a:r>
              <a:rPr lang="en-US" altLang="zh-CN" sz="2000" dirty="0">
                <a:solidFill>
                  <a:schemeClr val="tx2"/>
                </a:solidFill>
                <a:latin typeface="Times New Roman" panose="02020603050405020304" pitchFamily="18" charset="0"/>
                <a:ea typeface="隶书" panose="02010509060101010101" pitchFamily="49" charset="-122"/>
              </a:rPr>
              <a:t>v2</a:t>
            </a: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if </a:t>
            </a:r>
            <a:r>
              <a:rPr lang="en-US" altLang="zh-CN" sz="2000" b="1" dirty="0">
                <a:latin typeface="Times New Roman" panose="02020603050405020304" pitchFamily="18" charset="0"/>
                <a:cs typeface="Times New Roman" panose="02020603050405020304" pitchFamily="18" charset="0"/>
              </a:rPr>
              <a:t>(p != NULL</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return p-&gt;cost</a:t>
            </a:r>
            <a:r>
              <a:rPr lang="en-US" altLang="zh-CN" sz="2000" b="1" dirty="0" smtClean="0">
                <a:latin typeface="Times New Roman" panose="02020603050405020304" pitchFamily="18" charset="0"/>
                <a:cs typeface="Times New Roman" panose="02020603050405020304" pitchFamily="18" charset="0"/>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找到此边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返回权值</a:t>
            </a:r>
          </a:p>
          <a:p>
            <a:pPr eaLnBrk="1" hangingPunct="1">
              <a:buNone/>
              <a:defRPr/>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pPr eaLnBrk="1" hangingPunct="1">
              <a:buNone/>
              <a:defRPr/>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return </a:t>
            </a:r>
            <a:r>
              <a:rPr lang="en-US" altLang="zh-CN" sz="2000" b="1" dirty="0">
                <a:latin typeface="Times New Roman" panose="02020603050405020304" pitchFamily="18" charset="0"/>
                <a:cs typeface="Times New Roman" panose="02020603050405020304" pitchFamily="18" charset="0"/>
              </a:rPr>
              <a:t>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a:t>
            </a:r>
            <a:r>
              <a:rPr lang="en-US" altLang="zh-CN" sz="2000" dirty="0">
                <a:solidFill>
                  <a:schemeClr val="tx2"/>
                </a:solidFill>
                <a:latin typeface="Times New Roman" panose="02020603050405020304" pitchFamily="18" charset="0"/>
                <a:ea typeface="隶书" panose="02010509060101010101" pitchFamily="49" charset="-122"/>
              </a:rPr>
              <a:t>(v1,v2)</a:t>
            </a:r>
            <a:r>
              <a:rPr lang="zh-CN" altLang="en-US" sz="2000" dirty="0">
                <a:solidFill>
                  <a:schemeClr val="tx2"/>
                </a:solidFill>
                <a:latin typeface="Times New Roman" panose="02020603050405020304" pitchFamily="18" charset="0"/>
                <a:ea typeface="隶书" panose="02010509060101010101" pitchFamily="49" charset="-122"/>
              </a:rPr>
              <a:t>不存在</a:t>
            </a:r>
          </a:p>
          <a:p>
            <a:pPr eaLnBrk="1" hangingPunct="1">
              <a:buNone/>
              <a:defRPr/>
            </a:pPr>
            <a:r>
              <a:rPr lang="en-US" altLang="zh-CN" sz="2000" b="1" dirty="0" smtClean="0">
                <a:latin typeface="Times New Roman" panose="02020603050405020304" pitchFamily="18" charset="0"/>
                <a:cs typeface="Times New Roman" panose="02020603050405020304" pitchFamily="18" charset="0"/>
              </a:rPr>
              <a:t>	}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683568" y="1052736"/>
            <a:ext cx="7772400" cy="5472112"/>
          </a:xfrm>
        </p:spPr>
        <p:txBody>
          <a:bodyPr>
            <a:prstTxWarp prst="textNoShape">
              <a:avLst/>
            </a:prstTxWarp>
          </a:bodyPr>
          <a:lstStyle/>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defRPr/>
            </a:pPr>
            <a:r>
              <a:rPr lang="en-US" altLang="zh-CN" sz="2400" dirty="0" err="1" smtClean="0">
                <a:effectLst/>
                <a:latin typeface="Times New Roman" panose="02020603050405020304" pitchFamily="18" charset="0"/>
              </a:rPr>
              <a:t>bool</a:t>
            </a: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Graphlnk</a:t>
            </a:r>
            <a:r>
              <a:rPr lang="en-US" altLang="zh-CN" sz="2400" dirty="0" smtClean="0">
                <a:effectLst/>
                <a:latin typeface="Times New Roman" panose="02020603050405020304" pitchFamily="18" charset="0"/>
              </a:rPr>
              <a:t>&lt;T,E&gt;::</a:t>
            </a:r>
            <a:r>
              <a:rPr lang="en-US" altLang="zh-CN" sz="2400" b="1" dirty="0" err="1" smtClean="0">
                <a:effectLst/>
                <a:latin typeface="Times New Roman" panose="02020603050405020304" pitchFamily="18" charset="0"/>
              </a:rPr>
              <a:t>insertVertex</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const</a:t>
            </a:r>
            <a:r>
              <a:rPr lang="en-US" altLang="zh-CN" sz="2400" dirty="0" smtClean="0">
                <a:effectLst/>
                <a:latin typeface="Times New Roman" panose="02020603050405020304" pitchFamily="18" charset="0"/>
              </a:rPr>
              <a:t> T&amp; vertex){</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在图的顶点表中插入一个新顶点</a:t>
            </a:r>
            <a:r>
              <a:rPr lang="en-US" altLang="zh-CN" sz="2400" dirty="0" smtClean="0">
                <a:effectLst/>
                <a:latin typeface="Times New Roman" panose="02020603050405020304" pitchFamily="18" charset="0"/>
              </a:rPr>
              <a:t>vertex</a:t>
            </a:r>
            <a:r>
              <a:rPr lang="zh-CN" altLang="en-US" sz="2400" dirty="0" smtClean="0">
                <a:effectLst/>
                <a:latin typeface="Times New Roman" panose="02020603050405020304" pitchFamily="18" charset="0"/>
              </a:rPr>
              <a:t>。若插入成功，函数返回</a:t>
            </a:r>
            <a:r>
              <a:rPr lang="en-US" altLang="zh-CN" sz="2400" dirty="0" smtClean="0">
                <a:effectLst/>
                <a:latin typeface="Times New Roman" panose="02020603050405020304" pitchFamily="18" charset="0"/>
              </a:rPr>
              <a:t>true, </a:t>
            </a:r>
            <a:r>
              <a:rPr lang="zh-CN" altLang="en-US" sz="2400" dirty="0" smtClean="0">
                <a:effectLst/>
                <a:latin typeface="Times New Roman" panose="02020603050405020304" pitchFamily="18" charset="0"/>
              </a:rPr>
              <a:t>否则返回</a:t>
            </a:r>
            <a:r>
              <a:rPr lang="en-US" altLang="zh-CN" sz="2400" dirty="0" smtClean="0">
                <a:effectLst/>
                <a:latin typeface="Times New Roman" panose="02020603050405020304" pitchFamily="18" charset="0"/>
              </a:rPr>
              <a:t>false</a:t>
            </a:r>
            <a:r>
              <a:rPr lang="zh-CN" altLang="en-US"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if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 == </a:t>
            </a:r>
            <a:r>
              <a:rPr lang="en-US" altLang="zh-CN" sz="2400" dirty="0" err="1" smtClean="0">
                <a:effectLst/>
                <a:latin typeface="Times New Roman" panose="02020603050405020304" pitchFamily="18" charset="0"/>
              </a:rPr>
              <a:t>maxVertices</a:t>
            </a:r>
            <a:r>
              <a:rPr lang="en-US" altLang="zh-CN" sz="2400" dirty="0" smtClean="0">
                <a:effectLst/>
                <a:latin typeface="Times New Roman" panose="02020603050405020304" pitchFamily="18" charset="0"/>
              </a:rPr>
              <a:t>){		</a:t>
            </a:r>
            <a:r>
              <a:rPr lang="zh-CN" altLang="en-US"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smtClean="0">
                <a:effectLst/>
                <a:latin typeface="Times New Roman" panose="02020603050405020304" pitchFamily="18" charset="0"/>
              </a:rPr>
              <a:t>return false;</a:t>
            </a:r>
            <a:r>
              <a:rPr lang="en-US" altLang="zh-CN" sz="2400" dirty="0">
                <a:effectLst/>
                <a:latin typeface="Times New Roman" panose="02020603050405020304" pitchFamily="18" charset="0"/>
              </a:rPr>
              <a:t> </a:t>
            </a:r>
            <a:r>
              <a:rPr lang="en-US" altLang="zh-CN" sz="2400" dirty="0" smtClean="0">
                <a:effectLst/>
                <a:latin typeface="Times New Roman" panose="02020603050405020304" pitchFamily="18" charset="0"/>
              </a:rPr>
              <a:t>	//</a:t>
            </a:r>
            <a:r>
              <a:rPr lang="zh-CN" altLang="en-US" sz="2400" dirty="0">
                <a:effectLst/>
                <a:latin typeface="Times New Roman" panose="02020603050405020304" pitchFamily="18" charset="0"/>
              </a:rPr>
              <a:t>顶点表满</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不能插入</a:t>
            </a:r>
            <a:endParaRPr lang="en-US" altLang="zh-CN" sz="2400" dirty="0" smtClean="0">
              <a:effectLst/>
              <a:latin typeface="Times New Roman" panose="02020603050405020304" pitchFamily="18" charset="0"/>
            </a:endParaRP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NodeTable</a:t>
            </a:r>
            <a:r>
              <a:rPr lang="en-US" altLang="zh-CN" sz="2400" dirty="0" smtClean="0">
                <a:effectLst/>
                <a:latin typeface="Times New Roman" panose="02020603050405020304" pitchFamily="18" charset="0"/>
              </a:rPr>
              <a:t>[</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].data = vertex;			//</a:t>
            </a:r>
            <a:r>
              <a:rPr lang="zh-CN" altLang="en-US" sz="2400" dirty="0" smtClean="0">
                <a:effectLst/>
                <a:latin typeface="Times New Roman" panose="02020603050405020304" pitchFamily="18" charset="0"/>
              </a:rPr>
              <a:t>插入在表的最后</a:t>
            </a:r>
          </a:p>
          <a:p>
            <a:pPr marL="0" indent="0" eaLnBrk="1" hangingPunct="1">
              <a:buFont typeface="Wingdings" panose="05000000000000000000" pitchFamily="2" charset="2"/>
              <a:buNone/>
              <a:defRPr/>
            </a:pPr>
            <a:r>
              <a:rPr lang="zh-CN" altLang="en-US" sz="2400" dirty="0" smtClean="0">
                <a:effectLst/>
                <a:latin typeface="Times New Roman" panose="02020603050405020304" pitchFamily="18" charset="0"/>
              </a:rPr>
              <a:t>	</a:t>
            </a:r>
            <a:r>
              <a:rPr lang="en-US" altLang="zh-CN" sz="2400" dirty="0" err="1" smtClean="0">
                <a:effectLst/>
                <a:latin typeface="Times New Roman" panose="02020603050405020304" pitchFamily="18" charset="0"/>
              </a:rPr>
              <a:t>numVertices</a:t>
            </a:r>
            <a:r>
              <a:rPr lang="en-US" altLang="zh-CN" sz="2400" dirty="0" smtClean="0">
                <a:effectLst/>
                <a:latin typeface="Times New Roman" panose="02020603050405020304" pitchFamily="18" charset="0"/>
              </a:rPr>
              <a:t>++;</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	return true;</a:t>
            </a:r>
          </a:p>
          <a:p>
            <a:pPr marL="0" indent="0" eaLnBrk="1" hangingPunct="1">
              <a:buFont typeface="Wingdings" panose="05000000000000000000" pitchFamily="2" charset="2"/>
              <a:buNone/>
              <a:defRPr/>
            </a:pPr>
            <a:r>
              <a:rPr lang="en-US" altLang="zh-CN" sz="2400" dirty="0" smtClean="0">
                <a:effectLst/>
                <a:latin typeface="Times New Roman" panose="02020603050405020304" pitchFamily="18" charset="0"/>
              </a:rPr>
              <a:t>}</a:t>
            </a:r>
            <a:r>
              <a:rPr lang="en-US" altLang="zh-CN" sz="2400" dirty="0" smtClean="0">
                <a:effectLst/>
                <a:latin typeface="Times New Roman" panose="02020603050405020304" pitchFamily="18" charset="0"/>
                <a:ea typeface="隶书" panose="02010509060101010101" pitchFamily="49" charset="-122"/>
              </a:rPr>
              <a:t> //</a:t>
            </a:r>
            <a:r>
              <a:rPr lang="zh-CN" altLang="en-US" sz="2400" dirty="0" smtClean="0">
                <a:effectLst/>
                <a:latin typeface="Times New Roman" panose="02020603050405020304" pitchFamily="18" charset="0"/>
                <a:ea typeface="隶书" panose="02010509060101010101" pitchFamily="49" charset="-122"/>
              </a:rPr>
              <a:t>算法时间复杂度</a:t>
            </a:r>
          </a:p>
          <a:p>
            <a:pPr marL="0" indent="0" eaLnBrk="1" hangingPunct="1">
              <a:buFont typeface="Wingdings" panose="05000000000000000000" pitchFamily="2" charset="2"/>
              <a:buNone/>
              <a:defRPr/>
            </a:pPr>
            <a:endParaRPr lang="zh-CN" altLang="en-US" sz="2400" dirty="0" smtClean="0">
              <a:effectLst/>
              <a:latin typeface="Times New Roman" panose="02020603050405020304" pitchFamily="18" charset="0"/>
              <a:ea typeface="隶书" panose="02010509060101010101" pitchFamily="49" charset="-122"/>
            </a:endParaRPr>
          </a:p>
        </p:txBody>
      </p:sp>
      <p:sp>
        <p:nvSpPr>
          <p:cNvPr id="3" name="Text Box 4"/>
          <p:cNvSpPr txBox="1"/>
          <p:nvPr/>
        </p:nvSpPr>
        <p:spPr>
          <a:xfrm>
            <a:off x="19269" y="332656"/>
            <a:ext cx="4264026"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图中插入顶点算法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395536" y="836712"/>
            <a:ext cx="8532812" cy="6843712"/>
          </a:xfrm>
        </p:spPr>
        <p:txBody>
          <a:bodyPr>
            <a:prstTxWarp prst="textNoShape">
              <a:avLst/>
            </a:prstTxWarp>
          </a:bodyPr>
          <a:lstStyle/>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template &lt;class T, class E&gt;</a:t>
            </a:r>
          </a:p>
          <a:p>
            <a:pPr marL="0" indent="0" eaLnBrk="1" hangingPunct="1">
              <a:buFont typeface="Wingdings" panose="05000000000000000000" pitchFamily="2" charset="2"/>
              <a:buNone/>
            </a:pPr>
            <a:r>
              <a:rPr lang="en-US" altLang="zh-CN" sz="1800" dirty="0" err="1" smtClean="0">
                <a:effectLst/>
                <a:latin typeface="Times New Roman" panose="02020603050405020304" pitchFamily="18" charset="0"/>
              </a:rPr>
              <a:t>bool</a:t>
            </a: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Graphlnk</a:t>
            </a:r>
            <a:r>
              <a:rPr lang="en-US" altLang="zh-CN" sz="1800" dirty="0" smtClean="0">
                <a:effectLst/>
                <a:latin typeface="Times New Roman" panose="02020603050405020304" pitchFamily="18" charset="0"/>
              </a:rPr>
              <a:t>&lt;T,E&gt;::</a:t>
            </a:r>
            <a:r>
              <a:rPr lang="en-US" altLang="zh-CN" sz="1800" b="1" dirty="0" err="1" smtClean="0">
                <a:effectLst/>
                <a:latin typeface="Times New Roman" panose="02020603050405020304" pitchFamily="18" charset="0"/>
              </a:rPr>
              <a:t>insertEdge</a:t>
            </a:r>
            <a:r>
              <a:rPr lang="en-US" altLang="zh-CN" sz="1800" dirty="0" smtClean="0">
                <a:effectLst/>
                <a:latin typeface="Times New Roman" panose="02020603050405020304" pitchFamily="18" charset="0"/>
              </a:rPr>
              <a:t>(</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v1, </a:t>
            </a:r>
            <a:r>
              <a:rPr lang="en-US" altLang="zh-CN" sz="1800" dirty="0" err="1" smtClean="0">
                <a:effectLst/>
                <a:latin typeface="Times New Roman" panose="02020603050405020304" pitchFamily="18" charset="0"/>
              </a:rPr>
              <a:t>int</a:t>
            </a:r>
            <a:r>
              <a:rPr lang="en-US" altLang="zh-CN" sz="1800" dirty="0" smtClean="0">
                <a:effectLst/>
                <a:latin typeface="Times New Roman" panose="02020603050405020304" pitchFamily="18" charset="0"/>
              </a:rPr>
              <a:t> v2, E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if (v1 &gt;= 0 &amp;&amp; v1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 &amp;&amp; v2 &gt;= 0 &amp;&amp; v2 &lt; </a:t>
            </a:r>
            <a:r>
              <a:rPr lang="en-US" altLang="zh-CN" sz="1800" dirty="0" err="1" smtClean="0">
                <a:effectLst/>
                <a:latin typeface="Times New Roman" panose="02020603050405020304" pitchFamily="18" charset="0"/>
              </a:rPr>
              <a:t>numVertices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   	Edge&lt;T,E&gt; *q, *p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//v1</a:t>
            </a:r>
            <a:r>
              <a:rPr lang="zh-CN" altLang="en-US" sz="1800" dirty="0" smtClean="0">
                <a:effectLst/>
                <a:latin typeface="Times New Roman" panose="02020603050405020304" pitchFamily="18" charset="0"/>
              </a:rPr>
              <a:t>对应的边链表头指针</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	while (p != NULL &amp;&amp;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 = p-&gt;link;   //</a:t>
            </a:r>
            <a:r>
              <a:rPr lang="zh-CN" altLang="en-US" sz="1800" dirty="0" smtClean="0">
                <a:effectLst/>
                <a:latin typeface="Times New Roman" panose="02020603050405020304" pitchFamily="18" charset="0"/>
              </a:rPr>
              <a:t>寻找邻接顶点</a:t>
            </a:r>
            <a:r>
              <a:rPr lang="en-US" altLang="zh-CN" sz="1800" dirty="0" smtClean="0">
                <a:effectLst/>
                <a:latin typeface="Times New Roman" panose="02020603050405020304" pitchFamily="18" charset="0"/>
              </a:rPr>
              <a:t>v2	</a:t>
            </a:r>
          </a:p>
          <a:p>
            <a:pPr marL="0" indent="0" eaLnBrk="1" hangingPunct="1">
              <a:buFont typeface="Wingdings" panose="05000000000000000000" pitchFamily="2" charset="2"/>
              <a:buNone/>
            </a:pPr>
            <a:r>
              <a:rPr lang="en-US" altLang="zh-CN" sz="1800" dirty="0">
                <a:effectLst/>
                <a:latin typeface="Times New Roman" panose="02020603050405020304" pitchFamily="18" charset="0"/>
              </a:rPr>
              <a:t>	</a:t>
            </a:r>
            <a:r>
              <a:rPr lang="en-US" altLang="zh-CN" sz="1800" dirty="0" smtClean="0">
                <a:effectLst/>
                <a:latin typeface="Times New Roman" panose="02020603050405020304" pitchFamily="18" charset="0"/>
              </a:rPr>
              <a:t>if (p != NULL) 	return false;     	//</a:t>
            </a:r>
            <a:r>
              <a:rPr lang="zh-CN" altLang="en-US" sz="1800" dirty="0" smtClean="0">
                <a:effectLst/>
                <a:latin typeface="Times New Roman" panose="02020603050405020304" pitchFamily="18" charset="0"/>
              </a:rPr>
              <a:t>找到此边</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不插入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 = new Edge&lt;T,E&gt;;		//</a:t>
            </a:r>
            <a:r>
              <a:rPr lang="zh-CN" altLang="en-US" sz="1800" dirty="0" smtClean="0">
                <a:effectLst/>
                <a:latin typeface="Times New Roman" panose="02020603050405020304" pitchFamily="18" charset="0"/>
              </a:rPr>
              <a:t>否则</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创建新结点</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smtClean="0">
                <a:effectLst/>
                <a:latin typeface="Times New Roman" panose="02020603050405020304" pitchFamily="18" charset="0"/>
              </a:rPr>
              <a:t>q = new Edge&lt;T,E&gt;;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v2;  p-&gt;cost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p-&gt;link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v1</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[v1].</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p;</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a:t>
            </a:r>
            <a:r>
              <a:rPr lang="en-US" altLang="zh-CN" sz="1800" dirty="0" err="1" smtClean="0">
                <a:effectLst/>
                <a:latin typeface="Times New Roman" panose="02020603050405020304" pitchFamily="18" charset="0"/>
              </a:rPr>
              <a:t>dest</a:t>
            </a:r>
            <a:r>
              <a:rPr lang="en-US" altLang="zh-CN" sz="1800" dirty="0" smtClean="0">
                <a:effectLst/>
                <a:latin typeface="Times New Roman" panose="02020603050405020304" pitchFamily="18" charset="0"/>
              </a:rPr>
              <a:t> = v1;  q-&gt;cost = weight;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q-&gt;link =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a:t>
            </a:r>
            <a:r>
              <a:rPr lang="zh-CN" altLang="en-US" sz="1800" dirty="0" smtClean="0">
                <a:effectLst/>
                <a:latin typeface="Times New Roman" panose="02020603050405020304" pitchFamily="18" charset="0"/>
              </a:rPr>
              <a:t>链入</a:t>
            </a:r>
            <a:r>
              <a:rPr lang="en-US" altLang="zh-CN" sz="1800" dirty="0" smtClean="0">
                <a:effectLst/>
                <a:latin typeface="Times New Roman" panose="02020603050405020304" pitchFamily="18" charset="0"/>
              </a:rPr>
              <a:t>v2</a:t>
            </a:r>
            <a:r>
              <a:rPr lang="zh-CN" altLang="en-US" sz="1800" dirty="0" smtClean="0">
                <a:effectLst/>
                <a:latin typeface="Times New Roman" panose="02020603050405020304" pitchFamily="18" charset="0"/>
              </a:rPr>
              <a:t>边链表</a:t>
            </a:r>
          </a:p>
          <a:p>
            <a:pPr marL="0" indent="0" eaLnBrk="1" hangingPunct="1">
              <a:buFont typeface="Wingdings" panose="05000000000000000000" pitchFamily="2" charset="2"/>
              <a:buNone/>
            </a:pPr>
            <a:r>
              <a:rPr lang="zh-CN" altLang="en-US"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NodeTable</a:t>
            </a:r>
            <a:r>
              <a:rPr lang="en-US" altLang="zh-CN" sz="1800" dirty="0" smtClean="0">
                <a:effectLst/>
                <a:latin typeface="Times New Roman" panose="02020603050405020304" pitchFamily="18" charset="0"/>
              </a:rPr>
              <a:t>[v2].</a:t>
            </a:r>
            <a:r>
              <a:rPr lang="en-US" altLang="zh-CN" sz="1800" dirty="0" err="1" smtClean="0">
                <a:effectLst/>
                <a:latin typeface="Times New Roman" panose="02020603050405020304" pitchFamily="18" charset="0"/>
              </a:rPr>
              <a:t>adj</a:t>
            </a:r>
            <a:r>
              <a:rPr lang="en-US" altLang="zh-CN" sz="1800" dirty="0" smtClean="0">
                <a:effectLst/>
                <a:latin typeface="Times New Roman" panose="02020603050405020304" pitchFamily="18" charset="0"/>
              </a:rPr>
              <a:t> = q;</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r>
              <a:rPr lang="en-US" altLang="zh-CN" sz="1800" dirty="0" err="1" smtClean="0">
                <a:effectLst/>
                <a:latin typeface="Times New Roman" panose="02020603050405020304" pitchFamily="18" charset="0"/>
              </a:rPr>
              <a:t>numEdges</a:t>
            </a:r>
            <a:r>
              <a:rPr lang="en-US" altLang="zh-CN" sz="1800" dirty="0" smtClean="0">
                <a:effectLst/>
                <a:latin typeface="Times New Roman" panose="02020603050405020304" pitchFamily="18" charset="0"/>
              </a:rPr>
              <a:t>++;</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true;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      return false;</a:t>
            </a:r>
          </a:p>
          <a:p>
            <a:pPr marL="0" indent="0" eaLnBrk="1" hangingPunct="1">
              <a:buFont typeface="Wingdings" panose="05000000000000000000" pitchFamily="2" charset="2"/>
              <a:buNone/>
            </a:pPr>
            <a:r>
              <a:rPr lang="en-US" altLang="zh-CN" sz="1800" dirty="0" smtClean="0">
                <a:effectLst/>
                <a:latin typeface="Times New Roman" panose="02020603050405020304" pitchFamily="18" charset="0"/>
              </a:rPr>
              <a:t>}</a:t>
            </a:r>
            <a:r>
              <a:rPr lang="en-US" altLang="zh-CN" sz="1800" dirty="0" smtClean="0">
                <a:effectLst/>
                <a:latin typeface="Times New Roman" panose="02020603050405020304" pitchFamily="18" charset="0"/>
                <a:ea typeface="隶书" panose="02010509060101010101" pitchFamily="49" charset="-122"/>
              </a:rPr>
              <a:t> </a:t>
            </a:r>
            <a:r>
              <a:rPr lang="en-US" altLang="zh-CN" sz="1800" dirty="0" smtClean="0">
                <a:effectLst/>
                <a:latin typeface="Times New Roman" panose="02020603050405020304" pitchFamily="18" charset="0"/>
              </a:rPr>
              <a:t>//</a:t>
            </a:r>
            <a:r>
              <a:rPr lang="zh-CN" altLang="en-US" sz="1800" dirty="0" smtClean="0">
                <a:effectLst/>
                <a:latin typeface="Times New Roman" panose="02020603050405020304" pitchFamily="18" charset="0"/>
              </a:rPr>
              <a:t>算法时间复杂度</a:t>
            </a:r>
            <a:endParaRPr lang="en-US" altLang="zh-CN" sz="1800" dirty="0" smtClean="0">
              <a:effectLst/>
              <a:latin typeface="Times New Roman" panose="02020603050405020304" pitchFamily="18" charset="0"/>
            </a:endParaRPr>
          </a:p>
          <a:p>
            <a:pPr marL="0" indent="0" eaLnBrk="1" hangingPunct="1">
              <a:buFont typeface="Wingdings" panose="05000000000000000000" pitchFamily="2" charset="2"/>
              <a:buNone/>
            </a:pPr>
            <a:endParaRPr lang="zh-CN" altLang="en-US" sz="1800" dirty="0" smtClean="0">
              <a:effectLst/>
              <a:latin typeface="Times New Roman" panose="02020603050405020304" pitchFamily="18" charset="0"/>
            </a:endParaRPr>
          </a:p>
        </p:txBody>
      </p:sp>
      <p:sp>
        <p:nvSpPr>
          <p:cNvPr id="3" name="Text Box 4"/>
          <p:cNvSpPr txBox="1"/>
          <p:nvPr/>
        </p:nvSpPr>
        <p:spPr>
          <a:xfrm>
            <a:off x="7545" y="332656"/>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图插入边算法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179512" y="692696"/>
            <a:ext cx="9001000" cy="6165304"/>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removeEdge</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v1,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v2)</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(v1!= -1 &amp;&amp; v2 != -1)</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    	Edge&lt;T,E&gt;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p>
          <a:p>
            <a:pPr marL="0" indent="0" eaLnBrk="1" hangingPunct="1">
              <a:buNone/>
              <a:defRPr/>
            </a:pPr>
            <a:r>
              <a:rPr kumimoji="1" lang="en-US" altLang="zh-CN" sz="1800" dirty="0" smtClean="0">
                <a:latin typeface="Times New Roman" panose="02020603050405020304" pitchFamily="18" charset="0"/>
              </a:rPr>
              <a:t>          	while (p != NULL &amp;&amp;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v2</a:t>
            </a:r>
            <a:r>
              <a:rPr kumimoji="1" lang="en-US" altLang="zh-CN" sz="1800" dirty="0">
                <a:latin typeface="Times New Roman" panose="02020603050405020304" pitchFamily="18" charset="0"/>
              </a:rPr>
              <a:t>) {q = p; p = p-&gt;link</a:t>
            </a:r>
            <a:r>
              <a:rPr kumimoji="1" lang="en-US" altLang="zh-CN" sz="1800" dirty="0" smtClean="0">
                <a:latin typeface="Times New Roman" panose="02020603050405020304" pitchFamily="18" charset="0"/>
              </a:rPr>
              <a:t>;}  </a:t>
            </a:r>
            <a:r>
              <a:rPr kumimoji="1" lang="en-US" altLang="zh-CN" sz="1600" b="1" dirty="0" smtClean="0">
                <a:solidFill>
                  <a:srgbClr val="FF0000"/>
                </a:solidFill>
                <a:latin typeface="Times New Roman" panose="02020603050405020304" pitchFamily="18" charset="0"/>
              </a:rPr>
              <a:t>//v1</a:t>
            </a:r>
            <a:r>
              <a:rPr kumimoji="1" lang="zh-CN" altLang="en-US" sz="1600" b="1" dirty="0" smtClean="0">
                <a:solidFill>
                  <a:srgbClr val="FF0000"/>
                </a:solidFill>
                <a:latin typeface="Times New Roman" panose="02020603050405020304" pitchFamily="18" charset="0"/>
              </a:rPr>
              <a:t>对应边链表中找被删边</a:t>
            </a:r>
            <a:r>
              <a:rPr kumimoji="1" lang="zh-CN" altLang="en-US" sz="1600" dirty="0" smtClean="0">
                <a:latin typeface="Times New Roman" panose="02020603050405020304" pitchFamily="18" charset="0"/>
              </a:rPr>
              <a:t>	</a:t>
            </a:r>
            <a:r>
              <a:rPr kumimoji="1" lang="en-US" altLang="zh-CN" sz="1800" dirty="0" smtClean="0">
                <a:latin typeface="Times New Roman" panose="02020603050405020304" pitchFamily="18" charset="0"/>
              </a:rPr>
              <a:t>if (p != NULL){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[v1].</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delete p;</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else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没有找到被删边结点	</a:t>
            </a:r>
            <a:r>
              <a:rPr kumimoji="1" lang="zh-CN" altLang="en-US"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q = NULL, s = p</a:t>
            </a:r>
            <a:r>
              <a:rPr kumimoji="1" lang="zh-CN" altLang="en-US" sz="1800" dirty="0" smtClean="0">
                <a:latin typeface="Times New Roman" panose="02020603050405020304" pitchFamily="18" charset="0"/>
              </a:rPr>
              <a:t>；</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  //v2</a:t>
            </a:r>
            <a:r>
              <a:rPr kumimoji="1" lang="zh-CN" altLang="en-US" sz="1800" b="1" dirty="0" smtClean="0">
                <a:solidFill>
                  <a:srgbClr val="FF0000"/>
                </a:solidFill>
                <a:latin typeface="Times New Roman" panose="02020603050405020304" pitchFamily="18" charset="0"/>
              </a:rPr>
              <a:t>对应边链表中删除</a:t>
            </a:r>
            <a:endParaRPr kumimoji="1" lang="en-US" altLang="zh-CN" sz="1800" b="1" dirty="0" smtClean="0">
              <a:solidFill>
                <a:srgbClr val="FF0000"/>
              </a:solidFill>
              <a:latin typeface="Times New Roman" panose="02020603050405020304" pitchFamily="18" charset="0"/>
            </a:endParaRPr>
          </a:p>
          <a:p>
            <a:pPr marL="0" indent="0" eaLnBrk="1" hangingPunct="1">
              <a:buNone/>
              <a:defRPr/>
            </a:pPr>
            <a:r>
              <a:rPr kumimoji="1" lang="en-US" altLang="zh-CN" sz="1800" dirty="0" smtClean="0">
                <a:latin typeface="Times New Roman" panose="02020603050405020304" pitchFamily="18" charset="0"/>
              </a:rPr>
              <a:t>     	while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v1) </a:t>
            </a:r>
            <a:r>
              <a:rPr kumimoji="1" lang="en-US" altLang="zh-CN" sz="1800" dirty="0">
                <a:latin typeface="Times New Roman" panose="02020603050405020304" pitchFamily="18" charset="0"/>
              </a:rPr>
              <a:t>{    q = p;    p = p-&gt;link;  </a:t>
            </a:r>
            <a:r>
              <a:rPr kumimoji="1" lang="en-US" altLang="zh-CN" sz="1800" dirty="0" smtClean="0">
                <a:latin typeface="Times New Roman" panose="02020603050405020304" pitchFamily="18" charset="0"/>
              </a:rPr>
              <a:t>}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寻找被删边结点</a:t>
            </a:r>
            <a:endParaRPr kumimoji="1" lang="en-US" altLang="zh-CN" sz="1800" b="1" dirty="0" smtClean="0">
              <a:solidFill>
                <a:srgbClr val="FF0000"/>
              </a:solidFill>
              <a:latin typeface="Times New Roman" panose="02020603050405020304" pitchFamily="18" charset="0"/>
            </a:endParaRP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(p == s)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[v2].</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该结点是边链表首结点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	else     q-&gt;link = p-&gt;link;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a:t>
            </a:r>
            <a:r>
              <a:rPr kumimoji="1" lang="en-US" altLang="zh-CN" sz="1800" b="1" dirty="0" smtClean="0">
                <a:solidFill>
                  <a:srgbClr val="FF0000"/>
                </a:solidFill>
                <a:latin typeface="Times New Roman" panose="02020603050405020304" pitchFamily="18" charset="0"/>
              </a:rPr>
              <a:t>//</a:t>
            </a:r>
            <a:r>
              <a:rPr kumimoji="1" lang="zh-CN" altLang="en-US" sz="1800" b="1" dirty="0" smtClean="0">
                <a:solidFill>
                  <a:srgbClr val="FF0000"/>
                </a:solidFill>
                <a:latin typeface="Times New Roman" panose="02020603050405020304" pitchFamily="18" charset="0"/>
              </a:rPr>
              <a:t>没有找到结点</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r>
              <a:rPr kumimoji="1" lang="zh-CN" altLang="en-US" sz="1800" dirty="0" smtClean="0">
                <a:latin typeface="Times New Roman" panose="02020603050405020304" pitchFamily="18" charset="0"/>
              </a:rPr>
              <a:t>算法时间复杂度</a:t>
            </a:r>
          </a:p>
        </p:txBody>
      </p:sp>
      <p:sp>
        <p:nvSpPr>
          <p:cNvPr id="3" name="Text Box 4"/>
          <p:cNvSpPr txBox="1"/>
          <p:nvPr/>
        </p:nvSpPr>
        <p:spPr>
          <a:xfrm>
            <a:off x="107504" y="216181"/>
            <a:ext cx="3448051"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图删除边算法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9512" y="953344"/>
            <a:ext cx="8531225" cy="5904656"/>
          </a:xfrm>
        </p:spPr>
        <p:txBody>
          <a:bodyPr/>
          <a:lstStyle/>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template &lt;</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T, </a:t>
            </a:r>
            <a:r>
              <a:rPr kumimoji="1" lang="en-US" altLang="zh-CN" sz="1800" dirty="0" err="1" smtClean="0">
                <a:latin typeface="Times New Roman" panose="02020603050405020304" pitchFamily="18" charset="0"/>
              </a:rPr>
              <a:t>class</a:t>
            </a:r>
            <a:r>
              <a:rPr kumimoji="1" lang="en-US" altLang="zh-CN" sz="1800" dirty="0" smtClean="0">
                <a:latin typeface="Times New Roman" panose="02020603050405020304" pitchFamily="18" charset="0"/>
              </a:rPr>
              <a:t> E&gt;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bool </a:t>
            </a:r>
            <a:r>
              <a:rPr kumimoji="1" lang="en-US" altLang="zh-CN" sz="1800" dirty="0" err="1" smtClean="0">
                <a:latin typeface="Times New Roman" panose="02020603050405020304" pitchFamily="18" charset="0"/>
              </a:rPr>
              <a:t>Graphlnk</a:t>
            </a:r>
            <a:r>
              <a:rPr kumimoji="1" lang="en-US" altLang="zh-CN" sz="1800" dirty="0" smtClean="0">
                <a:latin typeface="Times New Roman" panose="02020603050405020304" pitchFamily="18" charset="0"/>
              </a:rPr>
              <a:t>&lt;T,E&gt;::</a:t>
            </a:r>
            <a:r>
              <a:rPr kumimoji="1" lang="en-US" altLang="zh-CN" sz="1800" b="1" dirty="0" err="1" smtClean="0">
                <a:latin typeface="Times New Roman" panose="02020603050405020304" pitchFamily="18" charset="0"/>
              </a:rPr>
              <a:t>removeVertex</a:t>
            </a:r>
            <a:r>
              <a:rPr kumimoji="1" lang="en-US" altLang="zh-CN" sz="1800" dirty="0" smtClean="0">
                <a:latin typeface="Times New Roman" panose="02020603050405020304" pitchFamily="18" charset="0"/>
              </a:rPr>
              <a:t>(</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v){      //</a:t>
            </a:r>
            <a:r>
              <a:rPr kumimoji="1" lang="zh-CN" altLang="en-US" sz="1800" dirty="0" smtClean="0">
                <a:latin typeface="Times New Roman" panose="02020603050405020304" pitchFamily="18" charset="0"/>
              </a:rPr>
              <a:t>在图中删除一个指定顶点</a:t>
            </a:r>
            <a:r>
              <a:rPr kumimoji="1" lang="en-US" altLang="zh-CN" sz="1800" dirty="0" smtClean="0">
                <a:latin typeface="Times New Roman" panose="02020603050405020304" pitchFamily="18" charset="0"/>
              </a:rPr>
              <a:t>v, v</a:t>
            </a:r>
            <a:r>
              <a:rPr kumimoji="1" lang="zh-CN" altLang="en-US" sz="1800" dirty="0" smtClean="0">
                <a:latin typeface="Times New Roman" panose="02020603050405020304" pitchFamily="18" charset="0"/>
              </a:rPr>
              <a:t>是顶点号。若删除成功</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函数返回</a:t>
            </a:r>
            <a:r>
              <a:rPr kumimoji="1" lang="en-US" altLang="zh-CN" sz="1800" dirty="0" smtClean="0">
                <a:latin typeface="Times New Roman" panose="02020603050405020304" pitchFamily="18" charset="0"/>
              </a:rPr>
              <a:t>true, </a:t>
            </a:r>
            <a:r>
              <a:rPr kumimoji="1" lang="zh-CN" altLang="en-US" sz="1800" dirty="0" smtClean="0">
                <a:latin typeface="Times New Roman" panose="02020603050405020304" pitchFamily="18" charset="0"/>
              </a:rPr>
              <a:t>否则返回</a:t>
            </a:r>
            <a:r>
              <a:rPr kumimoji="1" lang="en-US" altLang="zh-CN" sz="1800" dirty="0" smtClean="0">
                <a:latin typeface="Times New Roman" panose="02020603050405020304" pitchFamily="18" charset="0"/>
              </a:rPr>
              <a:t>false</a:t>
            </a:r>
            <a:r>
              <a:rPr kumimoji="1" lang="zh-CN" altLang="en-US"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 == 1 || v &lt; 0 || v &gt;= </a:t>
            </a:r>
            <a:r>
              <a:rPr kumimoji="1" lang="en-US" altLang="zh-CN" sz="1800" dirty="0" err="1" smtClean="0">
                <a:latin typeface="Times New Roman" panose="02020603050405020304" pitchFamily="18" charset="0"/>
              </a:rPr>
              <a:t>numVertices</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return false; }   		 //</a:t>
            </a:r>
            <a:r>
              <a:rPr kumimoji="1" lang="zh-CN" altLang="en-US" sz="1800" dirty="0" smtClean="0">
                <a:latin typeface="Times New Roman" panose="02020603050405020304" pitchFamily="18" charset="0"/>
              </a:rPr>
              <a:t>表空或顶点号超出范围</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Edge&lt;T,E&gt; *p, *s,*t;  </a:t>
            </a:r>
            <a:r>
              <a:rPr kumimoji="1" lang="en-US" altLang="zh-CN" sz="1800" dirty="0" err="1" smtClean="0">
                <a:latin typeface="Times New Roman" panose="02020603050405020304" pitchFamily="18" charset="0"/>
              </a:rPr>
              <a:t>int</a:t>
            </a:r>
            <a:r>
              <a:rPr kumimoji="1" lang="en-US" altLang="zh-CN" sz="1800" dirty="0" smtClean="0">
                <a:latin typeface="Times New Roman" panose="02020603050405020304" pitchFamily="18" charset="0"/>
              </a:rPr>
              <a:t> 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while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NULL){ 	//</a:t>
            </a:r>
            <a:r>
              <a:rPr kumimoji="1" lang="zh-CN" altLang="en-US" sz="1800" dirty="0" smtClean="0">
                <a:latin typeface="Times New Roman" panose="02020603050405020304" pitchFamily="18" charset="0"/>
              </a:rPr>
              <a:t>删除第</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个边链表中所有结点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p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k = p-&gt;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取邻接顶点</a:t>
            </a:r>
            <a:r>
              <a:rPr kumimoji="1" lang="en-US" altLang="zh-CN" sz="1800" dirty="0" smtClean="0">
                <a:latin typeface="Times New Roman" panose="02020603050405020304" pitchFamily="18" charset="0"/>
              </a:rPr>
              <a:t>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s =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t = NULL; 	//</a:t>
            </a:r>
            <a:r>
              <a:rPr kumimoji="1" lang="zh-CN" altLang="en-US" sz="1800" dirty="0" smtClean="0">
                <a:latin typeface="Times New Roman" panose="02020603050405020304" pitchFamily="18" charset="0"/>
              </a:rPr>
              <a:t>找对称存放的边结点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while (s != NULL &amp;&amp; s-&gt;</a:t>
            </a:r>
            <a:r>
              <a:rPr kumimoji="1" lang="en-US" altLang="zh-CN" sz="1800" dirty="0" err="1" smtClean="0">
                <a:latin typeface="Times New Roman" panose="02020603050405020304" pitchFamily="18" charset="0"/>
              </a:rPr>
              <a:t>dest</a:t>
            </a:r>
            <a:r>
              <a:rPr kumimoji="1" lang="en-US" altLang="zh-CN" sz="1800" dirty="0" smtClean="0">
                <a:latin typeface="Times New Roman" panose="02020603050405020304" pitchFamily="18" charset="0"/>
              </a:rPr>
              <a:t> != v){</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t = s;  s = s-&gt;link;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if (s != NULL){		//</a:t>
            </a:r>
            <a:r>
              <a:rPr kumimoji="1" lang="zh-CN" altLang="en-US" sz="1800" dirty="0" smtClean="0">
                <a:latin typeface="Times New Roman" panose="02020603050405020304" pitchFamily="18" charset="0"/>
              </a:rPr>
              <a:t>删除对称存放的边结点		</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if (t == NULL)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[k].</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else    t-&gt;link = s-&gt;link;</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delete s; }</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r>
              <a:rPr kumimoji="1" lang="en-US" altLang="zh-CN" sz="1800" dirty="0" err="1" smtClean="0">
                <a:latin typeface="Times New Roman" panose="02020603050405020304" pitchFamily="18" charset="0"/>
              </a:rPr>
              <a:t>NodeTable</a:t>
            </a:r>
            <a:r>
              <a:rPr kumimoji="1" lang="en-US" altLang="zh-CN" sz="1800" dirty="0" smtClean="0">
                <a:latin typeface="Times New Roman" panose="02020603050405020304" pitchFamily="18" charset="0"/>
              </a:rPr>
              <a:t>[v].</a:t>
            </a:r>
            <a:r>
              <a:rPr kumimoji="1" lang="en-US" altLang="zh-CN" sz="1800" dirty="0" err="1" smtClean="0">
                <a:latin typeface="Times New Roman" panose="02020603050405020304" pitchFamily="18" charset="0"/>
              </a:rPr>
              <a:t>adj</a:t>
            </a:r>
            <a:r>
              <a:rPr kumimoji="1" lang="en-US" altLang="zh-CN" sz="1800" dirty="0" smtClean="0">
                <a:latin typeface="Times New Roman" panose="02020603050405020304" pitchFamily="18" charset="0"/>
              </a:rPr>
              <a:t> = p-&gt;link;	//</a:t>
            </a:r>
            <a:r>
              <a:rPr kumimoji="1" lang="zh-CN" altLang="en-US" sz="1800" dirty="0" smtClean="0">
                <a:latin typeface="Times New Roman" panose="02020603050405020304" pitchFamily="18" charset="0"/>
              </a:rPr>
              <a:t>清除顶点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的边链表结点</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delete p; </a:t>
            </a:r>
            <a:r>
              <a:rPr kumimoji="1" lang="en-US" altLang="zh-CN" sz="1800" dirty="0" err="1" smtClean="0">
                <a:latin typeface="Times New Roman" panose="02020603050405020304" pitchFamily="18" charset="0"/>
              </a:rPr>
              <a:t>numEdges</a:t>
            </a:r>
            <a:r>
              <a:rPr kumimoji="1" lang="en-US" altLang="zh-CN" sz="1800" dirty="0" smtClean="0">
                <a:latin typeface="Times New Roman" panose="02020603050405020304" pitchFamily="18" charset="0"/>
              </a:rPr>
              <a:t>--;	    //</a:t>
            </a:r>
            <a:r>
              <a:rPr kumimoji="1" lang="zh-CN" altLang="en-US" sz="1800" dirty="0" smtClean="0">
                <a:latin typeface="Times New Roman" panose="02020603050405020304" pitchFamily="18" charset="0"/>
              </a:rPr>
              <a:t>与顶点</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相关联的边数减一</a:t>
            </a:r>
          </a:p>
          <a:p>
            <a:pPr marL="0" indent="0" eaLnBrk="1" hangingPunct="1">
              <a:buFont typeface="Wingdings" panose="05000000000000000000" pitchFamily="2" charset="2"/>
              <a:buNone/>
              <a:defRPr/>
            </a:pP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1800" dirty="0" smtClean="0">
                <a:latin typeface="Times New Roman" panose="02020603050405020304" pitchFamily="18" charset="0"/>
              </a:rPr>
              <a:t>		</a:t>
            </a:r>
            <a:endParaRPr kumimoji="1" lang="zh-CN" altLang="en-US" sz="1800" dirty="0" smtClean="0">
              <a:latin typeface="Times New Roman" panose="02020603050405020304" pitchFamily="18" charset="0"/>
            </a:endParaRPr>
          </a:p>
        </p:txBody>
      </p:sp>
      <p:sp>
        <p:nvSpPr>
          <p:cNvPr id="3" name="Text Box 3"/>
          <p:cNvSpPr txBox="1"/>
          <p:nvPr/>
        </p:nvSpPr>
        <p:spPr>
          <a:xfrm>
            <a:off x="0" y="332656"/>
            <a:ext cx="4303712" cy="485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删除图中顶点算法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323850" y="908720"/>
            <a:ext cx="8420100" cy="5689872"/>
          </a:xfrm>
        </p:spPr>
        <p:txBody>
          <a:bodyPr/>
          <a:lstStyle/>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图的顶点个数减</a:t>
            </a:r>
            <a:r>
              <a:rPr kumimoji="1" lang="en-US" altLang="zh-CN" sz="2000" dirty="0" smtClean="0">
                <a:latin typeface="Times New Roman" panose="02020603050405020304" pitchFamily="18" charset="0"/>
              </a:rPr>
              <a:t>1</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[v].data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].data;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填补</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用最后一个顶点来代替</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p=</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[v].</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(p != NULL){//</a:t>
            </a:r>
            <a:r>
              <a:rPr kumimoji="1" lang="zh-CN" altLang="en-US" sz="2000" dirty="0" smtClean="0">
                <a:latin typeface="Times New Roman" panose="02020603050405020304" pitchFamily="18" charset="0"/>
              </a:rPr>
              <a:t>用来顶替的顶点下标变了，对应边要改变</a:t>
            </a:r>
            <a:endParaRPr kumimoji="1" lang="en-US" altLang="zh-CN" sz="2000" dirty="0" smtClean="0">
              <a:latin typeface="Times New Roman" panose="02020603050405020304" pitchFamily="18" charset="0"/>
            </a:endParaRP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s = </a:t>
            </a:r>
            <a:r>
              <a:rPr kumimoji="1" lang="en-US" altLang="zh-CN" sz="2000" dirty="0" err="1" smtClean="0">
                <a:latin typeface="Times New Roman" panose="02020603050405020304" pitchFamily="18" charset="0"/>
              </a:rPr>
              <a:t>NodeTable</a:t>
            </a:r>
            <a:r>
              <a:rPr kumimoji="1" lang="en-US" altLang="zh-CN" sz="2000" dirty="0" smtClean="0">
                <a:latin typeface="Times New Roman" panose="02020603050405020304" pitchFamily="18" charset="0"/>
              </a:rPr>
              <a:t>[p-&gt;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a:t>
            </a:r>
            <a:r>
              <a:rPr kumimoji="1" lang="en-US" altLang="zh-CN" sz="2000" dirty="0" err="1" smtClean="0">
                <a:latin typeface="Times New Roman" panose="02020603050405020304" pitchFamily="18" charset="0"/>
              </a:rPr>
              <a:t>adj</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while (s!= NULL){</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if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a:t>
            </a:r>
            <a:r>
              <a:rPr kumimoji="1" lang="en-US" altLang="zh-CN" sz="2000" dirty="0" err="1" smtClean="0">
                <a:latin typeface="Times New Roman" panose="02020603050405020304" pitchFamily="18" charset="0"/>
              </a:rPr>
              <a:t>numVertices</a:t>
            </a:r>
            <a:r>
              <a:rPr kumimoji="1" lang="en-US" altLang="zh-CN" sz="2000" dirty="0" smtClean="0">
                <a:latin typeface="Times New Roman" panose="02020603050405020304" pitchFamily="18" charset="0"/>
              </a:rPr>
              <a:t>)</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     s-&gt;</a:t>
            </a:r>
            <a:r>
              <a:rPr kumimoji="1" lang="en-US" altLang="zh-CN" sz="2000" dirty="0" err="1" smtClean="0">
                <a:latin typeface="Times New Roman" panose="02020603050405020304" pitchFamily="18" charset="0"/>
              </a:rPr>
              <a:t>dest</a:t>
            </a:r>
            <a:r>
              <a:rPr kumimoji="1" lang="en-US" altLang="zh-CN" sz="2000" dirty="0" smtClean="0">
                <a:latin typeface="Times New Roman" panose="02020603050405020304" pitchFamily="18" charset="0"/>
              </a:rPr>
              <a:t> = v;//</a:t>
            </a:r>
            <a:r>
              <a:rPr kumimoji="1" lang="zh-CN" altLang="en-US" sz="2000" dirty="0" smtClean="0">
                <a:latin typeface="Times New Roman" panose="02020603050405020304" pitchFamily="18" charset="0"/>
              </a:rPr>
              <a:t>修改对应边顶点的下标   </a:t>
            </a:r>
          </a:p>
          <a:p>
            <a:pPr marL="0" indent="0" eaLnBrk="1" hangingPunct="1">
              <a:buFont typeface="Wingdings" panose="05000000000000000000" pitchFamily="2" charset="2"/>
              <a:buNone/>
              <a:defRPr/>
            </a:pPr>
            <a:r>
              <a:rPr kumimoji="1" lang="zh-CN" altLang="en-US" sz="2000" dirty="0" smtClean="0">
                <a:latin typeface="Times New Roman" panose="02020603050405020304" pitchFamily="18" charset="0"/>
              </a:rPr>
              <a:t>			      </a:t>
            </a:r>
            <a:r>
              <a:rPr kumimoji="1" lang="en-US" altLang="zh-CN" sz="2000" dirty="0" smtClean="0">
                <a:latin typeface="Times New Roman" panose="02020603050405020304" pitchFamily="18" charset="0"/>
              </a:rPr>
              <a:t>break;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else    s = s-&gt;link;</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return true;</a:t>
            </a:r>
          </a:p>
          <a:p>
            <a:pPr marL="0" indent="0" eaLnBrk="1" hangingPunct="1">
              <a:buFont typeface="Wingdings" panose="05000000000000000000" pitchFamily="2" charset="2"/>
              <a:buNone/>
              <a:defRPr/>
            </a:pP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算法时间复杂度</a:t>
            </a:r>
          </a:p>
        </p:txBody>
      </p:sp>
      <p:sp>
        <p:nvSpPr>
          <p:cNvPr id="3" name="Text Box 3"/>
          <p:cNvSpPr txBox="1"/>
          <p:nvPr/>
        </p:nvSpPr>
        <p:spPr>
          <a:xfrm>
            <a:off x="0" y="332656"/>
            <a:ext cx="5545108" cy="486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smtClean="0">
                <a:solidFill>
                  <a:srgbClr val="0000FF"/>
                </a:solidFill>
                <a:latin typeface="Times New Roman" panose="02020603050405020304" pitchFamily="18" charset="0"/>
                <a:ea typeface="宋体" panose="02010600030101010101" pitchFamily="2" charset="-122"/>
              </a:rPr>
              <a:t>【</a:t>
            </a:r>
            <a:r>
              <a:rPr lang="zh-CN" altLang="en-US" b="1" noProof="1" smtClean="0">
                <a:solidFill>
                  <a:srgbClr val="0000FF"/>
                </a:solidFill>
                <a:latin typeface="Times New Roman" panose="02020603050405020304" pitchFamily="18" charset="0"/>
                <a:ea typeface="宋体" panose="02010600030101010101" pitchFamily="2" charset="-122"/>
              </a:rPr>
              <a:t>删除图中顶点算法</a:t>
            </a:r>
            <a:r>
              <a:rPr lang="en-US" altLang="zh-CN" b="1" noProof="1" smtClean="0">
                <a:solidFill>
                  <a:srgbClr val="0000FF"/>
                </a:solidFill>
                <a:latin typeface="Times New Roman" panose="02020603050405020304" pitchFamily="18" charset="0"/>
                <a:ea typeface="宋体" panose="02010600030101010101" pitchFamily="2" charset="-122"/>
              </a:rPr>
              <a:t>(Cont.)】</a:t>
            </a:r>
            <a:endParaRPr lang="en-US" altLang="zh-CN"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467544" y="980728"/>
            <a:ext cx="8676456" cy="5653088"/>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getFirstNeighbor</a:t>
            </a:r>
            <a:r>
              <a:rPr lang="en-US" altLang="zh-CN" sz="2400"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给出顶点位置为</a:t>
            </a:r>
            <a:r>
              <a:rPr lang="zh-CN" altLang="en-US" sz="2400" b="1" dirty="0" smtClean="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v </a:t>
            </a:r>
            <a:r>
              <a:rPr lang="zh-CN" altLang="en-US" sz="2400" dirty="0" smtClean="0">
                <a:solidFill>
                  <a:schemeClr val="tx2"/>
                </a:solidFill>
                <a:latin typeface="Times New Roman" panose="02020603050405020304" pitchFamily="18" charset="0"/>
                <a:ea typeface="隶书" panose="02010509060101010101" pitchFamily="49" charset="-122"/>
              </a:rPr>
              <a:t>的第一个邻接顶点的位置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如果找不到</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r>
              <a:rPr lang="zh-CN" altLang="en-US" sz="2000" b="1" dirty="0" smtClean="0">
                <a:latin typeface="Times New Roman" panose="02020603050405020304" pitchFamily="18" charset="0"/>
                <a:ea typeface="隶书" panose="02010509060101010101" pitchFamily="49" charset="-122"/>
              </a:rPr>
              <a:t>顶点</a:t>
            </a:r>
            <a:r>
              <a:rPr lang="en-US" altLang="zh-CN" sz="2000" b="1" dirty="0" smtClean="0">
                <a:latin typeface="Times New Roman" panose="02020603050405020304" pitchFamily="18" charset="0"/>
                <a:ea typeface="隶书" panose="02010509060101010101" pitchFamily="49" charset="-122"/>
              </a:rPr>
              <a:t>v</a:t>
            </a:r>
            <a:r>
              <a:rPr lang="zh-CN" altLang="en-US" sz="2000" b="1" dirty="0" smtClean="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存在</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5000"/>
              </a:spcBef>
              <a:buFont typeface="Wingdings" panose="05000000000000000000" pitchFamily="2" charset="2"/>
              <a:buNone/>
              <a:defRPr/>
            </a:pPr>
            <a:endParaRPr lang="zh-CN" altLang="en-US" sz="2400" dirty="0" smtClean="0"/>
          </a:p>
        </p:txBody>
      </p:sp>
      <p:sp>
        <p:nvSpPr>
          <p:cNvPr id="3" name="Text Box 4"/>
          <p:cNvSpPr txBox="1"/>
          <p:nvPr/>
        </p:nvSpPr>
        <p:spPr>
          <a:xfrm>
            <a:off x="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467544" y="1016272"/>
            <a:ext cx="8676456"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template &lt;class </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class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Graphlnk</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a:t>
            </a:r>
            <a:r>
              <a:rPr lang="en-US" altLang="zh-CN" sz="2400" b="1" dirty="0" err="1" smtClean="0">
                <a:latin typeface="Times New Roman" panose="02020603050405020304" pitchFamily="18" charset="0"/>
                <a:ea typeface="隶书" panose="02010509060101010101" pitchFamily="49" charset="-122"/>
              </a:rPr>
              <a:t>getNextNeighbor</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w)</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给出顶点</a:t>
            </a:r>
            <a:r>
              <a:rPr lang="en-US" altLang="zh-CN" sz="2400"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的邻接顶点</a:t>
            </a:r>
            <a:r>
              <a:rPr lang="en-US" altLang="zh-CN" sz="2400" b="1" dirty="0" smtClean="0">
                <a:solidFill>
                  <a:schemeClr val="tx2"/>
                </a:solidFill>
                <a:latin typeface="Times New Roman" panose="02020603050405020304" pitchFamily="18" charset="0"/>
                <a:ea typeface="隶书" panose="02010509060101010101" pitchFamily="49" charset="-122"/>
              </a:rPr>
              <a:t>w</a:t>
            </a:r>
            <a:r>
              <a:rPr lang="zh-CN" altLang="en-US" sz="2400" dirty="0" smtClean="0">
                <a:solidFill>
                  <a:schemeClr val="tx2"/>
                </a:solidFill>
                <a:latin typeface="Times New Roman" panose="02020603050405020304" pitchFamily="18" charset="0"/>
                <a:ea typeface="隶书" panose="02010509060101010101" pitchFamily="49" charset="-122"/>
              </a:rPr>
              <a:t>的下一个邻接顶点的位置</a:t>
            </a:r>
            <a:r>
              <a:rPr lang="en-US" altLang="zh-CN" sz="2400" b="1" dirty="0" smtClean="0">
                <a:solidFill>
                  <a:schemeClr val="tx2"/>
                </a:solidFill>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若没有下一个邻接顶点</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则函数返回</a:t>
            </a:r>
            <a:r>
              <a:rPr lang="en-US" altLang="zh-CN" sz="2400" dirty="0" smtClean="0">
                <a:solidFill>
                  <a:schemeClr val="tx2"/>
                </a:solidFill>
                <a:latin typeface="Courier New" panose="02070309020205020404" pitchFamily="49" charset="0"/>
                <a:ea typeface="隶书" panose="02010509060101010101" pitchFamily="49" charset="-122"/>
              </a:rPr>
              <a:t>-</a:t>
            </a:r>
            <a:r>
              <a:rPr lang="en-US" altLang="zh-CN" sz="2400" dirty="0" smtClean="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(v</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Courier New" panose="02070309020205020404" pitchFamily="49"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顶点</a:t>
            </a:r>
            <a:r>
              <a:rPr lang="en-US" altLang="zh-CN" sz="2400" b="1" dirty="0" smtClean="0">
                <a:solidFill>
                  <a:schemeClr val="tx2"/>
                </a:solidFill>
                <a:latin typeface="Times New Roman" panose="02020603050405020304" pitchFamily="18" charset="0"/>
                <a:ea typeface="隶书" panose="02010509060101010101" pitchFamily="49" charset="-122"/>
              </a:rPr>
              <a:t>v</a:t>
            </a:r>
            <a:r>
              <a:rPr lang="zh-CN" altLang="en-US" sz="2400" dirty="0" smtClean="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a:t>
            </a:r>
            <a:r>
              <a:rPr lang="en-US" altLang="zh-CN" sz="2400" b="1" dirty="0" smtClean="0">
                <a:latin typeface="Times New Roman" panose="02020603050405020304" pitchFamily="18" charset="0"/>
                <a:ea typeface="隶书" panose="02010509060101010101" pitchFamily="49" charset="-122"/>
              </a:rPr>
              <a:t>&gt; *</a:t>
            </a:r>
            <a:r>
              <a:rPr lang="en-US" altLang="zh-CN" sz="2400" dirty="0" smtClean="0">
                <a:latin typeface="Times New Roman" panose="02020603050405020304" pitchFamily="18" charset="0"/>
                <a:ea typeface="隶书" panose="02010509060101010101" pitchFamily="49" charset="-122"/>
              </a:rPr>
              <a:t>p =</a:t>
            </a:r>
            <a:r>
              <a:rPr lang="en-US" altLang="zh-CN" sz="2400" i="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NodeTable</a:t>
            </a:r>
            <a:r>
              <a:rPr lang="en-US" altLang="zh-CN" sz="2400" dirty="0" smtClean="0">
                <a:latin typeface="Times New Roman" panose="02020603050405020304" pitchFamily="18" charset="0"/>
                <a:ea typeface="隶书" panose="02010509060101010101" pitchFamily="49" charset="-122"/>
              </a:rPr>
              <a:t>[v].</a:t>
            </a:r>
            <a:r>
              <a:rPr lang="en-US" altLang="zh-CN" sz="2400" dirty="0" err="1" smtClean="0">
                <a:latin typeface="Times New Roman" panose="02020603050405020304" pitchFamily="18" charset="0"/>
                <a:ea typeface="隶书" panose="02010509060101010101" pitchFamily="49" charset="-122"/>
              </a:rPr>
              <a:t>adj</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while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p = 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if </a:t>
            </a:r>
            <a:r>
              <a:rPr lang="en-US" altLang="zh-CN" sz="2400" dirty="0" smtClean="0">
                <a:latin typeface="Times New Roman" panose="02020603050405020304" pitchFamily="18" charset="0"/>
                <a:ea typeface="隶书" panose="02010509060101010101" pitchFamily="49" charset="-122"/>
              </a:rPr>
              <a:t>(p</a:t>
            </a:r>
            <a:r>
              <a:rPr lang="en-US" altLang="zh-CN" sz="2400" b="1" dirty="0" smtClean="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NULL</a:t>
            </a:r>
            <a:r>
              <a:rPr lang="en-US" altLang="zh-CN" sz="2400" b="1" dirty="0" smtClean="0">
                <a:latin typeface="Times New Roman" panose="02020603050405020304" pitchFamily="18" charset="0"/>
                <a:ea typeface="隶书" panose="02010509060101010101" pitchFamily="49" charset="-122"/>
              </a:rPr>
              <a:t> &amp;&amp;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 </a:t>
            </a:r>
            <a:r>
              <a:rPr lang="en-US" altLang="zh-CN" sz="2400" b="1" dirty="0" smtClean="0">
                <a:latin typeface="Times New Roman" panose="02020603050405020304" pitchFamily="18" charset="0"/>
                <a:ea typeface="隶书" panose="02010509060101010101" pitchFamily="49" charset="-122"/>
              </a:rPr>
              <a:t>!=</a:t>
            </a:r>
            <a:r>
              <a:rPr lang="en-US" altLang="zh-CN" sz="2400" dirty="0" smtClean="0">
                <a:latin typeface="Times New Roman" panose="02020603050405020304" pitchFamily="18" charset="0"/>
                <a:ea typeface="隶书" panose="02010509060101010101" pitchFamily="49" charset="-122"/>
              </a:rPr>
              <a:t> NULL)</a:t>
            </a:r>
            <a:r>
              <a:rPr lang="en-US" altLang="zh-CN" sz="2400" b="1" dirty="0" smtClean="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dirty="0" smtClean="0">
                <a:latin typeface="Times New Roman" panose="02020603050405020304" pitchFamily="18" charset="0"/>
                <a:ea typeface="隶书" panose="02010509060101010101" pitchFamily="49" charset="-122"/>
              </a:rPr>
              <a:t>p</a:t>
            </a:r>
            <a:r>
              <a:rPr lang="en-US" altLang="zh-CN" sz="2400" dirty="0" smtClean="0">
                <a:latin typeface="楷体_GB2312" pitchFamily="1" charset="-122"/>
              </a:rPr>
              <a:t>-&gt;</a:t>
            </a:r>
            <a:r>
              <a:rPr lang="en-US" altLang="zh-CN" sz="2400" dirty="0" smtClean="0">
                <a:latin typeface="Times New Roman" panose="02020603050405020304" pitchFamily="18" charset="0"/>
                <a:ea typeface="隶书" panose="02010509060101010101" pitchFamily="49" charset="-122"/>
              </a:rPr>
              <a:t>link</a:t>
            </a:r>
            <a:r>
              <a:rPr lang="en-US" altLang="zh-CN" sz="2400" dirty="0" smtClean="0">
                <a:latin typeface="楷体_GB2312" pitchFamily="1" charset="-122"/>
              </a:rPr>
              <a:t>-&gt;</a:t>
            </a:r>
            <a:r>
              <a:rPr lang="en-US" altLang="zh-CN" sz="2400" dirty="0" err="1" smtClean="0">
                <a:latin typeface="Times New Roman" panose="02020603050405020304" pitchFamily="18" charset="0"/>
                <a:ea typeface="隶书" panose="02010509060101010101" pitchFamily="49" charset="-122"/>
              </a:rPr>
              <a:t>dest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return </a:t>
            </a:r>
            <a:r>
              <a:rPr lang="en-US" altLang="zh-CN" sz="2400" b="1" dirty="0" smtClean="0">
                <a:latin typeface="楷体_GB2312" pitchFamily="1"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r>
              <a:rPr lang="en-US" altLang="zh-CN" sz="2400" dirty="0" smtClean="0"/>
              <a:t> //</a:t>
            </a:r>
            <a:r>
              <a:rPr lang="zh-CN" altLang="en-US" sz="2400" dirty="0" smtClean="0"/>
              <a:t>算法时间复杂度</a:t>
            </a:r>
          </a:p>
          <a:p>
            <a:pPr eaLnBrk="1" hangingPunct="1">
              <a:spcBef>
                <a:spcPct val="0"/>
              </a:spcBef>
              <a:buFont typeface="Wingdings" panose="05000000000000000000" pitchFamily="2" charset="2"/>
              <a:buNone/>
              <a:defRPr/>
            </a:pPr>
            <a:endParaRPr lang="zh-CN" altLang="en-US" sz="2400" dirty="0" smtClean="0"/>
          </a:p>
        </p:txBody>
      </p:sp>
      <p:sp>
        <p:nvSpPr>
          <p:cNvPr id="3" name="矩形标注 2"/>
          <p:cNvSpPr/>
          <p:nvPr/>
        </p:nvSpPr>
        <p:spPr>
          <a:xfrm>
            <a:off x="3924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smtClean="0">
                <a:solidFill>
                  <a:schemeClr val="bg1"/>
                </a:solidFill>
                <a:latin typeface="Tahoma" panose="020B0604030504040204" pitchFamily="34" charset="0"/>
                <a:ea typeface="楷体_GB2312" pitchFamily="1" charset="-122"/>
              </a:rPr>
              <a:t>作业</a:t>
            </a:r>
            <a:r>
              <a:rPr lang="en-US" altLang="zh-CN" sz="1400" smtClean="0">
                <a:solidFill>
                  <a:schemeClr val="bg1"/>
                </a:solidFill>
                <a:latin typeface="Tahoma" panose="020B0604030504040204" pitchFamily="34" charset="0"/>
                <a:ea typeface="楷体_GB2312" pitchFamily="1" charset="-122"/>
              </a:rPr>
              <a:t>1</a:t>
            </a:r>
            <a:r>
              <a:rPr lang="zh-CN" altLang="en-US" sz="1400" smtClean="0">
                <a:solidFill>
                  <a:schemeClr val="bg1"/>
                </a:solidFill>
                <a:latin typeface="Tahoma" panose="020B0604030504040204" pitchFamily="34" charset="0"/>
                <a:ea typeface="楷体_GB2312" pitchFamily="1" charset="-122"/>
              </a:rPr>
              <a:t>：</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smtClean="0">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smtClean="0">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smtClean="0">
                <a:solidFill>
                  <a:schemeClr val="bg1"/>
                </a:solidFill>
                <a:latin typeface="Times New Roman" panose="02020603050405020304" pitchFamily="18" charset="0"/>
                <a:ea typeface="楷体_GB2312" pitchFamily="1" charset="-122"/>
              </a:rPr>
              <a:t>和Out</a:t>
            </a:r>
            <a:r>
              <a:rPr lang="en-US" altLang="zh-CN" sz="1400" b="1" smtClean="0">
                <a:solidFill>
                  <a:schemeClr val="bg1"/>
                </a:solidFill>
                <a:latin typeface="Times New Roman" panose="02020603050405020304" pitchFamily="18" charset="0"/>
                <a:ea typeface="楷体_GB2312" pitchFamily="1" charset="-122"/>
              </a:rPr>
              <a:t>Degree()</a:t>
            </a:r>
            <a:r>
              <a:rPr lang="zh-CN" altLang="en-US" sz="1400" b="1" smtClean="0">
                <a:solidFill>
                  <a:schemeClr val="bg1"/>
                </a:solidFill>
                <a:latin typeface="Times New Roman" panose="02020603050405020304" pitchFamily="18" charset="0"/>
                <a:ea typeface="楷体_GB2312" pitchFamily="1" charset="-122"/>
              </a:rPr>
              <a:t>函数功能，分别实现在带权有向图</a:t>
            </a:r>
            <a:r>
              <a:rPr lang="en-US" altLang="zh-CN" sz="1400" b="1" smtClean="0">
                <a:solidFill>
                  <a:schemeClr val="bg1"/>
                </a:solidFill>
                <a:latin typeface="Times New Roman" panose="02020603050405020304" pitchFamily="18" charset="0"/>
                <a:ea typeface="楷体_GB2312" pitchFamily="1" charset="-122"/>
              </a:rPr>
              <a:t>G</a:t>
            </a:r>
            <a:r>
              <a:rPr lang="zh-CN" altLang="en-US" sz="1400" b="1" smtClean="0">
                <a:solidFill>
                  <a:schemeClr val="bg1"/>
                </a:solidFill>
                <a:latin typeface="Times New Roman" panose="02020603050405020304" pitchFamily="18" charset="0"/>
                <a:ea typeface="楷体_GB2312" pitchFamily="1" charset="-122"/>
              </a:rPr>
              <a:t>中计算顶点</a:t>
            </a:r>
            <a:r>
              <a:rPr lang="en-US" altLang="zh-CN" sz="1400" b="1" smtClean="0">
                <a:solidFill>
                  <a:schemeClr val="bg1"/>
                </a:solidFill>
                <a:latin typeface="Times New Roman" panose="02020603050405020304" pitchFamily="18" charset="0"/>
                <a:ea typeface="楷体_GB2312" pitchFamily="1" charset="-122"/>
              </a:rPr>
              <a:t>v</a:t>
            </a:r>
            <a:r>
              <a:rPr lang="zh-CN" altLang="en-US" sz="1400" b="1" smtClean="0">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7988"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19270" y="332656"/>
            <a:ext cx="5487988" cy="482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b="1" noProof="1">
                <a:solidFill>
                  <a:srgbClr val="0000FF"/>
                </a:solidFill>
                <a:latin typeface="Times New Roman" panose="02020603050405020304" pitchFamily="18" charset="0"/>
                <a:ea typeface="宋体" panose="02010600030101010101" pitchFamily="2" charset="-122"/>
              </a:rPr>
              <a:t>【</a:t>
            </a:r>
            <a:r>
              <a:rPr lang="zh-CN" altLang="en-US"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nvPr>
        </p:nvGraphicFramePr>
        <p:xfrm>
          <a:off x="755600" y="1268760"/>
          <a:ext cx="7416800" cy="5173968"/>
        </p:xfrm>
        <a:graphic>
          <a:graphicData uri="http://schemas.openxmlformats.org/drawingml/2006/table">
            <a:tbl>
              <a:tblPr/>
              <a:tblGrid>
                <a:gridCol w="3887787"/>
                <a:gridCol w="1800225"/>
                <a:gridCol w="1728788"/>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661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3609761" cy="270732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196752"/>
            <a:ext cx="3600400"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4077072"/>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1720" y="2520280"/>
            <a:ext cx="1977684" cy="2636912"/>
          </a:xfrm>
          <a:prstGeom prst="rect">
            <a:avLst/>
          </a:prstGeom>
        </p:spPr>
      </p:pic>
      <p:sp>
        <p:nvSpPr>
          <p:cNvPr id="2" name="矩形 1"/>
          <p:cNvSpPr/>
          <p:nvPr/>
        </p:nvSpPr>
        <p:spPr>
          <a:xfrm>
            <a:off x="4029404" y="2520280"/>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工程是否</a:t>
            </a:r>
            <a:r>
              <a:rPr lang="zh-CN" altLang="en-US" sz="2800" b="1" dirty="0">
                <a:solidFill>
                  <a:srgbClr val="FF0000"/>
                </a:solidFill>
                <a:latin typeface="楷体_GB2312" pitchFamily="49" charset="-122"/>
                <a:ea typeface="楷体_GB2312" pitchFamily="49" charset="-122"/>
              </a:rPr>
              <a:t>可行</a:t>
            </a:r>
            <a:r>
              <a:rPr lang="zh-CN" altLang="en-US" sz="2800" b="1" dirty="0" smtClean="0">
                <a:solidFill>
                  <a:srgbClr val="FF0000"/>
                </a:solidFill>
                <a:latin typeface="楷体_GB2312" pitchFamily="49" charset="-122"/>
                <a:ea typeface="楷体_GB2312" pitchFamily="49" charset="-122"/>
              </a:rPr>
              <a:t>？</a:t>
            </a:r>
            <a:endParaRPr lang="en-US" altLang="zh-CN" sz="2800" b="1" dirty="0" smtClean="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各项活动按何种顺序进行？</a:t>
            </a:r>
            <a:endParaRPr lang="en-US" altLang="zh-CN" sz="2800" b="1" dirty="0">
              <a:solidFill>
                <a:srgbClr val="FF0000"/>
              </a:solidFill>
              <a:ea typeface="楷体_GB2312" pitchFamily="49" charset="-122"/>
            </a:endParaRPr>
          </a:p>
        </p:txBody>
      </p:sp>
      <p:sp>
        <p:nvSpPr>
          <p:cNvPr id="10" name="标题 1"/>
          <p:cNvSpPr txBox="1">
            <a:spLocks/>
          </p:cNvSpPr>
          <p:nvPr/>
        </p:nvSpPr>
        <p:spPr bwMode="auto">
          <a:xfrm>
            <a:off x="6019" y="10685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336699"/>
                </a:solidFill>
                <a:latin typeface="Tahoma" panose="020B0604030504040204" pitchFamily="34" charset="0"/>
                <a:ea typeface="黑体" panose="02010609060101010101" pitchFamily="49" charset="-122"/>
              </a:rPr>
              <a:t>Motivation</a:t>
            </a:r>
            <a:endParaRPr lang="zh-CN" altLang="en-US" sz="4400" dirty="0">
              <a:solidFill>
                <a:srgbClr val="336699"/>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1819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322263" y="981075"/>
            <a:ext cx="70913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11188" y="1485900"/>
            <a:ext cx="7091362"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395288" y="2608263"/>
            <a:ext cx="7091362"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11188" y="3213100"/>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“位压缩”</a:t>
            </a:r>
            <a:endPar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179513" y="253822"/>
            <a:ext cx="4104456"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68313" y="981075"/>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39750" y="1484313"/>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39750" y="2492375"/>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68313" y="3068638"/>
            <a:ext cx="8353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39750" y="3684588"/>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39750" y="4260850"/>
            <a:ext cx="84248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39750" y="4797425"/>
            <a:ext cx="84248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34925" y="201613"/>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补充知识</a:t>
            </a:r>
            <a:endParaRPr lang="zh-CN" altLang="en-US" dirty="0">
              <a:solidFill>
                <a:srgbClr val="0000FF"/>
              </a:solidFill>
            </a:endParaRPr>
          </a:p>
        </p:txBody>
      </p:sp>
      <p:sp>
        <p:nvSpPr>
          <p:cNvPr id="3" name="Rectangle 2"/>
          <p:cNvSpPr>
            <a:spLocks noChangeArrowheads="1"/>
          </p:cNvSpPr>
          <p:nvPr/>
        </p:nvSpPr>
        <p:spPr bwMode="auto">
          <a:xfrm>
            <a:off x="2123728" y="237649"/>
            <a:ext cx="482453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有向图</a:t>
            </a:r>
            <a:r>
              <a:rPr kumimoji="1" lang="zh-CN" altLang="en-US" b="1" dirty="0">
                <a:effectLst>
                  <a:outerShdw blurRad="38100" dist="38100" dir="2700000" algn="tl">
                    <a:srgbClr val="C0C0C0"/>
                  </a:outerShdw>
                </a:effectLst>
                <a:latin typeface="Times New Roman" panose="02020603050405020304" pitchFamily="18" charset="0"/>
                <a:ea typeface="黑体" panose="02010609060101010101" pitchFamily="49" charset="-122"/>
              </a:rPr>
              <a:t>的邻接多重表（十字链表）</a:t>
            </a:r>
          </a:p>
        </p:txBody>
      </p:sp>
      <p:sp>
        <p:nvSpPr>
          <p:cNvPr id="4" name="Rectangle 4"/>
          <p:cNvSpPr>
            <a:spLocks noChangeArrowheads="1"/>
          </p:cNvSpPr>
          <p:nvPr/>
        </p:nvSpPr>
        <p:spPr bwMode="auto">
          <a:xfrm>
            <a:off x="501948" y="3305578"/>
            <a:ext cx="5510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467395" y="3964038"/>
          <a:ext cx="8064500" cy="598488"/>
        </p:xfrm>
        <a:graphic>
          <a:graphicData uri="http://schemas.openxmlformats.org/drawingml/2006/table">
            <a:tbl>
              <a:tblPr/>
              <a:tblGrid>
                <a:gridCol w="1344612"/>
                <a:gridCol w="1343025"/>
                <a:gridCol w="1344613"/>
                <a:gridCol w="1344612"/>
                <a:gridCol w="1343025"/>
                <a:gridCol w="1344613"/>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1"/>
          <p:cNvSpPr>
            <a:spLocks noChangeArrowheads="1"/>
          </p:cNvSpPr>
          <p:nvPr/>
        </p:nvSpPr>
        <p:spPr bwMode="auto">
          <a:xfrm>
            <a:off x="539625" y="4653136"/>
            <a:ext cx="8424863" cy="190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496267"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496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3563888" y="1236723"/>
          <a:ext cx="3730356" cy="445416"/>
        </p:xfrm>
        <a:graphic>
          <a:graphicData uri="http://schemas.openxmlformats.org/drawingml/2006/table">
            <a:tbl>
              <a:tblPr/>
              <a:tblGrid>
                <a:gridCol w="1258448"/>
                <a:gridCol w="1235954"/>
                <a:gridCol w="1235954"/>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 name="Rectangle 15"/>
          <p:cNvSpPr>
            <a:spLocks noChangeArrowheads="1"/>
          </p:cNvSpPr>
          <p:nvPr/>
        </p:nvSpPr>
        <p:spPr bwMode="auto">
          <a:xfrm>
            <a:off x="496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496267" y="1184502"/>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2400"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表头结点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结构为</a:t>
            </a:r>
          </a:p>
        </p:txBody>
      </p:sp>
    </p:spTree>
    <p:extLst>
      <p:ext uri="{BB962C8B-B14F-4D97-AF65-F5344CB8AC3E}">
        <p14:creationId xmlns:p14="http://schemas.microsoft.com/office/powerpoint/2010/main" val="6675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322263" y="2188988"/>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smtClean="0">
                <a:effectLst>
                  <a:outerShdw blurRad="38100" dist="38100" dir="2700000" algn="tl">
                    <a:srgbClr val="C0C0C0"/>
                  </a:outerShdw>
                </a:effectLst>
                <a:latin typeface="Times New Roman" panose="02020603050405020304" pitchFamily="18" charset="0"/>
                <a:ea typeface="黑体" panose="02010609060101010101" pitchFamily="49" charset="-122"/>
              </a:rPr>
              <a:t>例</a:t>
            </a:r>
            <a:endPar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33827" name="Group 3"/>
          <p:cNvGrpSpPr>
            <a:grpSpLocks/>
          </p:cNvGrpSpPr>
          <p:nvPr/>
        </p:nvGrpSpPr>
        <p:grpSpPr bwMode="auto">
          <a:xfrm>
            <a:off x="250825"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effectLst>
                    <a:outerShdw blurRad="38100" dist="38100" dir="2700000" algn="tl">
                      <a:srgbClr val="C0C0C0"/>
                    </a:outerShdw>
                  </a:effectLst>
                  <a:latin typeface="Times New Roman" panose="02020603050405020304" pitchFamily="18" charset="0"/>
                  <a:ea typeface="宋体" panose="02010600030101010101" pitchFamily="2" charset="-122"/>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2555875" y="2606501"/>
          <a:ext cx="2760663" cy="431800"/>
        </p:xfrm>
        <a:graphic>
          <a:graphicData uri="http://schemas.openxmlformats.org/drawingml/2006/table">
            <a:tbl>
              <a:tblPr/>
              <a:tblGrid>
                <a:gridCol w="720725"/>
                <a:gridCol w="660400"/>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2555875" y="3374851"/>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2555875" y="4095576"/>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2555875" y="4814713"/>
          <a:ext cx="2760663" cy="431800"/>
        </p:xfrm>
        <a:graphic>
          <a:graphicData uri="http://schemas.openxmlformats.org/drawingml/2006/table">
            <a:tbl>
              <a:tblPr/>
              <a:tblGrid>
                <a:gridCol w="690563"/>
                <a:gridCol w="690562"/>
                <a:gridCol w="688975"/>
                <a:gridCol w="6905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2555875" y="5535438"/>
          <a:ext cx="2760663" cy="396240"/>
        </p:xfrm>
        <a:graphic>
          <a:graphicData uri="http://schemas.openxmlformats.org/drawingml/2006/table">
            <a:tbl>
              <a:tblPr/>
              <a:tblGrid>
                <a:gridCol w="690563"/>
                <a:gridCol w="690562"/>
                <a:gridCol w="688975"/>
                <a:gridCol w="690563"/>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5868988" y="264777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5867400" y="3439938"/>
          <a:ext cx="2736850" cy="461963"/>
        </p:xfrm>
        <a:graphic>
          <a:graphicData uri="http://schemas.openxmlformats.org/drawingml/2006/table">
            <a:tbl>
              <a:tblPr/>
              <a:tblGrid>
                <a:gridCol w="595313"/>
                <a:gridCol w="557212"/>
                <a:gridCol w="512763"/>
                <a:gridCol w="536575"/>
                <a:gridCol w="534987"/>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5868988" y="4262263"/>
          <a:ext cx="2736850" cy="461963"/>
        </p:xfrm>
        <a:graphic>
          <a:graphicData uri="http://schemas.openxmlformats.org/drawingml/2006/table">
            <a:tbl>
              <a:tblPr/>
              <a:tblGrid>
                <a:gridCol w="576262"/>
                <a:gridCol w="57626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5868988" y="4952826"/>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5868988" y="5673551"/>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5868988" y="6351413"/>
          <a:ext cx="2736850" cy="461963"/>
        </p:xfrm>
        <a:graphic>
          <a:graphicData uri="http://schemas.openxmlformats.org/drawingml/2006/table">
            <a:tbl>
              <a:tblPr/>
              <a:tblGrid>
                <a:gridCol w="595312"/>
                <a:gridCol w="557213"/>
                <a:gridCol w="512762"/>
                <a:gridCol w="536575"/>
                <a:gridCol w="534988"/>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4000" name="Line 176"/>
          <p:cNvSpPr>
            <a:spLocks noChangeShapeType="1"/>
          </p:cNvSpPr>
          <p:nvPr/>
        </p:nvSpPr>
        <p:spPr bwMode="auto">
          <a:xfrm>
            <a:off x="4932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4284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5003800" y="4335288"/>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4284663" y="2966863"/>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5076825" y="3614563"/>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4932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4932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4284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4283075" y="3686001"/>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4284663" y="4262263"/>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7812088" y="2823988"/>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8315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322708" y="491188"/>
            <a:ext cx="87137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3059113" y="1871488"/>
          <a:ext cx="2305050" cy="640080"/>
        </p:xfrm>
        <a:graphic>
          <a:graphicData uri="http://schemas.openxmlformats.org/drawingml/2006/table">
            <a:tbl>
              <a:tblPr/>
              <a:tblGrid>
                <a:gridCol w="792162"/>
                <a:gridCol w="720725"/>
                <a:gridCol w="792163"/>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5724525" y="1871488"/>
          <a:ext cx="3024188" cy="598488"/>
        </p:xfrm>
        <a:graphic>
          <a:graphicData uri="http://schemas.openxmlformats.org/drawingml/2006/table">
            <a:tbl>
              <a:tblPr/>
              <a:tblGrid>
                <a:gridCol w="533400"/>
                <a:gridCol w="622300"/>
                <a:gridCol w="623888"/>
                <a:gridCol w="620712"/>
                <a:gridCol w="623888"/>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tr>
            </a:tbl>
          </a:graphicData>
        </a:graphic>
      </p:graphicFrame>
      <p:sp>
        <p:nvSpPr>
          <p:cNvPr id="334076" name="Text Box 252"/>
          <p:cNvSpPr txBox="1">
            <a:spLocks noChangeArrowheads="1"/>
          </p:cNvSpPr>
          <p:nvPr/>
        </p:nvSpPr>
        <p:spPr bwMode="auto">
          <a:xfrm>
            <a:off x="5291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243076"/>
            <a:ext cx="7793038" cy="593636"/>
          </a:xfrm>
        </p:spPr>
        <p:txBody>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425450" y="1487488"/>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p:txBody>
      </p:sp>
      <p:grpSp>
        <p:nvGrpSpPr>
          <p:cNvPr id="75780" name="Group 4"/>
          <p:cNvGrpSpPr>
            <a:grpSpLocks/>
          </p:cNvGrpSpPr>
          <p:nvPr/>
        </p:nvGrpSpPr>
        <p:grpSpPr bwMode="auto">
          <a:xfrm>
            <a:off x="682625" y="3929063"/>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2300288" y="4000500"/>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75878" r:id="rId4" imgW="981735" imgH="943485" progId="Equation.3">
                    <p:embed/>
                  </p:oleObj>
                </mc:Choice>
                <mc:Fallback>
                  <p:oleObj r:id="rId4" imgW="981735" imgH="943485" progId="Equation.3">
                    <p:embed/>
                    <p:pic>
                      <p:nvPicPr>
                        <p:cNvPr id="0" name="对象 6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5305425" y="4035425"/>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000" noProof="1">
                    <a:latin typeface="宋体" panose="02010600030101010101" pitchFamily="2" charset="-122"/>
                    <a:ea typeface="宋体" panose="02010600030101010101" pitchFamily="2" charset="-122"/>
                  </a:rPr>
                  <a:t>∧</a:t>
                </a:r>
              </a:p>
            </p:txBody>
          </p:sp>
        </p:gr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382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椭圆 5"/>
          <p:cNvSpPr/>
          <p:nvPr/>
        </p:nvSpPr>
        <p:spPr>
          <a:xfrm>
            <a:off x="3276600" y="5159375"/>
            <a:ext cx="1800225" cy="7207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9223" name="椭圆 5"/>
          <p:cNvSpPr/>
          <p:nvPr/>
        </p:nvSpPr>
        <p:spPr>
          <a:xfrm>
            <a:off x="5148263" y="2351088"/>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ea typeface="宋体" panose="02010600030101010101" pitchFamily="2" charset="-122"/>
            </a:endParaRPr>
          </a:p>
        </p:txBody>
      </p:sp>
      <p:sp>
        <p:nvSpPr>
          <p:cNvPr id="9224" name="椭圆 5"/>
          <p:cNvSpPr/>
          <p:nvPr/>
        </p:nvSpPr>
        <p:spPr>
          <a:xfrm>
            <a:off x="539750" y="5453063"/>
            <a:ext cx="2103438"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noProof="1">
              <a:ea typeface="宋体" panose="02010600030101010101" pitchFamily="2" charset="-122"/>
            </a:endParaRPr>
          </a:p>
        </p:txBody>
      </p:sp>
      <p:sp>
        <p:nvSpPr>
          <p:cNvPr id="106504" name="TextBox 13"/>
          <p:cNvSpPr txBox="1"/>
          <p:nvPr/>
        </p:nvSpPr>
        <p:spPr>
          <a:xfrm>
            <a:off x="539750" y="5624513"/>
            <a:ext cx="19875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en-US" altLang="zh-CN" sz="2000" b="1" i="1" dirty="0">
                <a:solidFill>
                  <a:srgbClr val="000000"/>
                </a:solidFill>
                <a:latin typeface="Times New Roman" panose="02020603050405020304" pitchFamily="18" charset="0"/>
                <a:ea typeface="宋体" panose="02010600030101010101" pitchFamily="2" charset="-122"/>
              </a:rPr>
              <a:t/>
            </a:r>
            <a:br>
              <a:rPr lang="en-US" altLang="zh-CN" sz="2000" b="1" i="1" dirty="0">
                <a:solidFill>
                  <a:srgbClr val="000000"/>
                </a:solidFill>
                <a:latin typeface="Times New Roman" panose="02020603050405020304" pitchFamily="18" charset="0"/>
                <a:ea typeface="宋体" panose="02010600030101010101" pitchFamily="2" charset="-122"/>
              </a:rPr>
            </a:br>
            <a:r>
              <a:rPr lang="en-US" altLang="zh-CN" sz="2000" b="1" i="1" noProof="1">
                <a:solidFill>
                  <a:srgbClr val="000000"/>
                </a:solidFill>
                <a:latin typeface="Times New Roman" panose="02020603050405020304" pitchFamily="18" charset="0"/>
                <a:ea typeface="宋体" panose="02010600030101010101" pitchFamily="2" charset="-122"/>
              </a:rPr>
              <a:t>——</a:t>
            </a:r>
            <a:r>
              <a:rPr lang="zh-CN" altLang="en-US" sz="2000" b="1" i="1" noProof="1">
                <a:solidFill>
                  <a:srgbClr val="000000"/>
                </a:solidFill>
                <a:latin typeface="Times New Roman" panose="02020603050405020304" pitchFamily="18" charset="0"/>
                <a:ea typeface="宋体" panose="02010600030101010101" pitchFamily="2" charset="-122"/>
              </a:rPr>
              <a:t>最小生成树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wipe(down)">
                                      <p:cBhvr>
                                        <p:cTn id="10" dur="500"/>
                                        <p:tgtEl>
                                          <p:spTgt spid="9222"/>
                                        </p:tgtEl>
                                      </p:cBhvr>
                                    </p:animEffect>
                                  </p:childTnLst>
                                </p:cTn>
                              </p:par>
                            </p:childTnLst>
                          </p:cTn>
                        </p:par>
                        <p:par>
                          <p:cTn id="11" fill="hold" nodeType="afterGroup">
                            <p:stCondLst>
                              <p:cond delay="501"/>
                            </p:stCondLst>
                            <p:childTnLst>
                              <p:par>
                                <p:cTn id="12" presetID="22" presetClass="entr" presetSubtype="4" fill="hold" grpId="0" nodeType="afterEffect">
                                  <p:stCondLst>
                                    <p:cond delay="0"/>
                                  </p:stCondLst>
                                  <p:childTnLst>
                                    <p:set>
                                      <p:cBhvr>
                                        <p:cTn id="13" dur="1" fill="hold">
                                          <p:stCondLst>
                                            <p:cond delay="0"/>
                                          </p:stCondLst>
                                        </p:cTn>
                                        <p:tgtEl>
                                          <p:spTgt spid="9224"/>
                                        </p:tgtEl>
                                        <p:attrNameLst>
                                          <p:attrName>style.visibility</p:attrName>
                                        </p:attrNameLst>
                                      </p:cBhvr>
                                      <p:to>
                                        <p:strVal val="visible"/>
                                      </p:to>
                                    </p:set>
                                    <p:animEffect transition="in" filter="wipe(down)">
                                      <p:cBhvr>
                                        <p:cTn id="14"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animBg="1"/>
      <p:bldP spid="922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684213" y="260350"/>
            <a:ext cx="4792663" cy="762000"/>
          </a:xfrm>
        </p:spPr>
        <p:txBody>
          <a:bodyPr/>
          <a:lstStyle/>
          <a:p>
            <a:pPr algn="ctr" eaLnBrk="1" hangingPunct="1"/>
            <a:r>
              <a:rPr lang="en-US" altLang="zh-CN" b="1" smtClean="0">
                <a:solidFill>
                  <a:schemeClr val="folHlink"/>
                </a:solidFill>
                <a:latin typeface="华文行楷" panose="02010800040101010101" pitchFamily="2" charset="-122"/>
                <a:ea typeface="华文行楷" panose="02010800040101010101" pitchFamily="2" charset="-122"/>
              </a:rPr>
              <a:t>8.3  </a:t>
            </a:r>
            <a:r>
              <a:rPr lang="zh-CN" altLang="en-US" b="1" smtClean="0">
                <a:solidFill>
                  <a:schemeClr val="folHlink"/>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214064" y="1052736"/>
            <a:ext cx="8534400" cy="5029200"/>
          </a:xfrm>
        </p:spPr>
        <p:txBody>
          <a:bodyPr/>
          <a:lstStyle/>
          <a:p>
            <a:pPr eaLnBrk="1" hangingPunct="1">
              <a:defRPr/>
            </a:pPr>
            <a:r>
              <a:rPr kumimoji="1" lang="zh-CN" altLang="en-US" sz="2800" b="1" dirty="0" smtClean="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已知图</a:t>
            </a:r>
            <a:r>
              <a:rPr kumimoji="1" lang="en-US" altLang="zh-CN" sz="2400" b="1" dirty="0" smtClean="0">
                <a:latin typeface="Times New Roman" panose="02020603050405020304" pitchFamily="18" charset="0"/>
              </a:rPr>
              <a:t>G(V,E) </a:t>
            </a:r>
            <a:r>
              <a:rPr kumimoji="1" lang="zh-CN" altLang="en-US" sz="2400" b="1" dirty="0" smtClean="0">
                <a:latin typeface="Times New Roman" panose="02020603050405020304" pitchFamily="18" charset="0"/>
              </a:rPr>
              <a:t>，从图中的任一顶点出发，按一定规则</a:t>
            </a:r>
            <a:r>
              <a:rPr kumimoji="1" lang="zh-CN" altLang="en-US" sz="2400" b="1" dirty="0" smtClean="0">
                <a:solidFill>
                  <a:schemeClr val="hlink"/>
                </a:solidFill>
                <a:latin typeface="Times New Roman" panose="02020603050405020304" pitchFamily="18" charset="0"/>
              </a:rPr>
              <a:t>顺着某些边</a:t>
            </a:r>
            <a:r>
              <a:rPr kumimoji="1" lang="zh-CN" altLang="en-US" sz="2400" b="1" dirty="0" smtClean="0">
                <a:latin typeface="Times New Roman" panose="02020603050405020304" pitchFamily="18" charset="0"/>
              </a:rPr>
              <a:t>去访问图中其余顶点，使每一个顶点被访问一次且仅被访问一次。</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设计需要考虑三个问题：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endParaRPr kumimoji="1" lang="zh-CN" altLang="en-US" sz="2400" b="1" dirty="0" smtClean="0">
              <a:latin typeface="Times New Roman" panose="02020603050405020304" pitchFamily="18" charset="0"/>
            </a:endParaRPr>
          </a:p>
          <a:p>
            <a:pPr eaLnBrk="1" hangingPunct="1">
              <a:buFont typeface="Wingdings" panose="05000000000000000000" pitchFamily="2" charset="2"/>
              <a:buNone/>
              <a:defRPr/>
            </a:pPr>
            <a:endParaRPr kumimoji="1" lang="zh-CN" altLang="en-US" sz="1100" b="1" dirty="0" smtClean="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sz="2800" b="1" dirty="0" smtClean="0">
                <a:latin typeface="Times New Roman" panose="02020603050405020304" pitchFamily="18" charset="0"/>
              </a:rPr>
              <a:t>           </a:t>
            </a:r>
            <a:r>
              <a:rPr kumimoji="1" lang="zh-CN" altLang="en-US" sz="2400" b="1" dirty="0" smtClean="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smtClean="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7380311" y="586158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3528" y="2521917"/>
            <a:ext cx="8455025"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smtClean="0">
                <a:solidFill>
                  <a:schemeClr val="tx1"/>
                </a:solidFill>
                <a:latin typeface="Times New Roman" pitchFamily="18" charset="0"/>
                <a:cs typeface="Times New Roman" pitchFamily="18" charset="0"/>
              </a:rPr>
              <a:t>图的遍历从一个顶点</a:t>
            </a:r>
            <a:r>
              <a:rPr lang="en-US" altLang="zh-CN" dirty="0" smtClean="0">
                <a:solidFill>
                  <a:schemeClr val="tx1"/>
                </a:solidFill>
                <a:latin typeface="Times New Roman" pitchFamily="18" charset="0"/>
                <a:cs typeface="Times New Roman" pitchFamily="18" charset="0"/>
              </a:rPr>
              <a:t>v</a:t>
            </a:r>
            <a:r>
              <a:rPr lang="zh-CN" altLang="en-US" dirty="0" smtClean="0">
                <a:solidFill>
                  <a:schemeClr val="tx1"/>
                </a:solidFill>
                <a:latin typeface="Times New Roman" pitchFamily="18" charset="0"/>
                <a:cs typeface="Times New Roman" pitchFamily="18" charset="0"/>
              </a:rPr>
              <a:t>出发，试探性地访问其余顶点，必须考虑到下列情况：</a:t>
            </a:r>
          </a:p>
          <a:p>
            <a:pPr lvl="1">
              <a:lnSpc>
                <a:spcPct val="80000"/>
              </a:lnSpc>
            </a:pPr>
            <a:r>
              <a:rPr lang="zh-CN" altLang="en-US" b="1" dirty="0" smtClean="0">
                <a:solidFill>
                  <a:schemeClr val="tx1"/>
                </a:solidFill>
                <a:latin typeface="Times New Roman" pitchFamily="18" charset="0"/>
                <a:cs typeface="Times New Roman" pitchFamily="18" charset="0"/>
              </a:rPr>
              <a:t>从一顶点出发，可能不能到达所有其它的顶点（只能到达</a:t>
            </a:r>
            <a:r>
              <a:rPr lang="en-US" altLang="zh-CN" b="1" dirty="0" smtClean="0">
                <a:solidFill>
                  <a:schemeClr val="tx1"/>
                </a:solidFill>
                <a:latin typeface="Times New Roman" pitchFamily="18" charset="0"/>
                <a:cs typeface="Times New Roman" pitchFamily="18" charset="0"/>
              </a:rPr>
              <a:t>v</a:t>
            </a:r>
            <a:r>
              <a:rPr lang="zh-CN" altLang="en-US" b="1" dirty="0" smtClean="0">
                <a:solidFill>
                  <a:schemeClr val="tx1"/>
                </a:solidFill>
                <a:latin typeface="Times New Roman" pitchFamily="18" charset="0"/>
                <a:cs typeface="Times New Roman" pitchFamily="18" charset="0"/>
              </a:rPr>
              <a:t>所在连通分量的所有顶点），例如</a:t>
            </a:r>
            <a:r>
              <a:rPr lang="zh-CN" altLang="en-US" b="1" dirty="0" smtClean="0">
                <a:solidFill>
                  <a:srgbClr val="FF0000"/>
                </a:solidFill>
                <a:latin typeface="Times New Roman" pitchFamily="18" charset="0"/>
                <a:cs typeface="Times New Roman" pitchFamily="18" charset="0"/>
              </a:rPr>
              <a:t>非连通图</a:t>
            </a:r>
            <a:r>
              <a:rPr lang="zh-CN" altLang="en-US" b="1" dirty="0" smtClean="0">
                <a:solidFill>
                  <a:schemeClr val="tx1"/>
                </a:solidFill>
                <a:latin typeface="Times New Roman" pitchFamily="18" charset="0"/>
                <a:cs typeface="Times New Roman" pitchFamily="18" charset="0"/>
              </a:rPr>
              <a:t>；</a:t>
            </a:r>
          </a:p>
          <a:p>
            <a:pPr lvl="1">
              <a:lnSpc>
                <a:spcPct val="80000"/>
              </a:lnSpc>
            </a:pPr>
            <a:r>
              <a:rPr lang="zh-CN" altLang="en-US" b="1" dirty="0" smtClean="0">
                <a:solidFill>
                  <a:schemeClr val="tx1"/>
                </a:solidFill>
                <a:latin typeface="Times New Roman" pitchFamily="18" charset="0"/>
                <a:cs typeface="Times New Roman" pitchFamily="18" charset="0"/>
              </a:rPr>
              <a:t>有可能会陷入死循环，如</a:t>
            </a:r>
            <a:r>
              <a:rPr lang="zh-CN" altLang="en-US" b="1" dirty="0" smtClean="0">
                <a:solidFill>
                  <a:srgbClr val="FF0000"/>
                </a:solidFill>
                <a:latin typeface="Times New Roman" pitchFamily="18" charset="0"/>
                <a:cs typeface="Times New Roman" pitchFamily="18" charset="0"/>
              </a:rPr>
              <a:t>存在回路的图</a:t>
            </a:r>
            <a:r>
              <a:rPr lang="zh-CN" altLang="en-US" b="1" dirty="0" smtClean="0">
                <a:solidFill>
                  <a:schemeClr val="tx1"/>
                </a:solidFill>
                <a:latin typeface="Times New Roman" pitchFamily="18" charset="0"/>
                <a:cs typeface="Times New Roman" pitchFamily="18" charset="0"/>
              </a:rPr>
              <a:t>。</a:t>
            </a:r>
          </a:p>
          <a:p>
            <a:pPr>
              <a:lnSpc>
                <a:spcPct val="80000"/>
              </a:lnSpc>
            </a:pPr>
            <a:r>
              <a:rPr lang="zh-CN" altLang="en-US" sz="3200" b="1" dirty="0" smtClean="0">
                <a:solidFill>
                  <a:schemeClr val="tx1"/>
                </a:solidFill>
                <a:latin typeface="Times New Roman" pitchFamily="18" charset="0"/>
                <a:cs typeface="Times New Roman" pitchFamily="18" charset="0"/>
              </a:rPr>
              <a:t>解决办法</a:t>
            </a:r>
          </a:p>
          <a:p>
            <a:pPr lvl="1">
              <a:lnSpc>
                <a:spcPct val="80000"/>
              </a:lnSpc>
            </a:pPr>
            <a:r>
              <a:rPr lang="zh-CN" altLang="en-US" b="1" dirty="0" smtClean="0">
                <a:solidFill>
                  <a:schemeClr val="tx1"/>
                </a:solidFill>
                <a:latin typeface="Times New Roman" pitchFamily="18" charset="0"/>
                <a:cs typeface="Times New Roman" pitchFamily="18" charset="0"/>
              </a:rPr>
              <a:t>检查图的所有顶点是否被访问过，如果未被访问，则</a:t>
            </a:r>
            <a:r>
              <a:rPr lang="zh-CN" altLang="en-US" b="1" dirty="0" smtClean="0">
                <a:solidFill>
                  <a:srgbClr val="FF0000"/>
                </a:solidFill>
                <a:latin typeface="Times New Roman" pitchFamily="18" charset="0"/>
                <a:cs typeface="Times New Roman" pitchFamily="18" charset="0"/>
              </a:rPr>
              <a:t>从该未被访问的顶点开始继续遍历</a:t>
            </a:r>
            <a:r>
              <a:rPr lang="zh-CN" altLang="en-US" b="1" dirty="0" smtClean="0">
                <a:solidFill>
                  <a:schemeClr val="tx1"/>
                </a:solidFill>
                <a:latin typeface="Times New Roman" pitchFamily="18" charset="0"/>
                <a:cs typeface="Times New Roman" pitchFamily="18" charset="0"/>
              </a:rPr>
              <a:t>。</a:t>
            </a:r>
            <a:endParaRPr lang="en-US" altLang="zh-CN" b="1" dirty="0" smtClean="0">
              <a:solidFill>
                <a:schemeClr val="tx1"/>
              </a:solidFill>
              <a:latin typeface="Times New Roman" pitchFamily="18" charset="0"/>
              <a:cs typeface="Times New Roman" pitchFamily="18" charset="0"/>
            </a:endParaRPr>
          </a:p>
          <a:p>
            <a:pPr lvl="1">
              <a:lnSpc>
                <a:spcPct val="80000"/>
              </a:lnSpc>
            </a:pPr>
            <a:r>
              <a:rPr lang="zh-CN" altLang="en-US" b="1" dirty="0" smtClean="0">
                <a:solidFill>
                  <a:schemeClr val="tx1"/>
                </a:solidFill>
                <a:latin typeface="Times New Roman" pitchFamily="18" charset="0"/>
                <a:cs typeface="Times New Roman" pitchFamily="18" charset="0"/>
              </a:rPr>
              <a:t>为每个顶点设置一个</a:t>
            </a:r>
            <a:r>
              <a:rPr lang="zh-CN" altLang="en-US" b="1" dirty="0" smtClean="0">
                <a:solidFill>
                  <a:srgbClr val="FF0000"/>
                </a:solidFill>
                <a:latin typeface="Times New Roman" pitchFamily="18" charset="0"/>
                <a:cs typeface="Times New Roman" pitchFamily="18" charset="0"/>
              </a:rPr>
              <a:t>访问标志位（</a:t>
            </a:r>
            <a:r>
              <a:rPr lang="en-US" altLang="zh-CN" b="1" dirty="0" smtClean="0">
                <a:solidFill>
                  <a:srgbClr val="FF0000"/>
                </a:solidFill>
                <a:latin typeface="Times New Roman" pitchFamily="18" charset="0"/>
                <a:cs typeface="Times New Roman" pitchFamily="18" charset="0"/>
              </a:rPr>
              <a:t>visit bit</a:t>
            </a:r>
            <a:r>
              <a:rPr lang="zh-CN" altLang="en-US" b="1" dirty="0" smtClean="0">
                <a:solidFill>
                  <a:srgbClr val="FF0000"/>
                </a:solidFill>
                <a:latin typeface="Times New Roman" pitchFamily="18" charset="0"/>
                <a:cs typeface="Times New Roman" pitchFamily="18" charset="0"/>
              </a:rPr>
              <a:t>）</a:t>
            </a:r>
            <a:r>
              <a:rPr lang="zh-CN" altLang="en-US" b="1" dirty="0" smtClean="0">
                <a:solidFill>
                  <a:schemeClr val="tx1"/>
                </a:solidFill>
                <a:latin typeface="Times New Roman" pitchFamily="18" charset="0"/>
                <a:cs typeface="Times New Roman" pitchFamily="18" charset="0"/>
              </a:rPr>
              <a:t>。算法开始时，所有顶点的访问标志位置零；在遍历的过程中，当某个顶点被访问时，其标志位就被标记为已访问。</a:t>
            </a:r>
            <a:endParaRPr lang="en-US" altLang="zh-CN" b="1" dirty="0" smtClean="0">
              <a:solidFill>
                <a:schemeClr val="tx1"/>
              </a:solidFill>
              <a:latin typeface="Times New Roman" pitchFamily="18" charset="0"/>
              <a:cs typeface="Times New Roman" pitchFamily="18" charset="0"/>
            </a:endParaRPr>
          </a:p>
          <a:p>
            <a:pPr lvl="1">
              <a:lnSpc>
                <a:spcPct val="80000"/>
              </a:lnSpc>
            </a:pPr>
            <a:endParaRPr lang="zh-CN" altLang="en-US" b="1" dirty="0" smtClean="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827584" y="340249"/>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5724128"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107504" y="332656"/>
            <a:ext cx="6500813" cy="552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b="1" noProof="1" smtClean="0">
                <a:solidFill>
                  <a:srgbClr val="0000FF"/>
                </a:solidFill>
                <a:latin typeface="Times New Roman" panose="02020603050405020304" pitchFamily="18" charset="0"/>
                <a:ea typeface="宋体" panose="02010600030101010101" pitchFamily="2" charset="-122"/>
              </a:rPr>
              <a:t>非</a:t>
            </a:r>
            <a:r>
              <a:rPr lang="zh-CN" altLang="en-US" b="1" noProof="1">
                <a:solidFill>
                  <a:srgbClr val="0000FF"/>
                </a:solidFill>
                <a:latin typeface="Times New Roman" panose="02020603050405020304" pitchFamily="18" charset="0"/>
                <a:ea typeface="宋体" panose="02010600030101010101" pitchFamily="2" charset="-122"/>
              </a:rPr>
              <a:t>连通图的遍历算法</a:t>
            </a:r>
          </a:p>
        </p:txBody>
      </p:sp>
      <p:sp>
        <p:nvSpPr>
          <p:cNvPr id="110595" name="Rectangle 4"/>
          <p:cNvSpPr txBox="1"/>
          <p:nvPr/>
        </p:nvSpPr>
        <p:spPr>
          <a:xfrm>
            <a:off x="107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smtClean="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smtClean="0">
                <a:effectLst>
                  <a:outerShdw blurRad="38100" dist="38100" dir="2700000" algn="tl">
                    <a:srgbClr val="C0C0C0"/>
                  </a:outerShdw>
                </a:effectLst>
                <a:latin typeface="Times New Roman" panose="02020603050405020304" pitchFamily="18" charset="0"/>
              </a:rPr>
              <a:t>Search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smtClean="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smtClean="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07950" y="115888"/>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611560" y="896938"/>
            <a:ext cx="8169275" cy="4114800"/>
          </a:xfrm>
        </p:spPr>
        <p:txBody>
          <a:bodyPr/>
          <a:lstStyle/>
          <a:p>
            <a:pPr eaLnBrk="1" hangingPunct="1">
              <a:defRPr/>
            </a:pPr>
            <a:r>
              <a:rPr kumimoji="1" lang="zh-CN" altLang="en-US" sz="2800" b="1" dirty="0" smtClean="0">
                <a:latin typeface="Times New Roman" panose="02020603050405020304" pitchFamily="18" charset="0"/>
                <a:cs typeface="Times New Roman" panose="02020603050405020304" pitchFamily="18" charset="0"/>
              </a:rPr>
              <a:t>图的</a:t>
            </a:r>
            <a:r>
              <a:rPr kumimoji="1" lang="zh-CN" altLang="en-US" sz="2800" b="1" dirty="0" smtClean="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定义：</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的生成树</a:t>
            </a:r>
            <a:r>
              <a:rPr kumimoji="1" lang="en-US" altLang="zh-CN" sz="2400" b="1" dirty="0" smtClean="0">
                <a:latin typeface="Times New Roman" panose="02020603050405020304" pitchFamily="18" charset="0"/>
                <a:cs typeface="Times New Roman" panose="02020603050405020304" pitchFamily="18" charset="0"/>
              </a:rPr>
              <a:t>G’</a:t>
            </a:r>
          </a:p>
          <a:p>
            <a:pPr lvl="1" eaLnBrk="1" hangingPunct="1">
              <a:defRPr/>
            </a:pPr>
            <a:r>
              <a:rPr kumimoji="1" lang="zh-CN" altLang="en-US" sz="2400" b="1" dirty="0" smtClean="0">
                <a:latin typeface="Times New Roman" panose="02020603050405020304" pitchFamily="18" charset="0"/>
                <a:cs typeface="Times New Roman" panose="02020603050405020304" pitchFamily="18" charset="0"/>
              </a:rPr>
              <a:t>特征</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是</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rgbClr val="FF0000"/>
                </a:solidFill>
                <a:latin typeface="Times New Roman" panose="02020603050405020304" pitchFamily="18" charset="0"/>
                <a:cs typeface="Times New Roman" panose="02020603050405020304" pitchFamily="18" charset="0"/>
              </a:rPr>
              <a:t>极小连通</a:t>
            </a:r>
            <a:r>
              <a:rPr kumimoji="1" lang="zh-CN" altLang="en-US" b="1" dirty="0" smtClean="0">
                <a:latin typeface="Times New Roman" panose="02020603050405020304" pitchFamily="18" charset="0"/>
                <a:cs typeface="Times New Roman" panose="02020603050405020304" pitchFamily="18" charset="0"/>
              </a:rPr>
              <a:t>子图</a:t>
            </a:r>
            <a:endParaRPr kumimoji="1" lang="en-US" altLang="zh-CN"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latin typeface="Times New Roman" panose="02020603050405020304" pitchFamily="18" charset="0"/>
                <a:cs typeface="Times New Roman" panose="02020603050405020304" pitchFamily="18" charset="0"/>
              </a:rPr>
              <a:t>生成树</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含有图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a:t>
            </a:r>
            <a:r>
              <a:rPr kumimoji="1" lang="zh-CN" altLang="en-US" b="1" dirty="0" smtClean="0">
                <a:solidFill>
                  <a:srgbClr val="FF0000"/>
                </a:solidFill>
                <a:latin typeface="Times New Roman" panose="02020603050405020304" pitchFamily="18" charset="0"/>
                <a:cs typeface="Times New Roman" panose="02020603050405020304" pitchFamily="18" charset="0"/>
              </a:rPr>
              <a:t>全部顶点</a:t>
            </a:r>
            <a:r>
              <a:rPr kumimoji="1" lang="zh-CN" altLang="en-US" b="1" dirty="0" smtClean="0">
                <a:latin typeface="Times New Roman" panose="02020603050405020304" pitchFamily="18" charset="0"/>
                <a:cs typeface="Times New Roman" panose="02020603050405020304" pitchFamily="18" charset="0"/>
              </a:rPr>
              <a:t>，但只有</a:t>
            </a:r>
            <a:r>
              <a:rPr kumimoji="1" lang="en-US" altLang="zh-CN" b="1" dirty="0" smtClean="0">
                <a:solidFill>
                  <a:srgbClr val="FF0000"/>
                </a:solidFill>
                <a:latin typeface="Times New Roman" panose="02020603050405020304" pitchFamily="18" charset="0"/>
                <a:cs typeface="Times New Roman" panose="02020603050405020304" pitchFamily="18" charset="0"/>
              </a:rPr>
              <a:t>n-1</a:t>
            </a:r>
            <a:r>
              <a:rPr kumimoji="1" lang="zh-CN" altLang="en-US" b="1" dirty="0" smtClean="0">
                <a:solidFill>
                  <a:srgbClr val="FF0000"/>
                </a:solidFill>
                <a:latin typeface="Times New Roman" panose="02020603050405020304" pitchFamily="18" charset="0"/>
                <a:cs typeface="Times New Roman" panose="02020603050405020304" pitchFamily="18" charset="0"/>
              </a:rPr>
              <a:t>条边</a:t>
            </a:r>
            <a:endParaRPr kumimoji="1" lang="en-US" altLang="zh-CN" b="1" dirty="0" smtClean="0">
              <a:solidFill>
                <a:srgbClr val="FF0000"/>
              </a:solidFill>
              <a:latin typeface="Times New Roman" panose="02020603050405020304" pitchFamily="18" charset="0"/>
              <a:cs typeface="Times New Roman" panose="02020603050405020304" pitchFamily="18" charset="0"/>
            </a:endParaRPr>
          </a:p>
          <a:p>
            <a:pPr lvl="2" eaLnBrk="1" hangingPunct="1">
              <a:defRPr/>
            </a:pPr>
            <a:r>
              <a:rPr kumimoji="1" lang="zh-CN" altLang="en-US" b="1" dirty="0" smtClean="0">
                <a:solidFill>
                  <a:schemeClr val="hlink"/>
                </a:solidFill>
                <a:latin typeface="Times New Roman" panose="02020603050405020304" pitchFamily="18" charset="0"/>
                <a:cs typeface="Times New Roman" panose="02020603050405020304" pitchFamily="18" charset="0"/>
              </a:rPr>
              <a:t>生成树</a:t>
            </a:r>
            <a:r>
              <a:rPr kumimoji="1" lang="en-US" altLang="zh-CN" b="1" dirty="0" smtClean="0">
                <a:solidFill>
                  <a:schemeClr val="hlink"/>
                </a:solidFill>
                <a:latin typeface="Times New Roman" panose="02020603050405020304" pitchFamily="18" charset="0"/>
                <a:cs typeface="Times New Roman" panose="02020603050405020304" pitchFamily="18" charset="0"/>
              </a:rPr>
              <a:t>G’</a:t>
            </a:r>
            <a:r>
              <a:rPr kumimoji="1" lang="zh-CN" altLang="en-US" b="1" dirty="0" smtClean="0">
                <a:solidFill>
                  <a:schemeClr val="hlink"/>
                </a:solidFill>
                <a:latin typeface="Times New Roman" panose="02020603050405020304" pitchFamily="18" charset="0"/>
                <a:cs typeface="Times New Roman" panose="02020603050405020304" pitchFamily="18" charset="0"/>
              </a:rPr>
              <a:t>没有回路</a:t>
            </a:r>
            <a:endParaRPr kumimoji="1" lang="en-US" altLang="zh-CN"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sz="2800" b="1" noProof="1">
                <a:latin typeface="Times New Roman" panose="02020603050405020304" pitchFamily="18" charset="0"/>
                <a:ea typeface="宋体" panose="02010600030101010101" pitchFamily="2" charset="-122"/>
              </a:rPr>
              <a:t>图的</a:t>
            </a:r>
            <a:r>
              <a:rPr lang="zh-CN" altLang="en-US" sz="2800"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sz="2400" b="1" noProof="1">
                <a:latin typeface="Times New Roman" panose="02020603050405020304" pitchFamily="18" charset="0"/>
                <a:ea typeface="宋体" panose="02010600030101010101" pitchFamily="2" charset="-122"/>
              </a:rPr>
              <a:t>若一个图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是非连通图或非强连通图，通过遍历可以得到图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0000"/>
                </a:solidFill>
                <a:latin typeface="Times New Roman" panose="02020603050405020304" pitchFamily="18" charset="0"/>
                <a:ea typeface="宋体" panose="02010600030101010101" pitchFamily="2" charset="-122"/>
              </a:rPr>
              <a:t>生成森林</a:t>
            </a:r>
            <a:r>
              <a:rPr lang="en-US" altLang="zh-CN" sz="2400" b="1" noProof="1">
                <a:solidFill>
                  <a:srgbClr val="FF0000"/>
                </a:solidFill>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a:t>
            </a:r>
            <a:endParaRPr lang="en-US" altLang="zh-CN" sz="2400" b="1" noProof="1">
              <a:latin typeface="Times New Roman" panose="02020603050405020304" pitchFamily="18" charset="0"/>
              <a:ea typeface="宋体" panose="02010600030101010101" pitchFamily="2" charset="-122"/>
            </a:endParaRPr>
          </a:p>
          <a:p>
            <a:pPr lvl="1">
              <a:spcBef>
                <a:spcPct val="0"/>
              </a:spcBef>
              <a:defRPr/>
            </a:pPr>
            <a:r>
              <a:rPr lang="zh-CN" altLang="en-US" sz="2400" b="1" noProof="1">
                <a:latin typeface="Times New Roman" panose="02020603050405020304" pitchFamily="18" charset="0"/>
                <a:ea typeface="宋体" panose="02010600030101010101" pitchFamily="2" charset="-122"/>
              </a:rPr>
              <a:t>特征</a:t>
            </a:r>
            <a:endParaRPr lang="en-US" altLang="zh-CN" sz="2400"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若</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有 </a:t>
            </a:r>
            <a:r>
              <a:rPr lang="en-US" altLang="zh-CN" b="1" noProof="1">
                <a:latin typeface="Times New Roman" panose="02020603050405020304" pitchFamily="18" charset="0"/>
                <a:ea typeface="宋体" panose="02010600030101010101" pitchFamily="2" charset="-122"/>
              </a:rPr>
              <a:t>n </a:t>
            </a:r>
            <a:r>
              <a:rPr lang="zh-CN" altLang="en-US" b="1" noProof="1">
                <a:latin typeface="Times New Roman" panose="02020603050405020304" pitchFamily="18" charset="0"/>
                <a:ea typeface="宋体" panose="02010600030101010101" pitchFamily="2" charset="-122"/>
              </a:rPr>
              <a:t>个顶点，</a:t>
            </a:r>
            <a:r>
              <a:rPr lang="en-US" altLang="zh-CN" b="1" noProof="1">
                <a:latin typeface="Times New Roman" panose="02020603050405020304" pitchFamily="18" charset="0"/>
                <a:ea typeface="宋体" panose="02010600030101010101" pitchFamily="2" charset="-122"/>
              </a:rPr>
              <a:t>m </a:t>
            </a:r>
            <a:r>
              <a:rPr lang="zh-CN" altLang="en-US" b="1" noProof="1">
                <a:latin typeface="Times New Roman" panose="02020603050405020304" pitchFamily="18" charset="0"/>
                <a:ea typeface="宋体" panose="02010600030101010101" pitchFamily="2" charset="-122"/>
              </a:rPr>
              <a:t>个连通分量或强连通分量，则可以遍历得到</a:t>
            </a:r>
            <a:r>
              <a:rPr lang="en-US" altLang="zh-CN" b="1" noProof="1">
                <a:latin typeface="Times New Roman" panose="02020603050405020304" pitchFamily="18" charset="0"/>
                <a:ea typeface="宋体" panose="02010600030101010101" pitchFamily="2" charset="-122"/>
              </a:rPr>
              <a:t>m</a:t>
            </a:r>
            <a:r>
              <a:rPr lang="zh-CN" altLang="en-US" b="1" noProof="1">
                <a:latin typeface="Times New Roman" panose="02020603050405020304" pitchFamily="18" charset="0"/>
                <a:ea typeface="宋体" panose="02010600030101010101" pitchFamily="2" charset="-122"/>
              </a:rPr>
              <a:t>棵生成树，合起来为生成森林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，森林</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中包含</a:t>
            </a:r>
            <a:r>
              <a:rPr lang="en-US" altLang="zh-CN" b="1" noProof="1">
                <a:latin typeface="Times New Roman" panose="02020603050405020304" pitchFamily="18" charset="0"/>
                <a:ea typeface="宋体" panose="02010600030101010101" pitchFamily="2" charset="-122"/>
              </a:rPr>
              <a:t>n-m</a:t>
            </a:r>
            <a:r>
              <a:rPr lang="zh-CN" altLang="en-US" b="1" noProof="1">
                <a:latin typeface="Times New Roman" panose="02020603050405020304" pitchFamily="18" charset="0"/>
                <a:ea typeface="宋体" panose="02010600030101010101" pitchFamily="2" charset="-122"/>
              </a:rPr>
              <a:t>条树边。</a:t>
            </a:r>
          </a:p>
          <a:p>
            <a:pPr eaLnBrk="1" hangingPunct="1">
              <a:defRPr/>
            </a:pPr>
            <a:endParaRPr kumimoji="1" lang="zh-CN" altLang="en-US" sz="2800" b="1" dirty="0" smtClean="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5076825" y="20605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0507"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6812757" y="2322027"/>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539750" y="908050"/>
            <a:ext cx="8280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一个连通图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，但</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仅有足以构成一棵树的</a:t>
            </a: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sz="24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468313" y="1844675"/>
            <a:ext cx="8496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一棵有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条边</a:t>
            </a: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300036" name="Rectangle 4"/>
          <p:cNvSpPr>
            <a:spLocks noChangeArrowheads="1"/>
          </p:cNvSpPr>
          <p:nvPr/>
        </p:nvSpPr>
        <p:spPr bwMode="auto">
          <a:xfrm>
            <a:off x="2195513" y="6327775"/>
            <a:ext cx="48958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539750" y="37163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sz="2400"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466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2698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4787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6985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b="1">
                  <a:solidFill>
                    <a:srgbClr val="FFFFFF"/>
                  </a:solidFill>
                  <a:effectLst>
                    <a:outerShdw blurRad="38100" dist="38100" dir="2700000" algn="tl">
                      <a:srgbClr val="000000"/>
                    </a:outerShdw>
                  </a:effectLst>
                  <a:latin typeface="Times New Roman" panose="02020603050405020304" pitchFamily="18" charset="0"/>
                  <a:ea typeface="宋体" panose="02010600030101010101" pitchFamily="2" charset="-122"/>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8459788" y="5805488"/>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107157" y="193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nchorCtr="1"/>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68313" y="2349500"/>
            <a:ext cx="82804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若一个图有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sz="24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条边的图不一定是生成树。</a:t>
            </a: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900113" y="620713"/>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400"/>
          </a:p>
        </p:txBody>
      </p:sp>
      <p:sp>
        <p:nvSpPr>
          <p:cNvPr id="5" name="Rectangle 5"/>
          <p:cNvSpPr>
            <a:spLocks noChangeArrowheads="1"/>
          </p:cNvSpPr>
          <p:nvPr/>
        </p:nvSpPr>
        <p:spPr bwMode="auto">
          <a:xfrm>
            <a:off x="107504" y="18052"/>
            <a:ext cx="50405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一</a:t>
            </a:r>
            <a:r>
              <a:rPr lang="zh-CN" altLang="en-US" sz="2800" dirty="0" smtClean="0">
                <a:solidFill>
                  <a:srgbClr val="0000FF"/>
                </a:solidFill>
                <a:latin typeface="楷体_GB2312"/>
              </a:rPr>
              <a:t>、图</a:t>
            </a:r>
            <a:r>
              <a:rPr lang="zh-CN" altLang="en-US" sz="2800" dirty="0">
                <a:solidFill>
                  <a:srgbClr val="0000FF"/>
                </a:solidFill>
                <a:latin typeface="楷体_GB2312"/>
              </a:rPr>
              <a:t>的深度优先遍历</a:t>
            </a:r>
            <a:r>
              <a:rPr lang="zh-CN" altLang="en-US" sz="2800" dirty="0" smtClean="0">
                <a:solidFill>
                  <a:srgbClr val="0000FF"/>
                </a:solidFill>
                <a:latin typeface="楷体_GB2312"/>
              </a:rPr>
              <a:t>算法 </a:t>
            </a:r>
            <a:r>
              <a:rPr lang="en-US" altLang="zh-CN" sz="2800" dirty="0" smtClean="0">
                <a:solidFill>
                  <a:srgbClr val="0000FF"/>
                </a:solidFill>
                <a:latin typeface="楷体_GB2312"/>
              </a:rPr>
              <a:t>(</a:t>
            </a:r>
            <a:r>
              <a:rPr lang="en-US" altLang="zh-CN" sz="2800" dirty="0">
                <a:solidFill>
                  <a:srgbClr val="0000FF"/>
                </a:solidFill>
                <a:latin typeface="楷体_GB2312"/>
              </a:rPr>
              <a:t>depth-first search, DFS)</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6" name="Rectangle 6"/>
          <p:cNvSpPr>
            <a:spLocks noChangeArrowheads="1"/>
          </p:cNvSpPr>
          <p:nvPr/>
        </p:nvSpPr>
        <p:spPr bwMode="auto">
          <a:xfrm>
            <a:off x="611560" y="1340768"/>
            <a:ext cx="76327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6700" algn="just"/>
            <a:r>
              <a:rPr lang="zh-CN" altLang="en-US" sz="2400" dirty="0" smtClean="0">
                <a:solidFill>
                  <a:srgbClr val="080808"/>
                </a:solidFill>
                <a:latin typeface="楷体_GB2312"/>
              </a:rPr>
              <a:t> 图</a:t>
            </a:r>
            <a:r>
              <a:rPr lang="zh-CN" altLang="en-US" sz="2400" dirty="0">
                <a:solidFill>
                  <a:srgbClr val="080808"/>
                </a:solidFill>
                <a:latin typeface="楷体_GB2312"/>
              </a:rPr>
              <a:t>的深度优先遍历算法是遍历时深度优先的算法，是一个递归算法。</a:t>
            </a:r>
            <a:r>
              <a:rPr lang="zh-CN" altLang="en-US" sz="2400" dirty="0">
                <a:solidFill>
                  <a:srgbClr val="0000FF"/>
                </a:solidFill>
                <a:latin typeface="楷体_GB2312"/>
              </a:rPr>
              <a:t>连通图的深度优先遍历递归算法为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a:t>
            </a:r>
            <a:r>
              <a:rPr lang="zh-CN" altLang="en-US" sz="2000" dirty="0" smtClean="0">
                <a:solidFill>
                  <a:srgbClr val="080808"/>
                </a:solidFill>
                <a:latin typeface="楷体_GB2312"/>
              </a:rPr>
              <a:t>）首先</a:t>
            </a:r>
            <a:r>
              <a:rPr lang="zh-CN" altLang="en-US" sz="2000" dirty="0">
                <a:solidFill>
                  <a:srgbClr val="080808"/>
                </a:solidFill>
                <a:latin typeface="楷体_GB2312"/>
              </a:rPr>
              <a:t>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，并将其访问标记置为访问过，即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（2）然后搜索与顶点</a:t>
            </a:r>
            <a:r>
              <a:rPr lang="en-US" altLang="zh-CN" sz="2000" dirty="0">
                <a:solidFill>
                  <a:srgbClr val="080808"/>
                </a:solidFill>
                <a:latin typeface="楷体_GB2312"/>
              </a:rPr>
              <a:t>i</a:t>
            </a:r>
            <a:r>
              <a:rPr lang="zh-CN" altLang="en-US" sz="2000" dirty="0">
                <a:solidFill>
                  <a:srgbClr val="080808"/>
                </a:solidFill>
                <a:latin typeface="楷体_GB2312"/>
              </a:rPr>
              <a:t>有</a:t>
            </a:r>
            <a:r>
              <a:rPr lang="zh-CN" altLang="en-US" sz="2000" dirty="0">
                <a:solidFill>
                  <a:srgbClr val="FF0000"/>
                </a:solidFill>
                <a:latin typeface="楷体_GB2312"/>
              </a:rPr>
              <a:t>边相连的下一个顶点</a:t>
            </a:r>
            <a:r>
              <a:rPr lang="en-US" altLang="zh-CN" sz="2000" dirty="0">
                <a:solidFill>
                  <a:srgbClr val="080808"/>
                </a:solidFill>
                <a:latin typeface="楷体_GB2312"/>
              </a:rPr>
              <a:t>j</a:t>
            </a:r>
            <a:r>
              <a:rPr lang="zh-CN" altLang="en-US" sz="2000" dirty="0">
                <a:solidFill>
                  <a:srgbClr val="080808"/>
                </a:solidFill>
                <a:latin typeface="楷体_GB2312"/>
              </a:rPr>
              <a:t>，若</a:t>
            </a:r>
            <a:r>
              <a:rPr lang="en-US" altLang="zh-CN" sz="2000" dirty="0">
                <a:solidFill>
                  <a:srgbClr val="080808"/>
                </a:solidFill>
                <a:latin typeface="楷体_GB2312"/>
              </a:rPr>
              <a:t>j</a:t>
            </a:r>
            <a:r>
              <a:rPr lang="zh-CN" altLang="en-US" sz="2000" dirty="0">
                <a:solidFill>
                  <a:srgbClr val="080808"/>
                </a:solidFill>
                <a:latin typeface="楷体_GB2312"/>
              </a:rPr>
              <a:t>未被访问过，则访问它，并将</a:t>
            </a:r>
            <a:r>
              <a:rPr lang="en-US" altLang="zh-CN" sz="2000" dirty="0">
                <a:solidFill>
                  <a:srgbClr val="080808"/>
                </a:solidFill>
                <a:latin typeface="楷体_GB2312"/>
              </a:rPr>
              <a:t>j</a:t>
            </a:r>
            <a:r>
              <a:rPr lang="zh-CN" altLang="en-US" sz="2000" dirty="0">
                <a:solidFill>
                  <a:srgbClr val="080808"/>
                </a:solidFill>
                <a:latin typeface="楷体_GB2312"/>
              </a:rPr>
              <a:t>的访问标记置为访问过，</a:t>
            </a:r>
            <a:r>
              <a:rPr lang="en-US" altLang="zh-CN" sz="2000" dirty="0">
                <a:solidFill>
                  <a:srgbClr val="080808"/>
                </a:solidFill>
                <a:latin typeface="楷体_GB2312"/>
              </a:rPr>
              <a:t>visited[j</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r>
              <a:rPr lang="zh-CN" altLang="en-US" sz="2000" dirty="0">
                <a:solidFill>
                  <a:srgbClr val="080808"/>
                </a:solidFill>
                <a:latin typeface="楷体_GB2312"/>
              </a:rPr>
              <a:t>然后从</a:t>
            </a:r>
            <a:r>
              <a:rPr lang="en-US" altLang="zh-CN" sz="2000" dirty="0">
                <a:solidFill>
                  <a:srgbClr val="080808"/>
                </a:solidFill>
                <a:latin typeface="楷体_GB2312"/>
              </a:rPr>
              <a:t>j</a:t>
            </a:r>
            <a:r>
              <a:rPr lang="zh-CN" altLang="en-US" sz="2000" dirty="0">
                <a:solidFill>
                  <a:srgbClr val="080808"/>
                </a:solidFill>
                <a:latin typeface="楷体_GB2312"/>
              </a:rPr>
              <a:t>开始重复此过程，若</a:t>
            </a:r>
            <a:r>
              <a:rPr lang="en-US" altLang="zh-CN" sz="2000" dirty="0">
                <a:solidFill>
                  <a:srgbClr val="080808"/>
                </a:solidFill>
                <a:latin typeface="楷体_GB2312"/>
              </a:rPr>
              <a:t>j</a:t>
            </a:r>
            <a:r>
              <a:rPr lang="zh-CN" altLang="en-US" sz="2000" dirty="0">
                <a:solidFill>
                  <a:srgbClr val="080808"/>
                </a:solidFill>
                <a:latin typeface="楷体_GB2312"/>
              </a:rPr>
              <a:t>已访问，再看与</a:t>
            </a:r>
            <a:r>
              <a:rPr lang="en-US" altLang="zh-CN" sz="2000" dirty="0">
                <a:solidFill>
                  <a:srgbClr val="080808"/>
                </a:solidFill>
                <a:latin typeface="楷体_GB2312"/>
              </a:rPr>
              <a:t>i</a:t>
            </a:r>
            <a:r>
              <a:rPr lang="zh-CN" altLang="en-US" sz="2000" dirty="0">
                <a:solidFill>
                  <a:srgbClr val="080808"/>
                </a:solidFill>
                <a:latin typeface="楷体_GB2312"/>
              </a:rPr>
              <a:t>有边相连的其他顶点</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eaLnBrk="0" hangingPunct="0"/>
            <a:r>
              <a:rPr lang="en-US" altLang="zh-CN" sz="2000" dirty="0" smtClean="0">
                <a:solidFill>
                  <a:srgbClr val="080808"/>
                </a:solidFill>
                <a:latin typeface="楷体_GB2312"/>
              </a:rPr>
              <a:t>（3）</a:t>
            </a:r>
            <a:r>
              <a:rPr lang="zh-CN" altLang="en-US" sz="2000" dirty="0">
                <a:solidFill>
                  <a:srgbClr val="080808"/>
                </a:solidFill>
                <a:latin typeface="楷体_GB2312"/>
              </a:rPr>
              <a:t>若与</a:t>
            </a:r>
            <a:r>
              <a:rPr lang="en-US" altLang="zh-CN" sz="2000" dirty="0">
                <a:solidFill>
                  <a:srgbClr val="080808"/>
                </a:solidFill>
                <a:latin typeface="楷体_GB2312"/>
              </a:rPr>
              <a:t>i</a:t>
            </a:r>
            <a:r>
              <a:rPr lang="zh-CN" altLang="en-US" sz="2000" dirty="0">
                <a:solidFill>
                  <a:srgbClr val="080808"/>
                </a:solidFill>
                <a:latin typeface="楷体_GB2312"/>
              </a:rPr>
              <a:t>有边相连的顶点都被访问过，则</a:t>
            </a:r>
            <a:r>
              <a:rPr lang="zh-CN" altLang="en-US" sz="2000" dirty="0">
                <a:solidFill>
                  <a:srgbClr val="FF0000"/>
                </a:solidFill>
                <a:latin typeface="楷体_GB2312"/>
              </a:rPr>
              <a:t>退回到前一个访问顶点</a:t>
            </a:r>
            <a:r>
              <a:rPr lang="zh-CN" altLang="en-US" sz="2000" dirty="0">
                <a:solidFill>
                  <a:srgbClr val="080808"/>
                </a:solidFill>
                <a:latin typeface="楷体_GB2312"/>
              </a:rPr>
              <a:t>并重复刚才的过程，直到图中所有顶点都被访问完为止</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eaLnBrk="0" hangingPunct="0"/>
            <a:endParaRPr lang="en-US" altLang="zh-CN" sz="2000" dirty="0">
              <a:solidFill>
                <a:srgbClr val="080808"/>
              </a:solidFill>
              <a:latin typeface="楷体_GB2312"/>
            </a:endParaRPr>
          </a:p>
          <a:p>
            <a:pPr indent="266700" eaLnBrk="0" hangingPunct="0"/>
            <a:r>
              <a:rPr lang="zh-CN" altLang="en-US" sz="2000" dirty="0" smtClean="0">
                <a:solidFill>
                  <a:srgbClr val="0000FF"/>
                </a:solidFill>
                <a:latin typeface="楷体_GB2312"/>
              </a:rPr>
              <a:t>上述</a:t>
            </a:r>
            <a:r>
              <a:rPr lang="zh-CN" altLang="en-US" sz="2000" dirty="0">
                <a:solidFill>
                  <a:srgbClr val="0000FF"/>
                </a:solidFill>
                <a:latin typeface="楷体_GB2312"/>
              </a:rPr>
              <a:t>递归算法属于回溯算法</a:t>
            </a:r>
            <a:endParaRPr lang="zh-CN" altLang="en-US" sz="2000" dirty="0">
              <a:solidFill>
                <a:srgbClr val="080808"/>
              </a:solidFill>
              <a:latin typeface="楷体_GB2312"/>
            </a:endParaRPr>
          </a:p>
        </p:txBody>
      </p:sp>
      <p:sp>
        <p:nvSpPr>
          <p:cNvPr id="2" name="矩形 1"/>
          <p:cNvSpPr/>
          <p:nvPr/>
        </p:nvSpPr>
        <p:spPr>
          <a:xfrm>
            <a:off x="899444" y="6140076"/>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深度优先搜索</a:t>
            </a:r>
            <a:r>
              <a:rPr kumimoji="1" lang="zh-CN" altLang="en-US" b="1" dirty="0">
                <a:solidFill>
                  <a:schemeClr val="tx2"/>
                </a:solidFill>
                <a:latin typeface="Times New Roman" panose="02020603050405020304" pitchFamily="18" charset="0"/>
              </a:rPr>
              <a:t>树</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depth-first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2657513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381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611188"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539750" y="4581525"/>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Font typeface="Arial" panose="020B0604020202020204" pitchFamily="34" charset="0"/>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6702425" y="2886075"/>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6627813" y="1714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6702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5703888"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5765800" y="987425"/>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6292850" y="179705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7469188" y="1054100"/>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7505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5183188"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5233988"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6342063"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6015038" y="457200"/>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5300663" y="1322388"/>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8056563"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6946900" y="1819275"/>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6997700"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8107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7229475" y="1446213"/>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7854950" y="1355725"/>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6627813"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5429250"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6527800" y="2211388"/>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6831013"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4038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2682875" y="3611563"/>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2163763"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3265488" y="3429000"/>
            <a:ext cx="1255712" cy="582613"/>
            <a:chOff x="0" y="0"/>
            <a:chExt cx="791" cy="367"/>
          </a:xfrm>
        </p:grpSpPr>
        <p:sp>
          <p:nvSpPr>
            <p:cNvPr id="115794" name="Text Box 13"/>
            <p:cNvSpPr txBox="1"/>
            <p:nvPr/>
          </p:nvSpPr>
          <p:spPr>
            <a:xfrm>
              <a:off x="486" y="92"/>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42"/>
              <a:chOff x="0" y="0"/>
              <a:chExt cx="408" cy="242"/>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4633913" y="3357563"/>
            <a:ext cx="1255712" cy="652462"/>
            <a:chOff x="0" y="0"/>
            <a:chExt cx="791" cy="411"/>
          </a:xfrm>
        </p:grpSpPr>
        <p:sp>
          <p:nvSpPr>
            <p:cNvPr id="115790" name="Text Box 18"/>
            <p:cNvSpPr txBox="1"/>
            <p:nvPr/>
          </p:nvSpPr>
          <p:spPr>
            <a:xfrm>
              <a:off x="486" y="136"/>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50"/>
              <a:chOff x="0" y="0"/>
              <a:chExt cx="408" cy="250"/>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6002338" y="3357563"/>
            <a:ext cx="1327150" cy="654050"/>
            <a:chOff x="0" y="0"/>
            <a:chExt cx="836" cy="412"/>
          </a:xfrm>
        </p:grpSpPr>
        <p:sp>
          <p:nvSpPr>
            <p:cNvPr id="115786" name="Text Box 23"/>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49"/>
              <a:chOff x="0" y="0"/>
              <a:chExt cx="408" cy="249"/>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4324350" y="3859213"/>
            <a:ext cx="1222375" cy="723900"/>
            <a:chOff x="0" y="0"/>
            <a:chExt cx="770" cy="456"/>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2884488" y="3930650"/>
            <a:ext cx="1366837" cy="606425"/>
            <a:chOff x="0" y="0"/>
            <a:chExt cx="861" cy="382"/>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7493000" y="3357563"/>
            <a:ext cx="1327150" cy="654050"/>
            <a:chOff x="0" y="0"/>
            <a:chExt cx="836" cy="412"/>
          </a:xfrm>
        </p:grpSpPr>
        <p:sp>
          <p:nvSpPr>
            <p:cNvPr id="115778" name="Text Box 60"/>
            <p:cNvSpPr txBox="1"/>
            <p:nvPr/>
          </p:nvSpPr>
          <p:spPr>
            <a:xfrm>
              <a:off x="531" y="137"/>
              <a:ext cx="305"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49"/>
              <a:chOff x="0" y="0"/>
              <a:chExt cx="408" cy="249"/>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7277100" y="3859213"/>
            <a:ext cx="1222375" cy="650875"/>
            <a:chOff x="0" y="0"/>
            <a:chExt cx="770" cy="410"/>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5908675" y="3932238"/>
            <a:ext cx="1222375" cy="654050"/>
            <a:chOff x="0" y="0"/>
            <a:chExt cx="770" cy="412"/>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6932613" y="4497388"/>
            <a:ext cx="484187"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7218363" y="3987800"/>
            <a:ext cx="679450" cy="663575"/>
            <a:chOff x="0" y="0"/>
            <a:chExt cx="552" cy="418"/>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6859588" y="3992563"/>
            <a:ext cx="336550" cy="576262"/>
            <a:chOff x="0" y="0"/>
            <a:chExt cx="212" cy="363"/>
          </a:xfrm>
        </p:grpSpPr>
        <p:sp>
          <p:nvSpPr>
            <p:cNvPr id="115770"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6932613" y="5372100"/>
            <a:ext cx="484187" cy="4365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7180263" y="4946650"/>
            <a:ext cx="739775" cy="658813"/>
            <a:chOff x="0" y="0"/>
            <a:chExt cx="497" cy="422"/>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6859588" y="4862513"/>
            <a:ext cx="336550" cy="576262"/>
            <a:chOff x="0" y="0"/>
            <a:chExt cx="212" cy="363"/>
          </a:xfrm>
        </p:grpSpPr>
        <p:sp>
          <p:nvSpPr>
            <p:cNvPr id="115766"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7019925" y="6300788"/>
            <a:ext cx="484188" cy="4365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7291388" y="5803900"/>
            <a:ext cx="558800" cy="663575"/>
            <a:chOff x="0" y="0"/>
            <a:chExt cx="420" cy="418"/>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6931025" y="5808663"/>
            <a:ext cx="336550" cy="576262"/>
            <a:chOff x="0" y="0"/>
            <a:chExt cx="212" cy="363"/>
          </a:xfrm>
        </p:grpSpPr>
        <p:sp>
          <p:nvSpPr>
            <p:cNvPr id="115762" name="Text Box 31"/>
            <p:cNvSpPr txBox="1"/>
            <p:nvPr/>
          </p:nvSpPr>
          <p:spPr>
            <a:xfrm>
              <a:off x="0" y="75"/>
              <a:ext cx="212"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2273300" y="4179888"/>
            <a:ext cx="49212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smtClean="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9512" y="872455"/>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endParaRPr lang="en-US" altLang="zh-CN"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179512" y="1268760"/>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设图</a:t>
            </a:r>
            <a:r>
              <a:rPr kumimoji="1" lang="en-US" altLang="zh-CN" sz="2800" b="1" dirty="0" smtClean="0">
                <a:latin typeface="Times New Roman" panose="02020603050405020304" pitchFamily="18" charset="0"/>
              </a:rPr>
              <a:t>G</a:t>
            </a:r>
            <a:r>
              <a:rPr kumimoji="1" lang="zh-CN" altLang="en-US" sz="2800" b="1" dirty="0" smtClean="0">
                <a:latin typeface="Times New Roman" panose="02020603050405020304" pitchFamily="18" charset="0"/>
              </a:rPr>
              <a:t>有</a:t>
            </a:r>
            <a:r>
              <a:rPr kumimoji="1" lang="en-US" altLang="zh-CN" sz="2800" b="1" dirty="0" smtClean="0">
                <a:latin typeface="Times New Roman" panose="02020603050405020304" pitchFamily="18" charset="0"/>
              </a:rPr>
              <a:t>n</a:t>
            </a:r>
            <a:r>
              <a:rPr kumimoji="1" lang="zh-CN" altLang="en-US" sz="2800" b="1" dirty="0" smtClean="0">
                <a:latin typeface="Times New Roman" panose="02020603050405020304" pitchFamily="18" charset="0"/>
              </a:rPr>
              <a:t>个顶点、</a:t>
            </a:r>
            <a:r>
              <a:rPr kumimoji="1" lang="en-US" altLang="zh-CN" sz="2800" b="1" dirty="0" smtClean="0">
                <a:latin typeface="Times New Roman" panose="02020603050405020304" pitchFamily="18" charset="0"/>
              </a:rPr>
              <a:t>e</a:t>
            </a:r>
            <a:r>
              <a:rPr kumimoji="1" lang="zh-CN" altLang="en-US" sz="2800" b="1" dirty="0" smtClean="0">
                <a:latin typeface="Times New Roman" panose="02020603050405020304" pitchFamily="18" charset="0"/>
              </a:rPr>
              <a:t>条边。</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smtClean="0">
                <a:latin typeface="Times New Roman" panose="02020603050405020304" pitchFamily="18" charset="0"/>
              </a:rPr>
              <a:t>		DFS</a:t>
            </a:r>
            <a:r>
              <a:rPr kumimoji="1" lang="zh-CN" altLang="en-US" sz="2800" b="1" dirty="0" smtClean="0">
                <a:latin typeface="Times New Roman" panose="02020603050405020304" pitchFamily="18" charset="0"/>
              </a:rPr>
              <a:t>对每一条边处理一次，每个顶点访问一次。</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邻接矩阵</a:t>
            </a:r>
            <a:r>
              <a:rPr kumimoji="1" lang="zh-CN" altLang="en-US" sz="2800" b="1" dirty="0" smtClean="0">
                <a:latin typeface="Times New Roman" panose="02020603050405020304" pitchFamily="18" charset="0"/>
              </a:rPr>
              <a:t>作存储结构：处理</a:t>
            </a:r>
            <a:r>
              <a:rPr kumimoji="1" lang="zh-CN" altLang="en-US" sz="2800" b="1" dirty="0" smtClean="0"/>
              <a:t>所有的边</a:t>
            </a:r>
            <a:r>
              <a:rPr kumimoji="1" lang="zh-CN" altLang="en-US" sz="2800" b="1" dirty="0" smtClean="0">
                <a:latin typeface="Times New Roman" panose="02020603050405020304" pitchFamily="18" charset="0"/>
              </a:rPr>
              <a:t>需</a:t>
            </a:r>
            <a:r>
              <a:rPr kumimoji="1" lang="en-US" altLang="zh-CN" sz="2800" b="1" dirty="0" smtClean="0">
                <a:latin typeface="Times New Roman" panose="02020603050405020304" pitchFamily="18" charset="0"/>
              </a:rPr>
              <a:t>O(n</a:t>
            </a:r>
            <a:r>
              <a:rPr kumimoji="1" lang="en-US" altLang="zh-CN" sz="2800" b="1" baseline="30000" dirty="0" smtClean="0">
                <a:latin typeface="Times New Roman" panose="02020603050405020304" pitchFamily="18" charset="0"/>
              </a:rPr>
              <a:t>2</a:t>
            </a:r>
            <a:r>
              <a:rPr kumimoji="1" lang="en-US" altLang="zh-CN" sz="2800" b="1" dirty="0" smtClean="0">
                <a:latin typeface="Times New Roman" panose="02020603050405020304" pitchFamily="18" charset="0"/>
              </a:rPr>
              <a:t>)</a:t>
            </a:r>
            <a:r>
              <a:rPr kumimoji="1" lang="zh-CN" altLang="en-US" sz="2800" b="1" dirty="0" smtClean="0">
                <a:latin typeface="Times New Roman" panose="02020603050405020304" pitchFamily="18" charset="0"/>
              </a:rPr>
              <a:t>的时间</a:t>
            </a:r>
            <a:r>
              <a:rPr kumimoji="1" lang="en-US" altLang="zh-CN" sz="2800" b="1" dirty="0" smtClean="0">
                <a:latin typeface="Times New Roman" panose="02020603050405020304" pitchFamily="18" charset="0"/>
              </a:rPr>
              <a:t> </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O(n</a:t>
            </a:r>
            <a:r>
              <a:rPr kumimoji="1" lang="en-US" altLang="zh-CN" sz="2800" b="1" baseline="30000" dirty="0" smtClean="0">
                <a:solidFill>
                  <a:srgbClr val="FF0000"/>
                </a:solidFill>
                <a:latin typeface="Times New Roman" panose="02020603050405020304" pitchFamily="18" charset="0"/>
              </a:rPr>
              <a:t>2</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smtClean="0">
                <a:latin typeface="Times New Roman" panose="02020603050405020304" pitchFamily="18" charset="0"/>
              </a:rPr>
              <a:t>        </a:t>
            </a:r>
            <a:r>
              <a:rPr kumimoji="1" lang="zh-CN" altLang="en-US" sz="2800" b="1" dirty="0" smtClean="0">
                <a:latin typeface="Times New Roman" panose="02020603050405020304" pitchFamily="18" charset="0"/>
              </a:rPr>
              <a:t>以</a:t>
            </a:r>
            <a:r>
              <a:rPr kumimoji="1" lang="zh-CN" altLang="en-US" sz="2800" b="1" dirty="0" smtClean="0">
                <a:solidFill>
                  <a:schemeClr val="hlink"/>
                </a:solidFill>
                <a:latin typeface="Times New Roman" panose="02020603050405020304" pitchFamily="18" charset="0"/>
              </a:rPr>
              <a:t>邻接表</a:t>
            </a:r>
            <a:r>
              <a:rPr kumimoji="1" lang="zh-CN" altLang="en-US" sz="2800" b="1" dirty="0" smtClean="0">
                <a:latin typeface="Times New Roman" panose="02020603050405020304" pitchFamily="18" charset="0"/>
              </a:rPr>
              <a:t>作存储结构：由于对邻接表中的每个边结点仅检测一次，而边结点共有</a:t>
            </a:r>
            <a:r>
              <a:rPr kumimoji="1" lang="en-US" altLang="zh-CN" sz="2800" b="1" dirty="0" smtClean="0">
                <a:latin typeface="Times New Roman" panose="02020603050405020304" pitchFamily="18" charset="0"/>
              </a:rPr>
              <a:t>2e</a:t>
            </a:r>
            <a:r>
              <a:rPr kumimoji="1" lang="zh-CN" altLang="en-US" sz="2800" b="1" dirty="0" smtClean="0">
                <a:latin typeface="Times New Roman" panose="02020603050405020304" pitchFamily="18" charset="0"/>
              </a:rPr>
              <a:t>个，所以处理</a:t>
            </a:r>
            <a:r>
              <a:rPr kumimoji="1" lang="zh-CN" altLang="en-US" sz="2800" b="1" dirty="0" smtClean="0"/>
              <a:t>所有边</a:t>
            </a:r>
            <a:r>
              <a:rPr kumimoji="1" lang="zh-CN" altLang="en-US" sz="2800" b="1" dirty="0" smtClean="0">
                <a:latin typeface="Times New Roman" panose="02020603050405020304" pitchFamily="18" charset="0"/>
              </a:rPr>
              <a:t>的时间可记为</a:t>
            </a:r>
            <a:r>
              <a:rPr kumimoji="1" lang="en-US" altLang="zh-CN" sz="2800" b="1" dirty="0" smtClean="0">
                <a:latin typeface="Times New Roman" panose="02020603050405020304" pitchFamily="18" charset="0"/>
              </a:rPr>
              <a:t>O(e)</a:t>
            </a:r>
            <a:r>
              <a:rPr kumimoji="1" lang="zh-CN" altLang="en-US" sz="2800" b="1" dirty="0" smtClean="0">
                <a:latin typeface="Times New Roman" panose="02020603050405020304" pitchFamily="18" charset="0"/>
              </a:rPr>
              <a:t>，故总代价为</a:t>
            </a:r>
            <a:r>
              <a:rPr kumimoji="1" lang="en-US" altLang="zh-CN" sz="2800" b="1" dirty="0" smtClean="0">
                <a:solidFill>
                  <a:srgbClr val="FF0000"/>
                </a:solidFill>
                <a:latin typeface="Times New Roman" panose="02020603050405020304" pitchFamily="18" charset="0"/>
              </a:rPr>
              <a:t>O(</a:t>
            </a:r>
            <a:r>
              <a:rPr kumimoji="1" lang="en-US" altLang="zh-CN" sz="2800" b="1" dirty="0" err="1" smtClean="0">
                <a:solidFill>
                  <a:srgbClr val="FF0000"/>
                </a:solidFill>
                <a:latin typeface="Times New Roman" panose="02020603050405020304" pitchFamily="18" charset="0"/>
              </a:rPr>
              <a:t>n+e</a:t>
            </a:r>
            <a:r>
              <a:rPr kumimoji="1" lang="en-US" altLang="zh-CN" sz="2800" b="1" dirty="0" smtClean="0">
                <a:solidFill>
                  <a:srgbClr val="FF0000"/>
                </a:solidFill>
                <a:latin typeface="Times New Roman" panose="02020603050405020304" pitchFamily="18" charset="0"/>
              </a:rPr>
              <a:t>)</a:t>
            </a:r>
            <a:r>
              <a:rPr kumimoji="1" lang="zh-CN" altLang="en-US" sz="2800" b="1" dirty="0" smtClean="0">
                <a:latin typeface="Times New Roman" panose="02020603050405020304" pitchFamily="18" charset="0"/>
              </a:rPr>
              <a:t>。</a:t>
            </a:r>
          </a:p>
        </p:txBody>
      </p:sp>
      <p:sp>
        <p:nvSpPr>
          <p:cNvPr id="3" name="Rectangle 3"/>
          <p:cNvSpPr txBox="1"/>
          <p:nvPr/>
        </p:nvSpPr>
        <p:spPr>
          <a:xfrm>
            <a:off x="15875" y="115888"/>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51520" y="26621"/>
            <a:ext cx="53473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二、 图的广度优先遍历</a:t>
            </a:r>
            <a:r>
              <a:rPr lang="zh-CN" altLang="en-US" sz="2800" dirty="0" smtClean="0">
                <a:solidFill>
                  <a:srgbClr val="0000FF"/>
                </a:solidFill>
                <a:latin typeface="楷体_GB2312"/>
              </a:rPr>
              <a:t>算法</a:t>
            </a:r>
            <a:r>
              <a:rPr lang="en-US" altLang="zh-CN" sz="2800" dirty="0">
                <a:solidFill>
                  <a:srgbClr val="0000FF"/>
                </a:solidFill>
                <a:latin typeface="楷体_GB2312"/>
              </a:rPr>
              <a:t>(breadth-first search, BFS</a:t>
            </a:r>
            <a:r>
              <a:rPr lang="en-US" altLang="zh-CN" sz="2800" dirty="0" smtClean="0">
                <a:solidFill>
                  <a:srgbClr val="0000FF"/>
                </a:solidFill>
                <a:latin typeface="楷体_GB2312"/>
              </a:rPr>
              <a:t>)</a:t>
            </a:r>
            <a:r>
              <a:rPr lang="zh-CN" altLang="en-US" sz="2800" dirty="0" smtClean="0">
                <a:solidFill>
                  <a:srgbClr val="0000FF"/>
                </a:solidFill>
                <a:latin typeface="楷体_GB2312"/>
              </a:rPr>
              <a:t> </a:t>
            </a:r>
            <a:endParaRPr lang="zh-CN" altLang="en-US" sz="2800" dirty="0">
              <a:solidFill>
                <a:srgbClr val="0000FF"/>
              </a:solidFill>
              <a:latin typeface="楷体_GB2312"/>
            </a:endParaRPr>
          </a:p>
        </p:txBody>
      </p:sp>
      <p:sp>
        <p:nvSpPr>
          <p:cNvPr id="5" name="Rectangle 5"/>
          <p:cNvSpPr>
            <a:spLocks noChangeArrowheads="1"/>
          </p:cNvSpPr>
          <p:nvPr/>
        </p:nvSpPr>
        <p:spPr bwMode="auto">
          <a:xfrm>
            <a:off x="251520" y="1268760"/>
            <a:ext cx="878249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400" dirty="0">
                <a:solidFill>
                  <a:srgbClr val="080808"/>
                </a:solidFill>
                <a:latin typeface="楷体_GB2312"/>
              </a:rPr>
              <a:t>图的广度优先遍历算法是一个</a:t>
            </a:r>
            <a:r>
              <a:rPr lang="zh-CN" altLang="en-US" sz="2400" dirty="0">
                <a:solidFill>
                  <a:srgbClr val="FF0000"/>
                </a:solidFill>
                <a:latin typeface="楷体_GB2312"/>
              </a:rPr>
              <a:t>分层搜索</a:t>
            </a:r>
            <a:r>
              <a:rPr lang="zh-CN" altLang="en-US" sz="2400" dirty="0">
                <a:solidFill>
                  <a:srgbClr val="080808"/>
                </a:solidFill>
                <a:latin typeface="楷体_GB2312"/>
              </a:rPr>
              <a:t>的过程，需要一个队列以保持访问过的顶点的顺序，以便按访问过的顶点的顺序来访问这些顶点的邻接顶点。</a:t>
            </a:r>
            <a:r>
              <a:rPr lang="zh-CN" altLang="en-US" sz="2400" dirty="0">
                <a:solidFill>
                  <a:srgbClr val="0000FF"/>
                </a:solidFill>
                <a:latin typeface="楷体_GB2312"/>
              </a:rPr>
              <a:t>连通图的广度优先遍历算法为</a:t>
            </a:r>
            <a:r>
              <a:rPr lang="zh-CN" altLang="en-US" sz="2400" dirty="0" smtClean="0">
                <a:solidFill>
                  <a:srgbClr val="0000FF"/>
                </a:solidFill>
                <a:latin typeface="楷体_GB2312"/>
              </a:rPr>
              <a:t>：</a:t>
            </a:r>
            <a:endParaRPr lang="en-US" altLang="zh-CN" sz="2400" dirty="0" smtClean="0">
              <a:solidFill>
                <a:srgbClr val="0000FF"/>
              </a:solidFill>
              <a:latin typeface="楷体_GB2312"/>
            </a:endParaRPr>
          </a:p>
          <a:p>
            <a:pPr indent="266700" algn="just"/>
            <a:endParaRPr lang="zh-CN" altLang="en-US" sz="2400" dirty="0">
              <a:solidFill>
                <a:srgbClr val="0000FF"/>
              </a:solidFill>
              <a:latin typeface="楷体_GB2312"/>
            </a:endParaRPr>
          </a:p>
          <a:p>
            <a:pPr indent="266700" algn="just" eaLnBrk="0" hangingPunct="0"/>
            <a:r>
              <a:rPr lang="zh-CN" altLang="en-US" sz="2000" dirty="0">
                <a:solidFill>
                  <a:srgbClr val="080808"/>
                </a:solidFill>
                <a:latin typeface="楷体_GB2312"/>
              </a:rPr>
              <a:t>（1）首先访问顶点</a:t>
            </a:r>
            <a:r>
              <a:rPr lang="en-US" altLang="zh-CN" sz="2000" dirty="0">
                <a:solidFill>
                  <a:srgbClr val="080808"/>
                </a:solidFill>
                <a:latin typeface="楷体_GB2312"/>
              </a:rPr>
              <a:t>i</a:t>
            </a:r>
            <a:r>
              <a:rPr lang="zh-CN" altLang="en-US" sz="2000" dirty="0">
                <a:solidFill>
                  <a:srgbClr val="080808"/>
                </a:solidFill>
                <a:latin typeface="楷体_GB2312"/>
              </a:rPr>
              <a:t>，并将其访问标志置为已被访问，即</a:t>
            </a:r>
            <a:r>
              <a:rPr lang="en-US" altLang="zh-CN" sz="2000" dirty="0">
                <a:solidFill>
                  <a:srgbClr val="080808"/>
                </a:solidFill>
                <a:latin typeface="楷体_GB2312"/>
              </a:rPr>
              <a:t>visited[i</a:t>
            </a:r>
            <a:r>
              <a:rPr lang="en-US" altLang="zh-CN" sz="2000" dirty="0" smtClean="0">
                <a:solidFill>
                  <a:srgbClr val="080808"/>
                </a:solidFill>
                <a:latin typeface="楷体_GB2312"/>
              </a:rPr>
              <a:t>]=1</a:t>
            </a:r>
            <a:r>
              <a:rPr lang="zh-CN" altLang="en-US" sz="2000" dirty="0" smtClean="0">
                <a:solidFill>
                  <a:srgbClr val="080808"/>
                </a:solidFill>
                <a:latin typeface="楷体_GB2312"/>
              </a:rPr>
              <a:t>；</a:t>
            </a:r>
            <a:endParaRPr lang="zh-CN" altLang="en-US" sz="2000" dirty="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a:solidFill>
                  <a:srgbClr val="080808"/>
                </a:solidFill>
                <a:latin typeface="楷体_GB2312"/>
              </a:rPr>
              <a:t>（2）接着依次访问与顶点</a:t>
            </a:r>
            <a:r>
              <a:rPr lang="en-US" altLang="zh-CN" sz="2000" dirty="0">
                <a:solidFill>
                  <a:srgbClr val="080808"/>
                </a:solidFill>
                <a:latin typeface="楷体_GB2312"/>
              </a:rPr>
              <a:t>i</a:t>
            </a:r>
            <a:r>
              <a:rPr lang="zh-CN" altLang="en-US" sz="2000" dirty="0">
                <a:solidFill>
                  <a:srgbClr val="FF0000"/>
                </a:solidFill>
                <a:latin typeface="楷体_GB2312"/>
              </a:rPr>
              <a:t>有边相连的所有顶点</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smtClean="0">
                <a:solidFill>
                  <a:srgbClr val="080808"/>
                </a:solidFill>
                <a:latin typeface="楷体_GB2312"/>
              </a:rPr>
              <a:t>；</a:t>
            </a:r>
            <a:endParaRPr lang="en-US" altLang="zh-CN" sz="2000" dirty="0" smtClean="0">
              <a:solidFill>
                <a:srgbClr val="080808"/>
              </a:solidFill>
              <a:latin typeface="楷体_GB2312"/>
            </a:endParaRPr>
          </a:p>
          <a:p>
            <a:pPr indent="266700" algn="just" eaLnBrk="0" hangingPunct="0"/>
            <a:endParaRPr lang="zh-CN" altLang="en-US" sz="2000" dirty="0">
              <a:solidFill>
                <a:srgbClr val="080808"/>
              </a:solidFill>
              <a:latin typeface="楷体_GB2312"/>
            </a:endParaRPr>
          </a:p>
          <a:p>
            <a:pPr indent="266700" algn="just" eaLnBrk="0" hangingPunct="0"/>
            <a:r>
              <a:rPr lang="zh-CN" altLang="en-US" sz="2000" dirty="0" smtClean="0">
                <a:solidFill>
                  <a:srgbClr val="080808"/>
                </a:solidFill>
                <a:latin typeface="楷体_GB2312"/>
              </a:rPr>
              <a:t>（</a:t>
            </a:r>
            <a:r>
              <a:rPr lang="zh-CN" altLang="en-US" sz="2000" dirty="0">
                <a:solidFill>
                  <a:srgbClr val="080808"/>
                </a:solidFill>
                <a:latin typeface="楷体_GB2312"/>
              </a:rPr>
              <a:t>3）然后再按顺序访问与</a:t>
            </a:r>
            <a:r>
              <a:rPr lang="en-US" altLang="zh-CN" sz="2000" dirty="0">
                <a:solidFill>
                  <a:srgbClr val="080808"/>
                </a:solidFill>
                <a:latin typeface="楷体_GB2312"/>
              </a:rPr>
              <a:t>W1</a:t>
            </a:r>
            <a:r>
              <a:rPr lang="zh-CN" altLang="en-US" sz="2000" dirty="0">
                <a:solidFill>
                  <a:srgbClr val="080808"/>
                </a:solidFill>
                <a:latin typeface="楷体_GB2312"/>
              </a:rPr>
              <a:t>，</a:t>
            </a:r>
            <a:r>
              <a:rPr lang="en-US" altLang="zh-CN" sz="2000" dirty="0">
                <a:solidFill>
                  <a:srgbClr val="080808"/>
                </a:solidFill>
                <a:latin typeface="楷体_GB2312"/>
              </a:rPr>
              <a:t>W2</a:t>
            </a:r>
            <a:r>
              <a:rPr lang="zh-CN" altLang="en-US" sz="2000" dirty="0">
                <a:solidFill>
                  <a:srgbClr val="080808"/>
                </a:solidFill>
                <a:latin typeface="楷体_GB2312"/>
              </a:rPr>
              <a:t>，</a:t>
            </a:r>
            <a:r>
              <a:rPr lang="en-US" altLang="zh-CN" sz="2000" dirty="0">
                <a:solidFill>
                  <a:srgbClr val="080808"/>
                </a:solidFill>
                <a:latin typeface="楷体_GB2312"/>
              </a:rPr>
              <a:t>…</a:t>
            </a:r>
            <a:r>
              <a:rPr lang="zh-CN" altLang="en-US" sz="2000" dirty="0">
                <a:solidFill>
                  <a:srgbClr val="080808"/>
                </a:solidFill>
                <a:latin typeface="楷体_GB2312"/>
              </a:rPr>
              <a:t>，</a:t>
            </a:r>
            <a:r>
              <a:rPr lang="en-US" altLang="zh-CN" sz="2000" dirty="0" err="1">
                <a:solidFill>
                  <a:srgbClr val="080808"/>
                </a:solidFill>
                <a:latin typeface="楷体_GB2312"/>
              </a:rPr>
              <a:t>Wt</a:t>
            </a:r>
            <a:r>
              <a:rPr lang="zh-CN" altLang="en-US" sz="2000" dirty="0">
                <a:solidFill>
                  <a:srgbClr val="080808"/>
                </a:solidFill>
                <a:latin typeface="楷体_GB2312"/>
              </a:rPr>
              <a:t>有边相连又未曾访问过的顶点</a:t>
            </a:r>
            <a:r>
              <a:rPr lang="zh-CN" altLang="en-US" sz="2000" dirty="0" smtClean="0">
                <a:solidFill>
                  <a:srgbClr val="080808"/>
                </a:solidFill>
                <a:latin typeface="楷体_GB2312"/>
              </a:rPr>
              <a:t>；</a:t>
            </a:r>
            <a:endParaRPr lang="zh-CN" altLang="en-US" sz="2000" dirty="0">
              <a:solidFill>
                <a:srgbClr val="080808"/>
              </a:solidFill>
              <a:latin typeface="楷体_GB2312"/>
            </a:endParaRPr>
          </a:p>
        </p:txBody>
      </p:sp>
      <p:sp>
        <p:nvSpPr>
          <p:cNvPr id="6" name="矩形 5"/>
          <p:cNvSpPr/>
          <p:nvPr/>
        </p:nvSpPr>
        <p:spPr>
          <a:xfrm>
            <a:off x="899444" y="5415607"/>
            <a:ext cx="7344816" cy="461665"/>
          </a:xfrm>
          <a:prstGeom prst="rect">
            <a:avLst/>
          </a:prstGeom>
        </p:spPr>
        <p:txBody>
          <a:bodyPr wrap="square">
            <a:spAutoFit/>
          </a:bodyPr>
          <a:lstStyle/>
          <a:p>
            <a:r>
              <a:rPr kumimoji="1" lang="zh-CN" altLang="en-US" sz="2000" b="1" dirty="0">
                <a:solidFill>
                  <a:srgbClr val="FF6600"/>
                </a:solidFill>
                <a:latin typeface="Times New Roman" panose="02020603050405020304" pitchFamily="18" charset="0"/>
              </a:rPr>
              <a:t> </a:t>
            </a:r>
            <a:r>
              <a:rPr kumimoji="1" lang="zh-CN" altLang="en-US" sz="2000" b="1" dirty="0" smtClean="0">
                <a:solidFill>
                  <a:srgbClr val="FF6600"/>
                </a:solidFill>
                <a:latin typeface="Times New Roman" panose="02020603050405020304" pitchFamily="18" charset="0"/>
              </a:rPr>
              <a:t>可以得到</a:t>
            </a:r>
            <a:r>
              <a:rPr kumimoji="1" lang="zh-CN" altLang="en-US" b="1" dirty="0" smtClean="0">
                <a:solidFill>
                  <a:schemeClr val="tx2"/>
                </a:solidFill>
                <a:latin typeface="Times New Roman" panose="02020603050405020304" pitchFamily="18" charset="0"/>
              </a:rPr>
              <a:t>广度优先搜索</a:t>
            </a:r>
            <a:r>
              <a:rPr kumimoji="1" lang="zh-CN" altLang="en-US" b="1" dirty="0">
                <a:solidFill>
                  <a:schemeClr val="tx2"/>
                </a:solidFill>
                <a:latin typeface="Times New Roman" panose="02020603050405020304" pitchFamily="18" charset="0"/>
              </a:rPr>
              <a:t>树</a:t>
            </a:r>
            <a:r>
              <a:rPr kumimoji="1" lang="zh-CN" altLang="en-US" b="1" dirty="0" smtClean="0">
                <a:latin typeface="Times New Roman" panose="02020603050405020304" pitchFamily="18" charset="0"/>
              </a:rPr>
              <a:t>（</a:t>
            </a:r>
            <a:r>
              <a:rPr kumimoji="1" lang="en-US" altLang="zh-CN" b="1" dirty="0">
                <a:latin typeface="Times New Roman" panose="02020603050405020304" pitchFamily="18" charset="0"/>
              </a:rPr>
              <a:t>breadth-first search tree</a:t>
            </a:r>
            <a:r>
              <a:rPr kumimoji="1" lang="zh-CN" altLang="en-US" b="1" dirty="0">
                <a:latin typeface="Times New Roman" panose="02020603050405020304" pitchFamily="18" charset="0"/>
              </a:rPr>
              <a:t>）</a:t>
            </a:r>
            <a:endParaRPr lang="zh-CN" altLang="en-US" dirty="0"/>
          </a:p>
        </p:txBody>
      </p:sp>
    </p:spTree>
    <p:extLst>
      <p:ext uri="{BB962C8B-B14F-4D97-AF65-F5344CB8AC3E}">
        <p14:creationId xmlns:p14="http://schemas.microsoft.com/office/powerpoint/2010/main" val="37746958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0" y="304800"/>
            <a:ext cx="7772400" cy="609600"/>
          </a:xfrm>
        </p:spPr>
        <p:txBody>
          <a:bodyPr/>
          <a:lstStyle/>
          <a:p>
            <a:pPr eaLnBrk="1" hangingPunct="1">
              <a:buFont typeface="Wingdings" panose="05000000000000000000" pitchFamily="2" charset="2"/>
              <a:buNone/>
              <a:defRPr/>
            </a:pPr>
            <a:r>
              <a:rPr kumimoji="1" lang="zh-CN" altLang="en-US" sz="2800" b="1" smtClean="0"/>
              <a:t>例：</a:t>
            </a:r>
          </a:p>
        </p:txBody>
      </p:sp>
      <p:grpSp>
        <p:nvGrpSpPr>
          <p:cNvPr id="89091" name="Group 41"/>
          <p:cNvGrpSpPr>
            <a:grpSpLocks/>
          </p:cNvGrpSpPr>
          <p:nvPr/>
        </p:nvGrpSpPr>
        <p:grpSpPr bwMode="auto">
          <a:xfrm>
            <a:off x="687388" y="465138"/>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611188" y="4149725"/>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Font typeface="Arial" panose="020B0604020202020204" pitchFamily="34" charset="0"/>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6837363" y="3228975"/>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6753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6837363"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5700713"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5770563" y="1085850"/>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6370638"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7710488"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7751763"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5106988" y="1962150"/>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5164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6427788" y="1962150"/>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6054725" y="485775"/>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7221538"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5240338"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6078538" y="1473200"/>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8380413"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7116763"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7173913"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8437563"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7437438" y="1603375"/>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8150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6753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5386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3886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5580063" y="3789363"/>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3924300" y="333375"/>
            <a:ext cx="1511300" cy="1114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125288" y="188640"/>
            <a:ext cx="8839200" cy="648072"/>
          </a:xfrm>
        </p:spPr>
        <p:txBody>
          <a:bodyPr/>
          <a:lstStyle/>
          <a:p>
            <a:pPr eaLnBrk="1" hangingPunct="1">
              <a:buFont typeface="Wingdings" panose="05000000000000000000" pitchFamily="2" charset="2"/>
              <a:buNone/>
              <a:defRPr/>
            </a:pPr>
            <a:r>
              <a:rPr kumimoji="1" lang="zh-CN" altLang="en-US" sz="3600" b="1" dirty="0" smtClean="0">
                <a:solidFill>
                  <a:srgbClr val="0000FF"/>
                </a:solidFill>
                <a:latin typeface="Times New Roman" panose="02020603050405020304" pitchFamily="18" charset="0"/>
              </a:rPr>
              <a:t>图广度优先搜索算法</a:t>
            </a:r>
            <a:endParaRPr kumimoji="1" lang="zh-CN" altLang="en-US" sz="2800" b="1" dirty="0" smtClean="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smtClean="0">
              <a:solidFill>
                <a:srgbClr val="0000FF"/>
              </a:solidFill>
              <a:latin typeface="Times New Roman" panose="02020603050405020304" pitchFamily="18" charset="0"/>
            </a:endParaRPr>
          </a:p>
        </p:txBody>
      </p:sp>
      <p:sp>
        <p:nvSpPr>
          <p:cNvPr id="124931" name="Text Box 2"/>
          <p:cNvSpPr txBox="1"/>
          <p:nvPr/>
        </p:nvSpPr>
        <p:spPr>
          <a:xfrm>
            <a:off x="414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buFont typeface="Arial" panose="020B0604020202020204" pitchFamily="34" charset="0"/>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visited[w</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buFont typeface="Arial" panose="020B0604020202020204" pitchFamily="34" charset="0"/>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buFont typeface="Arial" panose="020B0604020202020204" pitchFamily="34" charset="0"/>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79512" y="260648"/>
            <a:ext cx="7793038" cy="491778"/>
          </a:xfrm>
        </p:spPr>
        <p:txBody>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539552" y="1484784"/>
            <a:ext cx="777240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smtClean="0"/>
              <a:t>每个顶点至多进一次队列</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遍历图的过程实质上是通过边或弧找邻接点的过程</a:t>
            </a:r>
            <a:endParaRPr kumimoji="1" lang="en-US" altLang="zh-CN" sz="2400" b="1" dirty="0" smtClean="0"/>
          </a:p>
          <a:p>
            <a:pPr eaLnBrk="1" hangingPunct="1">
              <a:spcBef>
                <a:spcPct val="0"/>
              </a:spcBef>
              <a:buClrTx/>
              <a:buSzTx/>
              <a:buFont typeface="Wingdings" panose="05000000000000000000" pitchFamily="2" charset="2"/>
              <a:buChar char="Ø"/>
              <a:defRPr/>
            </a:pPr>
            <a:endParaRPr kumimoji="1" lang="en-US" altLang="zh-CN" sz="2400" b="1" dirty="0" smtClean="0"/>
          </a:p>
          <a:p>
            <a:pPr eaLnBrk="1" hangingPunct="1">
              <a:spcBef>
                <a:spcPct val="0"/>
              </a:spcBef>
              <a:buClrTx/>
              <a:buSzTx/>
              <a:buFont typeface="Wingdings" panose="05000000000000000000" pitchFamily="2" charset="2"/>
              <a:buChar char="Ø"/>
              <a:defRPr/>
            </a:pPr>
            <a:r>
              <a:rPr kumimoji="1" lang="zh-CN" altLang="en-US" sz="2400" b="1" dirty="0" smtClean="0"/>
              <a:t>因此广度优先搜索遍历图的时间复杂度和深度优先搜索遍历相同，两者不同之处仅在于对顶点访问的顺序不同。 </a:t>
            </a:r>
          </a:p>
          <a:p>
            <a:pPr eaLnBrk="1" hangingPunct="1">
              <a:defRPr/>
            </a:pPr>
            <a:endParaRPr kumimoji="1" lang="zh-CN" altLang="en-US" sz="2400"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83394" y="872976"/>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grpSp>
        <p:nvGrpSpPr>
          <p:cNvPr id="5" name="Group 5"/>
          <p:cNvGrpSpPr>
            <a:grpSpLocks/>
          </p:cNvGrpSpPr>
          <p:nvPr/>
        </p:nvGrpSpPr>
        <p:grpSpPr bwMode="auto">
          <a:xfrm>
            <a:off x="2483768" y="1151571"/>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600">
                  <a:ea typeface="宋体" pitchFamily="2" charset="-122"/>
                </a:rPr>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dirty="0">
                  <a:ea typeface="宋体" pitchFamily="2" charset="-122"/>
                </a:rPr>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1800">
                  <a:ea typeface="宋体" pitchFamily="2" charset="-122"/>
                </a:rPr>
                <a:t>16</a:t>
              </a:r>
            </a:p>
          </p:txBody>
        </p:sp>
      </p:grpSp>
      <p:sp>
        <p:nvSpPr>
          <p:cNvPr id="57" name="Text Box 57"/>
          <p:cNvSpPr txBox="1">
            <a:spLocks noChangeArrowheads="1"/>
          </p:cNvSpPr>
          <p:nvPr/>
        </p:nvSpPr>
        <p:spPr bwMode="auto">
          <a:xfrm>
            <a:off x="165199" y="4893942"/>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smtClean="0">
                <a:solidFill>
                  <a:srgbClr val="6600FF"/>
                </a:solidFill>
              </a:rPr>
              <a:t>DFS</a:t>
            </a:r>
            <a:r>
              <a:rPr lang="zh-CN" altLang="en-US" sz="2800" dirty="0" smtClean="0">
                <a:solidFill>
                  <a:srgbClr val="6600FF"/>
                </a:solidFill>
              </a:rPr>
              <a:t>深度访问</a:t>
            </a:r>
            <a:r>
              <a:rPr lang="zh-CN" altLang="en-US" sz="2800" dirty="0">
                <a:solidFill>
                  <a:srgbClr val="6600FF"/>
                </a:solidFill>
              </a:rPr>
              <a:t>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smtClean="0">
                <a:solidFill>
                  <a:srgbClr val="6600FF"/>
                </a:solidFill>
              </a:rPr>
              <a:t>I</a:t>
            </a:r>
          </a:p>
          <a:p>
            <a:pPr>
              <a:spcBef>
                <a:spcPct val="50000"/>
              </a:spcBef>
            </a:pPr>
            <a:r>
              <a:rPr lang="en-US" altLang="zh-CN" sz="2800" dirty="0" smtClean="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smtClean="0">
                <a:solidFill>
                  <a:srgbClr val="6600FF"/>
                </a:solidFill>
              </a:rPr>
              <a:t>、</a:t>
            </a:r>
            <a:r>
              <a:rPr lang="en-US" altLang="zh-CN" sz="2800" dirty="0" smtClean="0">
                <a:solidFill>
                  <a:srgbClr val="6600FF"/>
                </a:solidFill>
              </a:rPr>
              <a:t>E</a:t>
            </a:r>
            <a:r>
              <a:rPr lang="zh-CN" altLang="en-US" sz="2800" dirty="0" smtClean="0">
                <a:solidFill>
                  <a:srgbClr val="6600FF"/>
                </a:solidFill>
              </a:rPr>
              <a:t>、</a:t>
            </a:r>
            <a:r>
              <a:rPr lang="en-US" altLang="zh-CN" sz="2800" dirty="0" smtClean="0">
                <a:solidFill>
                  <a:srgbClr val="6600FF"/>
                </a:solidFill>
              </a:rPr>
              <a:t>D</a:t>
            </a:r>
            <a:r>
              <a:rPr lang="zh-CN" altLang="en-US" sz="2800" dirty="0" smtClean="0">
                <a:solidFill>
                  <a:srgbClr val="6600FF"/>
                </a:solidFill>
              </a:rPr>
              <a:t>、</a:t>
            </a:r>
            <a:r>
              <a:rPr lang="en-US" altLang="zh-CN" sz="2800" dirty="0" smtClean="0">
                <a:solidFill>
                  <a:srgbClr val="6600FF"/>
                </a:solidFill>
              </a:rPr>
              <a:t>C</a:t>
            </a:r>
            <a:r>
              <a:rPr lang="zh-CN" altLang="en-US" sz="2800" dirty="0" smtClean="0">
                <a:solidFill>
                  <a:srgbClr val="6600FF"/>
                </a:solidFill>
              </a:rPr>
              <a:t>、</a:t>
            </a:r>
            <a:r>
              <a:rPr lang="en-US" altLang="zh-CN" sz="2800" dirty="0" smtClean="0">
                <a:solidFill>
                  <a:srgbClr val="6600FF"/>
                </a:solidFill>
              </a:rPr>
              <a:t>G</a:t>
            </a:r>
            <a:r>
              <a:rPr lang="zh-CN" altLang="en-US" sz="2800" dirty="0" smtClean="0">
                <a:solidFill>
                  <a:srgbClr val="6600FF"/>
                </a:solidFill>
              </a:rPr>
              <a:t>、</a:t>
            </a:r>
            <a:r>
              <a:rPr lang="en-US" altLang="zh-CN" sz="2800" dirty="0" smtClean="0">
                <a:solidFill>
                  <a:srgbClr val="6600FF"/>
                </a:solidFill>
              </a:rPr>
              <a:t>F</a:t>
            </a:r>
            <a:r>
              <a:rPr lang="zh-CN" altLang="en-US" sz="2800" dirty="0" smtClean="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3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9525" y="115888"/>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C62400"/>
                </a:solidFill>
              </a:rPr>
              <a:t>第八章   图</a:t>
            </a:r>
            <a:endParaRPr lang="zh-CN" altLang="en-US" sz="4000"/>
          </a:p>
        </p:txBody>
      </p:sp>
      <p:sp>
        <p:nvSpPr>
          <p:cNvPr id="3" name="矩形 2"/>
          <p:cNvSpPr/>
          <p:nvPr/>
        </p:nvSpPr>
        <p:spPr>
          <a:xfrm>
            <a:off x="1350242" y="1268760"/>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0" y="938213"/>
            <a:ext cx="8382000" cy="762000"/>
          </a:xfrm>
        </p:spPr>
        <p:txBody>
          <a:bodyPr/>
          <a:lstStyle/>
          <a:p>
            <a:pPr eaLnBrk="1" hangingPunct="1">
              <a:defRPr/>
            </a:pPr>
            <a:r>
              <a:rPr kumimoji="1" lang="zh-CN" altLang="en-US" b="1" smtClean="0">
                <a:latin typeface="Times New Roman" panose="02020603050405020304" pitchFamily="18" charset="0"/>
              </a:rPr>
              <a:t>生成树</a:t>
            </a:r>
            <a:r>
              <a:rPr kumimoji="1" lang="zh-CN" altLang="en-US" b="1" smtClean="0"/>
              <a:t> </a:t>
            </a:r>
            <a:r>
              <a:rPr kumimoji="1" lang="zh-CN" altLang="en-US" b="1" smtClean="0">
                <a:latin typeface="Times New Roman" panose="02020603050405020304" pitchFamily="18" charset="0"/>
              </a:rPr>
              <a:t>（</a:t>
            </a:r>
            <a:r>
              <a:rPr kumimoji="1" lang="en-US" altLang="zh-CN" b="1" smtClean="0">
                <a:latin typeface="Times New Roman" panose="02020603050405020304" pitchFamily="18" charset="0"/>
              </a:rPr>
              <a:t>Spanning tree</a:t>
            </a:r>
            <a:r>
              <a:rPr kumimoji="1" lang="zh-CN" altLang="en-US" b="1"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34925" y="183896"/>
            <a:ext cx="6096000" cy="685800"/>
          </a:xfrm>
        </p:spPr>
        <p:txBody>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228600" y="1563688"/>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5640388"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34925" y="5643563"/>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顶点集 </a:t>
            </a:r>
            <a:r>
              <a:rPr lang="en-US" altLang="zh-CN" sz="2800" b="1" noProof="1">
                <a:solidFill>
                  <a:srgbClr val="FF0000"/>
                </a:solidFill>
                <a:latin typeface="Times New Roman" panose="02020603050405020304" pitchFamily="18" charset="0"/>
                <a:ea typeface="宋体" panose="02010600030101010101" pitchFamily="2" charset="-122"/>
              </a:rPr>
              <a:t>V(ST)=V(G),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n</a:t>
            </a:r>
            <a:r>
              <a:rPr lang="zh-CN" altLang="en-US" sz="2800" b="1" noProof="1">
                <a:solidFill>
                  <a:srgbClr val="FF0000"/>
                </a:solidFill>
                <a:latin typeface="Times New Roman" panose="02020603050405020304" pitchFamily="18" charset="0"/>
                <a:ea typeface="宋体" panose="02010600030101010101" pitchFamily="2" charset="-122"/>
              </a:rPr>
              <a:t>个顶点</a:t>
            </a:r>
          </a:p>
          <a:p>
            <a:pPr marL="0" indent="0">
              <a:spcBef>
                <a:spcPct val="0"/>
              </a:spcBef>
              <a:buClr>
                <a:srgbClr val="000000"/>
              </a:buClr>
              <a:buFont typeface="Arial" panose="020B0604020202020204" pitchFamily="34" charset="0"/>
              <a:buNone/>
              <a:defRPr/>
            </a:pPr>
            <a:r>
              <a:rPr lang="zh-CN" altLang="en-US" sz="2800" b="1" noProof="1">
                <a:solidFill>
                  <a:srgbClr val="FF0000"/>
                </a:solidFill>
                <a:latin typeface="Times New Roman" panose="02020603050405020304" pitchFamily="18" charset="0"/>
                <a:ea typeface="宋体" panose="02010600030101010101" pitchFamily="2" charset="-122"/>
              </a:rPr>
              <a:t>边集 </a:t>
            </a:r>
            <a:r>
              <a:rPr lang="en-US" altLang="zh-CN" sz="2800" b="1" noProof="1">
                <a:solidFill>
                  <a:srgbClr val="FF0000"/>
                </a:solidFill>
                <a:latin typeface="Times New Roman" panose="02020603050405020304" pitchFamily="18" charset="0"/>
                <a:ea typeface="宋体" panose="02010600030101010101" pitchFamily="2" charset="-122"/>
              </a:rPr>
              <a:t>E(ST)</a:t>
            </a:r>
            <a:r>
              <a:rPr lang="en-US" altLang="zh-CN" sz="2800" b="1" noProof="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FF0000"/>
                </a:solidFill>
                <a:latin typeface="Times New Roman" panose="02020603050405020304" pitchFamily="18" charset="0"/>
                <a:ea typeface="宋体" panose="02010600030101010101" pitchFamily="2" charset="-122"/>
              </a:rPr>
              <a:t>E(G) ,ST</a:t>
            </a:r>
            <a:r>
              <a:rPr lang="zh-CN" altLang="en-US" sz="2800" b="1" noProof="1">
                <a:solidFill>
                  <a:srgbClr val="FF0000"/>
                </a:solidFill>
                <a:latin typeface="Times New Roman" panose="02020603050405020304" pitchFamily="18" charset="0"/>
                <a:ea typeface="宋体" panose="02010600030101010101" pitchFamily="2" charset="-122"/>
              </a:rPr>
              <a:t>有</a:t>
            </a:r>
            <a:r>
              <a:rPr lang="en-US" altLang="zh-CN" sz="2800" b="1" noProof="1">
                <a:solidFill>
                  <a:srgbClr val="FF0000"/>
                </a:solidFill>
                <a:latin typeface="Times New Roman" panose="02020603050405020304" pitchFamily="18" charset="0"/>
                <a:ea typeface="宋体" panose="02010600030101010101" pitchFamily="2" charset="-122"/>
              </a:rPr>
              <a:t> n-1</a:t>
            </a:r>
            <a:r>
              <a:rPr lang="zh-CN" altLang="en-US" sz="2800" b="1" noProof="1">
                <a:solidFill>
                  <a:srgbClr val="FF0000"/>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7626350" y="2565400"/>
            <a:ext cx="12541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5580063"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7380288" y="5903913"/>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4151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4213225"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5724525" y="5949950"/>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5795963" y="2565400"/>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3"/>
          <p:cNvSpPr>
            <a:spLocks noGrp="1" noChangeArrowheads="1"/>
          </p:cNvSpPr>
          <p:nvPr>
            <p:ph type="body" idx="4294967295"/>
          </p:nvPr>
        </p:nvSpPr>
        <p:spPr>
          <a:xfrm>
            <a:off x="0" y="254000"/>
            <a:ext cx="8610600" cy="6248400"/>
          </a:xfrm>
        </p:spPr>
        <p:txBody>
          <a:bodyPr>
            <a:prstTxWarp prst="textNoShape">
              <a:avLst/>
            </a:prstTxWarp>
          </a:bodyPr>
          <a:lstStyle/>
          <a:p>
            <a:pPr eaLnBrk="1" hangingPunct="1">
              <a:defRPr/>
            </a:pPr>
            <a:r>
              <a:rPr lang="zh-CN" altLang="en-US" sz="2800" b="1" dirty="0" smtClean="0">
                <a:latin typeface="Times New Roman" panose="02020603050405020304" pitchFamily="18" charset="0"/>
              </a:rPr>
              <a:t>最小代价生成</a:t>
            </a:r>
            <a:r>
              <a:rPr lang="zh-CN" altLang="en-US" sz="2800" b="1" dirty="0" smtClean="0">
                <a:latin typeface="Times New Roman" panose="02020603050405020304" pitchFamily="18" charset="0"/>
                <a:cs typeface="Times New Roman" panose="02020603050405020304" pitchFamily="18" charset="0"/>
              </a:rPr>
              <a:t>树</a:t>
            </a: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(minimum-cost spanning tree, MST)</a:t>
            </a:r>
          </a:p>
          <a:p>
            <a:pPr eaLnBrk="1" hangingPunct="1">
              <a:defRPr/>
            </a:pPr>
            <a:endParaRPr lang="en-US" altLang="zh-CN" sz="2400"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给定一个带权的无向连通图</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a:t>
            </a:r>
            <a:r>
              <a:rPr lang="zh-CN" altLang="en-US" sz="2400" b="1" dirty="0" smtClean="0">
                <a:solidFill>
                  <a:schemeClr val="hlink"/>
                </a:solidFill>
                <a:latin typeface="Times New Roman" panose="02020603050405020304" pitchFamily="18" charset="0"/>
              </a:rPr>
              <a:t>边上的权值总和最小</a:t>
            </a:r>
            <a:r>
              <a:rPr lang="zh-CN" altLang="en-US" sz="2400" b="1" dirty="0" smtClean="0">
                <a:solidFill>
                  <a:srgbClr val="FF0000"/>
                </a:solidFill>
                <a:latin typeface="Times New Roman" panose="02020603050405020304" pitchFamily="18" charset="0"/>
              </a:rPr>
              <a:t>的</a:t>
            </a:r>
            <a:r>
              <a:rPr lang="zh-CN" altLang="en-US" sz="2400" b="1" dirty="0" smtClean="0">
                <a:solidFill>
                  <a:schemeClr val="hlink"/>
                </a:solidFill>
                <a:latin typeface="Times New Roman" panose="02020603050405020304" pitchFamily="18" charset="0"/>
              </a:rPr>
              <a:t>生成树</a:t>
            </a:r>
            <a:r>
              <a:rPr lang="zh-CN" altLang="en-US" sz="2400" b="1" dirty="0" smtClean="0">
                <a:latin typeface="Times New Roman" panose="02020603050405020304" pitchFamily="18" charset="0"/>
              </a:rPr>
              <a:t>，就是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FF0000"/>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endParaRPr lang="zh-CN" altLang="en-US" sz="2400" b="1" dirty="0" smtClean="0">
              <a:latin typeface="Times New Roman" panose="02020603050405020304" pitchFamily="18" charset="0"/>
            </a:endParaRP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p>
        </p:txBody>
      </p:sp>
      <p:sp>
        <p:nvSpPr>
          <p:cNvPr id="37891" name="Text Box 4"/>
          <p:cNvSpPr txBox="1"/>
          <p:nvPr/>
        </p:nvSpPr>
        <p:spPr>
          <a:xfrm>
            <a:off x="323850" y="3573463"/>
            <a:ext cx="882015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Font typeface="Arial" panose="020B0604020202020204" pitchFamily="34" charset="0"/>
              <a:buNone/>
              <a:defRPr/>
            </a:pPr>
            <a:r>
              <a:rPr lang="zh-CN" altLang="en-US" sz="2000" b="1" noProof="1">
                <a:latin typeface="Times New Roman" panose="02020603050405020304" pitchFamily="18" charset="0"/>
                <a:ea typeface="宋体" panose="02010600030101010101" pitchFamily="2" charset="-122"/>
              </a:rPr>
              <a:t>欲在</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个城市间建立通信网，则</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个城市应铺</a:t>
            </a:r>
            <a:r>
              <a:rPr lang="en-US" altLang="zh-CN" sz="2400" b="1" noProof="1">
                <a:latin typeface="Times New Roman" panose="02020603050405020304" pitchFamily="18" charset="0"/>
                <a:ea typeface="宋体" panose="02010600030101010101" pitchFamily="2" charset="-122"/>
              </a:rPr>
              <a:t>n-1</a:t>
            </a:r>
            <a:r>
              <a:rPr lang="zh-CN" altLang="en-US" sz="2000" b="1" noProof="1">
                <a:latin typeface="Times New Roman" panose="02020603050405020304" pitchFamily="18" charset="0"/>
                <a:ea typeface="宋体" panose="02010600030101010101" pitchFamily="2" charset="-122"/>
              </a:rPr>
              <a:t>条线路；但因为每条线路都会有对应的经济成本，而</a:t>
            </a:r>
            <a:r>
              <a:rPr lang="en-US" altLang="zh-CN" sz="2400" b="1" noProof="1">
                <a:latin typeface="Times New Roman" panose="02020603050405020304" pitchFamily="18" charset="0"/>
                <a:ea typeface="宋体" panose="02010600030101010101" pitchFamily="2" charset="-122"/>
              </a:rPr>
              <a:t>n</a:t>
            </a:r>
            <a:r>
              <a:rPr lang="zh-CN" altLang="en-US" sz="2000" b="1" noProof="1">
                <a:latin typeface="Times New Roman" panose="02020603050405020304" pitchFamily="18" charset="0"/>
                <a:ea typeface="宋体" panose="02010600030101010101" pitchFamily="2" charset="-122"/>
              </a:rPr>
              <a:t>个城市可能有</a:t>
            </a:r>
            <a:r>
              <a:rPr lang="en-US" altLang="zh-CN" sz="2000" b="1" noProof="1">
                <a:latin typeface="Times New Roman" panose="02020603050405020304" pitchFamily="18" charset="0"/>
                <a:ea typeface="宋体" panose="02010600030101010101" pitchFamily="2" charset="-122"/>
              </a:rPr>
              <a:t>n(n-1)/2 </a:t>
            </a:r>
            <a:r>
              <a:rPr lang="zh-CN" altLang="en-US" sz="2000" b="1" noProof="1">
                <a:latin typeface="Times New Roman" panose="02020603050405020304" pitchFamily="18" charset="0"/>
                <a:ea typeface="宋体" panose="02010600030101010101" pitchFamily="2" charset="-122"/>
              </a:rPr>
              <a:t>条线路，那么，</a:t>
            </a:r>
            <a:r>
              <a:rPr lang="zh-CN" altLang="en-US" sz="2000" b="1" noProof="1">
                <a:solidFill>
                  <a:schemeClr val="tx2"/>
                </a:solidFill>
                <a:latin typeface="Times New Roman" panose="02020603050405020304" pitchFamily="18" charset="0"/>
                <a:ea typeface="宋体" panose="02010600030101010101" pitchFamily="2" charset="-122"/>
              </a:rPr>
              <a:t>如何选择</a:t>
            </a:r>
            <a:r>
              <a:rPr lang="en-US" altLang="zh-CN" sz="2400" b="1" noProof="1">
                <a:solidFill>
                  <a:schemeClr val="tx2"/>
                </a:solidFill>
                <a:latin typeface="Times New Roman" panose="02020603050405020304" pitchFamily="18" charset="0"/>
                <a:ea typeface="宋体" panose="02010600030101010101" pitchFamily="2" charset="-122"/>
              </a:rPr>
              <a:t>n–1</a:t>
            </a:r>
            <a:r>
              <a:rPr lang="zh-CN" altLang="en-US" sz="2000" b="1" noProof="1">
                <a:solidFill>
                  <a:schemeClr val="tx2"/>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228873" y="3111500"/>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3600" noProof="1">
                <a:solidFill>
                  <a:schemeClr val="tx2"/>
                </a:solidFill>
                <a:latin typeface="Times New Roman" panose="02020603050405020304" pitchFamily="18" charset="0"/>
                <a:ea typeface="宋体" panose="02010600030101010101" pitchFamily="2" charset="-122"/>
              </a:rPr>
              <a:t> </a:t>
            </a:r>
            <a:r>
              <a:rPr lang="zh-CN" altLang="en-US" sz="1800" noProof="1">
                <a:solidFill>
                  <a:srgbClr val="FF6600"/>
                </a:solidFill>
                <a:latin typeface="Times New Roman" panose="02020603050405020304" pitchFamily="18" charset="0"/>
                <a:ea typeface="宋体" panose="02010600030101010101" pitchFamily="2" charset="-122"/>
              </a:rPr>
              <a:t>◆ </a:t>
            </a:r>
            <a:r>
              <a:rPr lang="zh-CN" altLang="en-US" sz="2400" b="1" noProof="1">
                <a:solidFill>
                  <a:schemeClr val="hlink"/>
                </a:solidFill>
                <a:ea typeface="宋体" panose="02010600030101010101" pitchFamily="2" charset="-122"/>
              </a:rPr>
              <a:t>典型用途</a:t>
            </a:r>
          </a:p>
        </p:txBody>
      </p:sp>
      <p:sp>
        <p:nvSpPr>
          <p:cNvPr id="37893" name="Rectangle 6"/>
          <p:cNvSpPr/>
          <p:nvPr/>
        </p:nvSpPr>
        <p:spPr>
          <a:xfrm>
            <a:off x="611188" y="4868863"/>
            <a:ext cx="8532812" cy="16312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Font typeface="Arial" panose="020B0604020202020204" pitchFamily="34" charset="0"/>
              <a:buNone/>
              <a:defRPr/>
            </a:pPr>
            <a:r>
              <a:rPr lang="zh-CN" altLang="en-US" sz="20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顶点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表示城市，有</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表示线路，有</a:t>
            </a:r>
            <a:r>
              <a:rPr lang="en-US" altLang="zh-CN" sz="2000" b="1" i="1" noProof="1">
                <a:latin typeface="宋体" panose="02010600030101010101" pitchFamily="2" charset="-122"/>
                <a:ea typeface="宋体" panose="02010600030101010101" pitchFamily="2" charset="-122"/>
              </a:rPr>
              <a:t>n</a:t>
            </a:r>
            <a:r>
              <a:rPr lang="en-US" altLang="zh-CN" sz="2000" b="1" i="1" noProof="1">
                <a:latin typeface="Times New Roman" panose="02020603050405020304" pitchFamily="18" charset="0"/>
                <a:ea typeface="宋体" panose="02010600030101010101" pitchFamily="2" charset="-122"/>
              </a:rPr>
              <a:t>–</a:t>
            </a:r>
            <a:r>
              <a:rPr lang="en-US" altLang="zh-CN" sz="2000" b="1" i="1" noProof="1">
                <a:latin typeface="宋体" panose="02010600030101010101" pitchFamily="2" charset="-122"/>
                <a:ea typeface="宋体" panose="02010600030101010101" pitchFamily="2" charset="-122"/>
              </a:rPr>
              <a:t>1</a:t>
            </a:r>
            <a:r>
              <a:rPr lang="zh-CN" altLang="en-US" sz="2000" b="1" i="1" noProof="1">
                <a:latin typeface="宋体" panose="02010600030101010101" pitchFamily="2" charset="-122"/>
                <a:ea typeface="宋体" panose="02010600030101010101" pitchFamily="2" charset="-122"/>
              </a:rPr>
              <a:t>条</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边的权值</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Font typeface="Arial" panose="020B0604020202020204" pitchFamily="34" charset="0"/>
              <a:buNone/>
              <a:defRPr/>
            </a:pPr>
            <a:r>
              <a:rPr lang="zh-CN" altLang="en-US" sz="2000" b="1" noProof="1">
                <a:solidFill>
                  <a:schemeClr val="tx2"/>
                </a:solidFill>
                <a:latin typeface="宋体" panose="02010600030101010101" pitchFamily="2" charset="-122"/>
                <a:ea typeface="宋体" panose="02010600030101010101" pitchFamily="2" charset="-122"/>
              </a:rPr>
              <a:t>连通网</a:t>
            </a:r>
            <a:r>
              <a:rPr lang="en-US" altLang="zh-CN" sz="2000" b="1" i="1" noProof="1">
                <a:solidFill>
                  <a:schemeClr val="tx2"/>
                </a:solidFill>
                <a:latin typeface="Times New Roman" panose="02020603050405020304" pitchFamily="18" charset="0"/>
                <a:ea typeface="宋体" panose="02010600030101010101" pitchFamily="2" charset="-122"/>
              </a:rPr>
              <a:t>——</a:t>
            </a:r>
            <a:r>
              <a:rPr lang="zh-CN" altLang="en-US" sz="2000" b="1" i="1" noProof="1">
                <a:latin typeface="宋体" panose="02010600030101010101" pitchFamily="2" charset="-122"/>
                <a:ea typeface="宋体" panose="02010600030101010101" pitchFamily="2" charset="-122"/>
              </a:rPr>
              <a:t>表示</a:t>
            </a:r>
            <a:r>
              <a:rPr lang="en-US" altLang="zh-CN" sz="2000" b="1" i="1" noProof="1">
                <a:latin typeface="宋体" panose="02010600030101010101" pitchFamily="2" charset="-122"/>
                <a:ea typeface="宋体" panose="02010600030101010101" pitchFamily="2" charset="-122"/>
              </a:rPr>
              <a:t>n</a:t>
            </a:r>
            <a:r>
              <a:rPr lang="zh-CN" altLang="en-US" sz="2000" b="1" i="1" noProof="1">
                <a:latin typeface="宋体" panose="02010600030101010101" pitchFamily="2" charset="-122"/>
                <a:ea typeface="宋体" panose="02010600030101010101" pitchFamily="2" charset="-122"/>
              </a:rPr>
              <a:t>个城市间的通信网</a:t>
            </a:r>
            <a:r>
              <a:rPr lang="zh-CN" altLang="en-US" sz="2000" b="1" noProof="1">
                <a:latin typeface="宋体" panose="02010600030101010101" pitchFamily="2" charset="-122"/>
                <a:ea typeface="宋体" panose="02010600030101010101" pitchFamily="2" charset="-122"/>
              </a:rPr>
              <a:t>（显然是一个</a:t>
            </a:r>
            <a:r>
              <a:rPr lang="zh-CN" altLang="en-US" sz="2000" b="1" noProof="1">
                <a:solidFill>
                  <a:schemeClr val="tx2"/>
                </a:solidFill>
                <a:latin typeface="宋体" panose="02010600030101010101" pitchFamily="2" charset="-122"/>
                <a:ea typeface="宋体" panose="02010600030101010101" pitchFamily="2" charset="-122"/>
              </a:rPr>
              <a:t>生成树</a:t>
            </a:r>
            <a:r>
              <a:rPr lang="zh-CN" altLang="en-US" sz="2000" b="1" noProof="1">
                <a:latin typeface="宋体" panose="02010600030101010101" pitchFamily="2" charset="-122"/>
                <a:ea typeface="宋体" panose="02010600030101010101" pitchFamily="2" charset="-122"/>
              </a:rPr>
              <a:t>）</a:t>
            </a:r>
          </a:p>
        </p:txBody>
      </p:sp>
      <p:sp>
        <p:nvSpPr>
          <p:cNvPr id="37894" name="AutoShape 7"/>
          <p:cNvSpPr/>
          <p:nvPr/>
        </p:nvSpPr>
        <p:spPr>
          <a:xfrm>
            <a:off x="5991446" y="4703058"/>
            <a:ext cx="2736850" cy="935037"/>
          </a:xfrm>
          <a:prstGeom prst="wedgeEllipseCallout">
            <a:avLst>
              <a:gd name="adj1" fmla="val -16162"/>
              <a:gd name="adj2" fmla="val -76444"/>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smtClean="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smtClean="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1158875" y="7002463"/>
            <a:ext cx="838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endParaRPr lang="en-US" altLang="zh-CN" sz="2400" noProof="1">
              <a:solidFill>
                <a:srgbClr val="0099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289984"/>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a:t>
            </a:r>
            <a:r>
              <a:rPr lang="zh-CN" altLang="en-US" sz="3200" dirty="0" smtClean="0">
                <a:solidFill>
                  <a:srgbClr val="0000FF"/>
                </a:solidFill>
                <a:latin typeface="楷体_GB2312"/>
              </a:rPr>
              <a:t>例子</a:t>
            </a:r>
            <a:endParaRPr lang="zh-CN" altLang="en-US" sz="3200" dirty="0">
              <a:solidFill>
                <a:srgbClr val="0000FF"/>
              </a:solidFill>
              <a:latin typeface="楷体_GB2312"/>
            </a:endParaRPr>
          </a:p>
        </p:txBody>
      </p:sp>
      <p:sp>
        <p:nvSpPr>
          <p:cNvPr id="5" name="Text Box 3"/>
          <p:cNvSpPr txBox="1">
            <a:spLocks noChangeArrowheads="1"/>
          </p:cNvSpPr>
          <p:nvPr/>
        </p:nvSpPr>
        <p:spPr bwMode="auto">
          <a:xfrm>
            <a:off x="683568"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solidFill>
                  <a:schemeClr val="tx2"/>
                </a:solidFill>
                <a:latin typeface="楷体_GB2312"/>
              </a:rPr>
              <a:t>例</a:t>
            </a:r>
            <a:r>
              <a:rPr lang="en-US" altLang="zh-CN" sz="2400">
                <a:solidFill>
                  <a:schemeClr val="tx2"/>
                </a:solidFill>
                <a:latin typeface="楷体_GB2312"/>
              </a:rPr>
              <a:t>1</a:t>
            </a:r>
            <a:r>
              <a:rPr lang="zh-CN" altLang="en-US" sz="2400">
                <a:solidFill>
                  <a:schemeClr val="tx2"/>
                </a:solidFill>
                <a:latin typeface="楷体_GB2312"/>
              </a:rPr>
              <a:t>：</a:t>
            </a:r>
            <a:endParaRPr lang="zh-CN" altLang="en-US" sz="2400">
              <a:latin typeface="楷体_GB2312"/>
            </a:endParaRPr>
          </a:p>
        </p:txBody>
      </p:sp>
      <p:sp>
        <p:nvSpPr>
          <p:cNvPr id="6" name="Text Box 4"/>
          <p:cNvSpPr txBox="1">
            <a:spLocks noChangeArrowheads="1"/>
          </p:cNvSpPr>
          <p:nvPr/>
        </p:nvSpPr>
        <p:spPr bwMode="auto">
          <a:xfrm>
            <a:off x="733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400" dirty="0">
                <a:latin typeface="楷体_GB2312"/>
              </a:rPr>
              <a:t>N</a:t>
            </a:r>
            <a:r>
              <a:rPr lang="zh-CN" altLang="en-US" sz="2400" dirty="0">
                <a:latin typeface="楷体_GB2312"/>
              </a:rPr>
              <a:t>台计算机之间建立通讯网</a:t>
            </a:r>
          </a:p>
        </p:txBody>
      </p:sp>
      <p:sp>
        <p:nvSpPr>
          <p:cNvPr id="7" name="AutoShape 5"/>
          <p:cNvSpPr>
            <a:spLocks/>
          </p:cNvSpPr>
          <p:nvPr/>
        </p:nvSpPr>
        <p:spPr bwMode="auto">
          <a:xfrm>
            <a:off x="4389734" y="1322174"/>
            <a:ext cx="326282" cy="1263963"/>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8" name="Text Box 6"/>
          <p:cNvSpPr txBox="1">
            <a:spLocks noChangeArrowheads="1"/>
          </p:cNvSpPr>
          <p:nvPr/>
        </p:nvSpPr>
        <p:spPr bwMode="auto">
          <a:xfrm>
            <a:off x="4767263"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a:t>
            </a:r>
            <a:r>
              <a:rPr lang="en-US" altLang="zh-CN" sz="2400">
                <a:latin typeface="楷体_GB2312"/>
              </a:rPr>
              <a:t>computer</a:t>
            </a:r>
          </a:p>
        </p:txBody>
      </p:sp>
      <p:sp>
        <p:nvSpPr>
          <p:cNvPr id="9" name="Text Box 7"/>
          <p:cNvSpPr txBox="1">
            <a:spLocks noChangeArrowheads="1"/>
          </p:cNvSpPr>
          <p:nvPr/>
        </p:nvSpPr>
        <p:spPr bwMode="auto">
          <a:xfrm>
            <a:off x="4792663"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边表示通讯线</a:t>
            </a:r>
          </a:p>
        </p:txBody>
      </p:sp>
      <p:sp>
        <p:nvSpPr>
          <p:cNvPr id="10" name="Text Box 8"/>
          <p:cNvSpPr txBox="1">
            <a:spLocks noChangeArrowheads="1"/>
          </p:cNvSpPr>
          <p:nvPr/>
        </p:nvSpPr>
        <p:spPr bwMode="auto">
          <a:xfrm>
            <a:off x="4792663"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权值表示通讯线的代价（通讯</a:t>
            </a:r>
          </a:p>
          <a:p>
            <a:r>
              <a:rPr lang="zh-CN" altLang="en-US" sz="2400" dirty="0">
                <a:latin typeface="楷体_GB2312"/>
              </a:rPr>
              <a:t>线长度，</a:t>
            </a:r>
            <a:r>
              <a:rPr lang="en-US" altLang="zh-CN" sz="2400" dirty="0">
                <a:latin typeface="楷体_GB2312"/>
              </a:rPr>
              <a:t>computer</a:t>
            </a:r>
            <a:r>
              <a:rPr lang="zh-CN" altLang="zh-CN" sz="2400" dirty="0">
                <a:latin typeface="楷体_GB2312"/>
              </a:rPr>
              <a:t>间距离等）</a:t>
            </a:r>
            <a:endParaRPr lang="zh-CN" altLang="en-US" sz="2400" dirty="0">
              <a:latin typeface="楷体_GB2312"/>
            </a:endParaRPr>
          </a:p>
        </p:txBody>
      </p:sp>
      <p:sp>
        <p:nvSpPr>
          <p:cNvPr id="11" name="Text Box 9"/>
          <p:cNvSpPr txBox="1">
            <a:spLocks noChangeArrowheads="1"/>
          </p:cNvSpPr>
          <p:nvPr/>
        </p:nvSpPr>
        <p:spPr bwMode="auto">
          <a:xfrm>
            <a:off x="525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solidFill>
                  <a:schemeClr val="tx2"/>
                </a:solidFill>
                <a:latin typeface="楷体_GB2312"/>
              </a:rPr>
              <a:t>要求：</a:t>
            </a:r>
            <a:endParaRPr lang="zh-CN" altLang="en-US" sz="2400" dirty="0">
              <a:latin typeface="楷体_GB2312"/>
            </a:endParaRPr>
          </a:p>
        </p:txBody>
      </p:sp>
      <p:sp>
        <p:nvSpPr>
          <p:cNvPr id="12" name="Text Box 10"/>
          <p:cNvSpPr txBox="1">
            <a:spLocks noChangeArrowheads="1"/>
          </p:cNvSpPr>
          <p:nvPr/>
        </p:nvSpPr>
        <p:spPr bwMode="auto">
          <a:xfrm>
            <a:off x="1349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sz="2400" dirty="0">
                <a:latin typeface="楷体_GB2312"/>
              </a:rPr>
              <a:t>① </a:t>
            </a:r>
            <a:r>
              <a:rPr lang="en-US" altLang="zh-CN" sz="2400" dirty="0">
                <a:latin typeface="楷体_GB2312"/>
              </a:rPr>
              <a:t>n</a:t>
            </a:r>
            <a:r>
              <a:rPr lang="zh-CN" altLang="en-US" sz="2400" dirty="0">
                <a:latin typeface="楷体_GB2312"/>
              </a:rPr>
              <a:t>台计算机中的任何两台能通过网进行通讯；</a:t>
            </a:r>
          </a:p>
          <a:p>
            <a:pPr eaLnBrk="0" hangingPunct="0">
              <a:lnSpc>
                <a:spcPct val="90000"/>
              </a:lnSpc>
              <a:spcBef>
                <a:spcPct val="40000"/>
              </a:spcBef>
            </a:pPr>
            <a:r>
              <a:rPr lang="zh-CN" altLang="en-US" sz="2400" dirty="0">
                <a:latin typeface="楷体_GB2312"/>
              </a:rPr>
              <a:t>② 使总的代价最小。</a:t>
            </a:r>
            <a:r>
              <a:rPr lang="en-US" altLang="zh-CN" sz="2400" dirty="0">
                <a:latin typeface="楷体_GB2312"/>
              </a:rPr>
              <a:t>--</a:t>
            </a:r>
            <a:r>
              <a:rPr lang="zh-CN" altLang="en-US" sz="2400" dirty="0">
                <a:latin typeface="楷体_GB2312"/>
              </a:rPr>
              <a:t>求</a:t>
            </a:r>
            <a:r>
              <a:rPr lang="zh-CN" altLang="en-US" sz="2400" dirty="0" smtClean="0">
                <a:latin typeface="楷体_GB2312"/>
              </a:rPr>
              <a:t>最小生成树</a:t>
            </a:r>
            <a:endParaRPr lang="en-US" altLang="zh-CN" sz="2400"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330" y="3767173"/>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90826" y="233046"/>
            <a:ext cx="45140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200" dirty="0">
                <a:solidFill>
                  <a:srgbClr val="0000FF"/>
                </a:solidFill>
                <a:latin typeface="楷体_GB2312"/>
              </a:rPr>
              <a:t>  最小生成树的实用例子</a:t>
            </a:r>
          </a:p>
        </p:txBody>
      </p:sp>
      <p:grpSp>
        <p:nvGrpSpPr>
          <p:cNvPr id="5" name="Group 3"/>
          <p:cNvGrpSpPr>
            <a:grpSpLocks/>
          </p:cNvGrpSpPr>
          <p:nvPr/>
        </p:nvGrpSpPr>
        <p:grpSpPr bwMode="auto">
          <a:xfrm>
            <a:off x="695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例</a:t>
              </a:r>
              <a:r>
                <a:rPr lang="en-US" altLang="zh-CN" sz="2400" dirty="0">
                  <a:latin typeface="楷体_GB2312"/>
                </a:rPr>
                <a:t>2</a:t>
              </a:r>
              <a:r>
                <a:rPr lang="zh-CN" altLang="en-US" sz="2400"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a:t>
              </a:r>
              <a:r>
                <a:rPr lang="zh-CN" altLang="en-US" sz="2400" dirty="0" smtClean="0">
                  <a:latin typeface="楷体_GB2312"/>
                </a:rPr>
                <a:t>员送快递线路</a:t>
              </a:r>
              <a:r>
                <a:rPr lang="en-US" altLang="zh-CN" sz="2400" dirty="0">
                  <a:latin typeface="楷体_GB2312"/>
                </a:rPr>
                <a:t>[T]</a:t>
              </a:r>
            </a:p>
          </p:txBody>
        </p:sp>
        <p:sp>
          <p:nvSpPr>
            <p:cNvPr id="8" name="AutoShape 6"/>
            <p:cNvSpPr>
              <a:spLocks/>
            </p:cNvSpPr>
            <p:nvPr/>
          </p:nvSpPr>
          <p:spPr bwMode="auto">
            <a:xfrm>
              <a:off x="3024" y="1693"/>
              <a:ext cx="112" cy="735"/>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sz="2400"/>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400"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sz="2400" dirty="0">
                  <a:latin typeface="楷体_GB2312"/>
                </a:rPr>
                <a:t>① 完成</a:t>
              </a:r>
              <a:r>
                <a:rPr lang="en-US" altLang="zh-CN" sz="2400" dirty="0">
                  <a:latin typeface="楷体_GB2312"/>
                </a:rPr>
                <a:t>n</a:t>
              </a:r>
              <a:r>
                <a:rPr lang="zh-CN" altLang="en-US" sz="2400" dirty="0">
                  <a:latin typeface="楷体_GB2312"/>
                </a:rPr>
                <a:t>个投递点的投递；</a:t>
              </a:r>
            </a:p>
            <a:p>
              <a:pPr eaLnBrk="0" hangingPunct="0">
                <a:lnSpc>
                  <a:spcPct val="90000"/>
                </a:lnSpc>
                <a:spcBef>
                  <a:spcPct val="40000"/>
                </a:spcBef>
              </a:pPr>
              <a:r>
                <a:rPr lang="zh-CN" altLang="en-US" sz="2400" dirty="0">
                  <a:latin typeface="楷体_GB2312"/>
                </a:rPr>
                <a:t>② 使总路径长度最短</a:t>
              </a:r>
              <a:r>
                <a:rPr lang="en-US" altLang="zh-CN" sz="2400" dirty="0">
                  <a:latin typeface="楷体_GB2312"/>
                </a:rPr>
                <a:t>, </a:t>
              </a:r>
              <a:r>
                <a:rPr lang="zh-CN" altLang="en-US" sz="2400" dirty="0">
                  <a:latin typeface="楷体_GB2312"/>
                </a:rPr>
                <a:t>即求</a:t>
              </a:r>
              <a:r>
                <a:rPr lang="zh-CN" altLang="en-US" sz="2400" dirty="0" smtClean="0">
                  <a:latin typeface="楷体_GB2312"/>
                </a:rPr>
                <a:t>最小生成树</a:t>
              </a:r>
              <a:endParaRPr lang="en-US" altLang="zh-CN" sz="2400" dirty="0">
                <a:latin typeface="楷体_GB2312"/>
              </a:endParaRPr>
            </a:p>
          </p:txBody>
        </p:sp>
      </p:grpSp>
      <p:pic>
        <p:nvPicPr>
          <p:cNvPr id="15" name="图片 14"/>
          <p:cNvPicPr>
            <a:picLocks noChangeAspect="1"/>
          </p:cNvPicPr>
          <p:nvPr/>
        </p:nvPicPr>
        <p:blipFill>
          <a:blip r:embed="rId2"/>
          <a:stretch>
            <a:fillRect/>
          </a:stretch>
        </p:blipFill>
        <p:spPr>
          <a:xfrm>
            <a:off x="1907704"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0" y="333375"/>
            <a:ext cx="1371600" cy="457200"/>
          </a:xfrm>
        </p:spPr>
        <p:txBody>
          <a:bodyPr/>
          <a:lstStyle/>
          <a:p>
            <a:pPr eaLnBrk="1" hangingPunct="1">
              <a:lnSpc>
                <a:spcPct val="90000"/>
              </a:lnSpc>
              <a:buFont typeface="Wingdings" panose="05000000000000000000" pitchFamily="2" charset="2"/>
              <a:buNone/>
              <a:defRPr/>
            </a:pPr>
            <a:r>
              <a:rPr kumimoji="1" lang="zh-CN" altLang="en-US" sz="2800" smtClean="0">
                <a:latin typeface="Times New Roman" panose="02020603050405020304" pitchFamily="18" charset="0"/>
              </a:rPr>
              <a:t>例：</a:t>
            </a:r>
          </a:p>
        </p:txBody>
      </p:sp>
      <p:grpSp>
        <p:nvGrpSpPr>
          <p:cNvPr id="95235" name="Group 4"/>
          <p:cNvGrpSpPr>
            <a:grpSpLocks/>
          </p:cNvGrpSpPr>
          <p:nvPr/>
        </p:nvGrpSpPr>
        <p:grpSpPr bwMode="auto">
          <a:xfrm>
            <a:off x="152400"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4038600"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5295900"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7459663" y="1919288"/>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5033963" y="1333500"/>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5791200" y="638175"/>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6400800"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7391400"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5638800"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2471738"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2209800" y="4610100"/>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2967038" y="3914775"/>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3576638"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4567238"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4414838"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2814638"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Font typeface="Arial" panose="020B0604020202020204" pitchFamily="34" charset="0"/>
              <a:buNone/>
              <a:defRPr/>
            </a:pPr>
            <a:r>
              <a:rPr lang="zh-CN" altLang="en-US" sz="2400" b="1" noProof="1">
                <a:ea typeface="宋体" panose="02010600030101010101" pitchFamily="2" charset="-122"/>
              </a:rPr>
              <a:t>最小生成树之二</a:t>
            </a:r>
          </a:p>
        </p:txBody>
      </p:sp>
      <p:sp>
        <p:nvSpPr>
          <p:cNvPr id="136211" name="AutoShape 96"/>
          <p:cNvSpPr/>
          <p:nvPr/>
        </p:nvSpPr>
        <p:spPr>
          <a:xfrm>
            <a:off x="1371600"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79512" y="130627"/>
            <a:ext cx="7793038" cy="710902"/>
          </a:xfrm>
        </p:spPr>
        <p:txBody>
          <a:bodyPr/>
          <a:lstStyle/>
          <a:p>
            <a:pPr eaLnBrk="1" hangingPunct="1">
              <a:buClr>
                <a:srgbClr val="FF0000"/>
              </a:buClr>
            </a:pPr>
            <a:r>
              <a:rPr lang="zh-CN" altLang="en-US"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687388" y="827534"/>
            <a:ext cx="7772400" cy="3911154"/>
          </a:xfrm>
        </p:spPr>
        <p:txBody>
          <a:bodyPr/>
          <a:lstStyle/>
          <a:p>
            <a:pPr marL="0" indent="0" eaLnBrk="1" hangingPunct="1">
              <a:buClr>
                <a:srgbClr val="FF0000"/>
              </a:buClr>
              <a:buNone/>
              <a:defRPr/>
            </a:pPr>
            <a:endParaRPr kumimoji="1" lang="zh-CN" altLang="en-US" b="1" dirty="0" smtClean="0">
              <a:solidFill>
                <a:srgbClr val="9900FF"/>
              </a:solidFill>
              <a:latin typeface="Times New Roman" panose="02020603050405020304" pitchFamily="18" charset="0"/>
              <a:cs typeface="Times New Roman" panose="02020603050405020304" pitchFamily="18" charset="0"/>
            </a:endParaRP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FF0000"/>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682625" y="4005064"/>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FF0000"/>
              </a:buClr>
              <a:buSzPct val="100000"/>
              <a:buFont typeface="Wingdings" panose="05000000000000000000" pitchFamily="2" charset="2"/>
              <a:buChar char="u"/>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smtClean="0">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5796136" y="49213"/>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0" y="49213"/>
            <a:ext cx="7772400" cy="4114800"/>
          </a:xfrm>
        </p:spPr>
        <p:txBody>
          <a:bodyPr/>
          <a:lstStyle/>
          <a:p>
            <a:pPr marL="0" indent="0" eaLnBrk="1" hangingPunct="1">
              <a:buNone/>
              <a:defRPr/>
            </a:pPr>
            <a:r>
              <a:rPr kumimoji="1" lang="zh-CN" altLang="en-US" b="1" dirty="0" smtClean="0"/>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1190635036"/>
              </p:ext>
            </p:extLst>
          </p:nvPr>
        </p:nvGraphicFramePr>
        <p:xfrm>
          <a:off x="5827141" y="106363"/>
          <a:ext cx="3281363" cy="3209927"/>
        </p:xfrm>
        <a:graphic>
          <a:graphicData uri="http://schemas.openxmlformats.org/drawingml/2006/table">
            <a:tbl>
              <a:tblPr firstRow="1" bandRow="1">
                <a:tableStyleId>{5C22544A-7EE6-4342-B048-85BDC9FD1C3A}</a:tableStyleId>
              </a:tblPr>
              <a:tblGrid>
                <a:gridCol w="820341"/>
                <a:gridCol w="635136"/>
                <a:gridCol w="935733"/>
                <a:gridCol w="890153"/>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tr>
            </a:tbl>
          </a:graphicData>
        </a:graphic>
      </p:graphicFrame>
      <p:sp>
        <p:nvSpPr>
          <p:cNvPr id="138287" name="矩形 111"/>
          <p:cNvSpPr/>
          <p:nvPr/>
        </p:nvSpPr>
        <p:spPr>
          <a:xfrm>
            <a:off x="265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MSTEdgeNode</a:t>
            </a:r>
            <a:r>
              <a:rPr lang="en-US" altLang="zh-CN" sz="24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36513" y="635001"/>
            <a:ext cx="2743200" cy="2794000"/>
            <a:chOff x="2767" y="429"/>
            <a:chExt cx="1728" cy="1760"/>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2903538" y="814388"/>
            <a:ext cx="2743200" cy="2614612"/>
            <a:chOff x="404" y="555"/>
            <a:chExt cx="1728" cy="1647"/>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590872" y="2852936"/>
            <a:ext cx="8229600" cy="3844294"/>
          </a:xfrm>
        </p:spPr>
        <p:txBody>
          <a:bodyPr>
            <a:prstTxWarp prst="textNoShape">
              <a:avLst/>
            </a:prstTxWarp>
          </a:bodyPr>
          <a:lstStyle/>
          <a:p>
            <a:pPr eaLnBrk="1" hangingPunct="1">
              <a:spcBef>
                <a:spcPct val="10000"/>
              </a:spcBef>
              <a:buNone/>
              <a:defRPr/>
            </a:pPr>
            <a:r>
              <a:rPr lang="zh-CN" altLang="en-US" sz="2000" b="1" dirty="0" smtClean="0">
                <a:latin typeface="宋体" panose="02010600030101010101" pitchFamily="2" charset="-122"/>
                <a:ea typeface="宋体" panose="02010600030101010101" pitchFamily="2" charset="-122"/>
              </a:rPr>
              <a:t>最小生成树</a:t>
            </a:r>
            <a:r>
              <a:rPr lang="zh-CN" altLang="en-US" sz="2000" b="1" dirty="0">
                <a:latin typeface="宋体" panose="02010600030101010101" pitchFamily="2" charset="-122"/>
                <a:ea typeface="宋体" panose="02010600030101010101" pitchFamily="2" charset="-122"/>
              </a:rPr>
              <a:t>的类</a:t>
            </a:r>
            <a:r>
              <a:rPr lang="zh-CN" altLang="en-US" sz="2000" b="1" dirty="0" smtClean="0">
                <a:latin typeface="宋体" panose="02010600030101010101" pitchFamily="2" charset="-122"/>
                <a:ea typeface="宋体" panose="02010600030101010101" pitchFamily="2" charset="-122"/>
              </a:rPr>
              <a:t>定义</a:t>
            </a:r>
            <a:endParaRPr lang="en-US" altLang="zh-CN" sz="2000" b="1" dirty="0" smtClean="0">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&lt;class</a:t>
            </a:r>
            <a:r>
              <a:rPr lang="en-US" altLang="zh-CN" sz="2000" dirty="0" smtClean="0">
                <a:latin typeface="Times New Roman" panose="02020603050405020304" pitchFamily="18" charset="0"/>
                <a:ea typeface="隶书" panose="02010509060101010101" pitchFamily="49" charset="-122"/>
              </a:rPr>
              <a:t> T</a:t>
            </a:r>
            <a:r>
              <a:rPr lang="en-US" altLang="zh-CN" sz="2000" b="1" dirty="0" smtClean="0">
                <a:latin typeface="Times New Roman" panose="02020603050405020304" pitchFamily="18" charset="0"/>
                <a:ea typeface="隶书" panose="02010509060101010101" pitchFamily="49" charset="-122"/>
              </a:rPr>
              <a:t>, class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MinSpanTree</a:t>
            </a:r>
            <a:r>
              <a:rPr lang="en-US" altLang="zh-CN" sz="2000" b="1" dirty="0" smtClean="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 *</a:t>
            </a:r>
            <a:r>
              <a:rPr lang="en-US" altLang="zh-CN" sz="2000" dirty="0" err="1" smtClean="0">
                <a:latin typeface="Times New Roman" panose="02020603050405020304" pitchFamily="18" charset="0"/>
                <a:ea typeface="隶书" panose="02010509060101010101" pitchFamily="49" charset="-122"/>
              </a:rPr>
              <a:t>edgevalue</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边值数组</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maxSize</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MinSpanTree</a:t>
            </a:r>
            <a:r>
              <a:rPr lang="en-US" altLang="zh-CN" sz="2000"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 = DefaultSize</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1)</a:t>
            </a:r>
            <a:r>
              <a:rPr lang="en-US" altLang="zh-CN" sz="2000" b="1"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MaxSize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n (0)</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edgevalue</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new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sz</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Insert (</a:t>
            </a:r>
            <a:r>
              <a:rPr lang="en-US" altLang="zh-CN" sz="2000" dirty="0" err="1" smtClean="0">
                <a:latin typeface="Times New Roman" panose="02020603050405020304" pitchFamily="18" charset="0"/>
                <a:ea typeface="隶书" panose="02010509060101010101" pitchFamily="49" charset="-122"/>
              </a:rPr>
              <a:t>MSTEdgeNode</a:t>
            </a:r>
            <a:r>
              <a:rPr lang="en-US" altLang="zh-CN" sz="2000" b="1" dirty="0" smtClean="0">
                <a:latin typeface="Times New Roman" panose="02020603050405020304" pitchFamily="18" charset="0"/>
                <a:ea typeface="隶书" panose="02010509060101010101" pitchFamily="49" charset="-122"/>
              </a:rPr>
              <a:t>&amp; </a:t>
            </a:r>
            <a:r>
              <a:rPr lang="en-US" altLang="zh-CN" sz="2000" dirty="0" smtClean="0">
                <a:latin typeface="Times New Roman" panose="02020603050405020304" pitchFamily="18" charset="0"/>
                <a:ea typeface="隶书" panose="02010509060101010101" pitchFamily="49" charset="-122"/>
              </a:rPr>
              <a:t>item)</a:t>
            </a:r>
            <a:r>
              <a:rPr lang="en-US" altLang="zh-CN" sz="2000" b="1" dirty="0" smtClean="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p>
        </p:txBody>
      </p:sp>
      <p:sp>
        <p:nvSpPr>
          <p:cNvPr id="3" name="矩形 111"/>
          <p:cNvSpPr/>
          <p:nvPr/>
        </p:nvSpPr>
        <p:spPr>
          <a:xfrm>
            <a:off x="17241" y="116632"/>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Font typeface="Arial" panose="020B0604020202020204" pitchFamily="34" charset="0"/>
              <a:buNone/>
              <a:defRPr/>
            </a:pPr>
            <a:r>
              <a:rPr lang="zh-CN" altLang="en-US" sz="2000" b="1" noProof="1">
                <a:latin typeface="宋体" panose="02010600030101010101" pitchFamily="2" charset="-122"/>
                <a:ea typeface="宋体" panose="02010600030101010101" pitchFamily="2" charset="-122"/>
              </a:rPr>
              <a:t>最小生成树的类型定义：</a:t>
            </a:r>
            <a:endParaRPr lang="en-US" altLang="zh-CN" sz="2000" b="1" noProof="1">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MSTEdgeNode</a:t>
            </a:r>
            <a:r>
              <a:rPr lang="en-US" altLang="zh-CN" sz="2000" noProof="1" smtClean="0">
                <a:latin typeface="Times New Roman" panose="02020603050405020304" pitchFamily="18" charset="0"/>
                <a:ea typeface="宋体" panose="02010600030101010101" pitchFamily="2" charset="-122"/>
              </a:rPr>
              <a:t>(){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55925" y="1268760"/>
            <a:ext cx="8496944" cy="4272880"/>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defRPr/>
            </a:pPr>
            <a:r>
              <a:rPr kumimoji="1" lang="zh-CN" altLang="en-US" sz="2400" b="1" dirty="0" smtClean="0">
                <a:latin typeface="Times New Roman" panose="02020603050405020304" pitchFamily="18" charset="0"/>
              </a:rPr>
              <a:t>算法</a:t>
            </a:r>
            <a:r>
              <a:rPr kumimoji="1" lang="zh-CN" altLang="en-US" sz="2400" b="1" dirty="0">
                <a:latin typeface="Times New Roman" panose="02020603050405020304" pitchFamily="18" charset="0"/>
              </a:rPr>
              <a:t>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zh-CN" altLang="en-US"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Vojtěch</a:t>
            </a:r>
            <a:r>
              <a:rPr kumimoji="1" lang="en-US" altLang="zh-CN" sz="2400" b="1" dirty="0" smtClean="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并</a:t>
            </a:r>
            <a:r>
              <a:rPr kumimoji="1" lang="zh-CN" altLang="en-US" sz="2400" b="1" dirty="0">
                <a:latin typeface="Times New Roman" panose="02020603050405020304" pitchFamily="18" charset="0"/>
              </a:rPr>
              <a:t>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Robert </a:t>
            </a:r>
            <a:r>
              <a:rPr kumimoji="1" lang="en-US" altLang="zh-CN" sz="2400" b="1" dirty="0">
                <a:latin typeface="Times New Roman" panose="02020603050405020304" pitchFamily="18" charset="0"/>
              </a:rPr>
              <a:t>C. Prim</a:t>
            </a:r>
            <a:r>
              <a:rPr kumimoji="1" lang="zh-CN" altLang="en-US" sz="2400" b="1" dirty="0">
                <a:latin typeface="Times New Roman" panose="02020603050405020304" pitchFamily="18" charset="0"/>
              </a:rPr>
              <a:t>）独立发现</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en-US" altLang="zh-CN" sz="2400" b="1" dirty="0" smtClean="0">
                <a:latin typeface="Times New Roman" panose="02020603050405020304" pitchFamily="18" charset="0"/>
              </a:rPr>
              <a:t>1959</a:t>
            </a:r>
            <a:r>
              <a:rPr kumimoji="1" lang="zh-CN" altLang="en-US" sz="2400" b="1" dirty="0">
                <a:latin typeface="Times New Roman" panose="02020603050405020304" pitchFamily="18" charset="0"/>
              </a:rPr>
              <a:t>年，</a:t>
            </a:r>
            <a:r>
              <a:rPr kumimoji="1" lang="zh-CN" altLang="en-US" sz="2400" b="1" dirty="0" smtClean="0">
                <a:latin typeface="Times New Roman" panose="02020603050405020304" pitchFamily="18" charset="0"/>
              </a:rPr>
              <a:t>艾兹格</a:t>
            </a:r>
            <a:r>
              <a:rPr kumimoji="1" lang="en-US" altLang="zh-CN" sz="2400" b="1" dirty="0" smtClean="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W. </a:t>
            </a:r>
            <a:r>
              <a:rPr kumimoji="1" lang="en-US" altLang="zh-CN" sz="2400" b="1" dirty="0" err="1">
                <a:latin typeface="Times New Roman" panose="02020603050405020304" pitchFamily="18" charset="0"/>
              </a:rPr>
              <a:t>Dijkstra</a:t>
            </a:r>
            <a:r>
              <a:rPr kumimoji="1" lang="zh-CN" altLang="en-US" sz="2400" b="1" dirty="0" smtClean="0">
                <a:latin typeface="Times New Roman" panose="02020603050405020304" pitchFamily="18" charset="0"/>
              </a:rPr>
              <a:t>）再次</a:t>
            </a:r>
            <a:r>
              <a:rPr kumimoji="1" lang="zh-CN" altLang="en-US" sz="2400" b="1" dirty="0">
                <a:latin typeface="Times New Roman" panose="02020603050405020304" pitchFamily="18" charset="0"/>
              </a:rPr>
              <a:t>发现了该算法</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defRPr/>
            </a:pPr>
            <a:r>
              <a:rPr kumimoji="1" lang="zh-CN" altLang="en-US" sz="2400" b="1" dirty="0" smtClean="0">
                <a:latin typeface="Times New Roman" panose="02020603050405020304" pitchFamily="18" charset="0"/>
              </a:rPr>
              <a:t>因此</a:t>
            </a:r>
            <a:r>
              <a:rPr kumimoji="1" lang="zh-CN" altLang="en-US" sz="2400" b="1" dirty="0">
                <a:latin typeface="Times New Roman" panose="02020603050405020304" pitchFamily="18" charset="0"/>
              </a:rPr>
              <a:t>，在某些场合，普里姆算法又被称为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4624123"/>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991" y="4626844"/>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179512" y="772634"/>
            <a:ext cx="8496944" cy="4168534"/>
          </a:xfrm>
        </p:spPr>
        <p:txBody>
          <a:bodyPr/>
          <a:lstStyle/>
          <a:p>
            <a:pPr eaLnBrk="1" hangingPunct="1">
              <a:lnSpc>
                <a:spcPct val="90000"/>
              </a:lnSpc>
              <a:buFont typeface="Wingdings" panose="05000000000000000000" pitchFamily="2" charset="2"/>
              <a:buNone/>
              <a:defRPr/>
            </a:pPr>
            <a:r>
              <a:rPr kumimoji="1" lang="zh-CN" altLang="en-US" sz="800" b="1" dirty="0" smtClean="0">
                <a:latin typeface="Times New Roman" panose="02020603050405020304" pitchFamily="18" charset="0"/>
              </a:rPr>
              <a:t>         </a:t>
            </a:r>
          </a:p>
          <a:p>
            <a:pPr eaLnBrk="1" hangingPunct="1">
              <a:lnSpc>
                <a:spcPct val="90000"/>
              </a:lnSpc>
              <a:buFont typeface="Wingdings" panose="05000000000000000000" pitchFamily="2" charset="2"/>
              <a:buNone/>
              <a:defRPr/>
            </a:pPr>
            <a:endParaRPr kumimoji="1" lang="en-US" altLang="zh-CN" sz="2400" b="1" dirty="0" smtClean="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算法思想</a:t>
            </a:r>
            <a:r>
              <a:rPr kumimoji="1" lang="zh-CN" altLang="en-US" sz="2400" b="1" dirty="0" smtClean="0">
                <a:solidFill>
                  <a:srgbClr val="FF6600"/>
                </a:solidFill>
                <a:latin typeface="Times New Roman" panose="02020603050405020304" pitchFamily="18" charset="0"/>
              </a:rPr>
              <a:t>：</a:t>
            </a:r>
            <a:r>
              <a:rPr kumimoji="1" lang="zh-CN" altLang="en-US" sz="2400" b="1" dirty="0" smtClean="0">
                <a:latin typeface="Times New Roman" panose="02020603050405020304" pitchFamily="18" charset="0"/>
              </a:rPr>
              <a:t>设集合</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和</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的初态均为空。首先从网</a:t>
            </a:r>
            <a:r>
              <a:rPr kumimoji="1" lang="en-US" altLang="zh-CN" sz="2400" b="1" dirty="0" smtClean="0">
                <a:latin typeface="Times New Roman" panose="02020603050405020304" pitchFamily="18" charset="0"/>
              </a:rPr>
              <a:t>G</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V(G)</a:t>
            </a:r>
            <a:r>
              <a:rPr kumimoji="1" lang="zh-CN" altLang="en-US" sz="2400" b="1" dirty="0" smtClean="0">
                <a:latin typeface="Times New Roman" panose="02020603050405020304" pitchFamily="18" charset="0"/>
              </a:rPr>
              <a:t>中任选一个顶点，把它加到生成树</a:t>
            </a:r>
            <a:r>
              <a:rPr kumimoji="1" lang="en-US" altLang="zh-CN" sz="2400" b="1" dirty="0" smtClean="0">
                <a:latin typeface="Times New Roman" panose="02020603050405020304" pitchFamily="18" charset="0"/>
              </a:rPr>
              <a:t>MST</a:t>
            </a:r>
            <a:r>
              <a:rPr kumimoji="1" lang="zh-CN" altLang="en-US" sz="2400" b="1" dirty="0" smtClean="0">
                <a:latin typeface="Times New Roman" panose="02020603050405020304" pitchFamily="18" charset="0"/>
              </a:rPr>
              <a:t>的顶点集</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中。然后，依次选出</a:t>
            </a:r>
            <a:r>
              <a:rPr kumimoji="1" lang="en-US" altLang="zh-CN" sz="2400" b="1" dirty="0" smtClean="0">
                <a:latin typeface="Times New Roman" panose="02020603050405020304" pitchFamily="18" charset="0"/>
              </a:rPr>
              <a:t>n</a:t>
            </a:r>
            <a:r>
              <a:rPr kumimoji="1" lang="en-US" altLang="zh-CN" sz="2400" b="1" dirty="0" smtClean="0">
                <a:latin typeface="宋体" panose="02010600030101010101" pitchFamily="2" charset="-122"/>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条这样的边</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1</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en-US" altLang="zh-CN" sz="2400" b="1" dirty="0" smtClean="0">
                <a:latin typeface="Times New Roman" panose="02020603050405020304" pitchFamily="18" charset="0"/>
                <a:sym typeface="Symbol" panose="05050102010706020507" pitchFamily="18" charset="2"/>
              </a:rPr>
              <a:t></a:t>
            </a:r>
            <a:r>
              <a:rPr kumimoji="1" lang="en-US" altLang="zh-CN" sz="2400" b="1" dirty="0" smtClean="0">
                <a:latin typeface="Times New Roman" panose="02020603050405020304" pitchFamily="18" charset="0"/>
              </a:rPr>
              <a:t>E(G)</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v</a:t>
            </a:r>
            <a:r>
              <a:rPr kumimoji="1" lang="en-US" altLang="zh-CN" sz="2400" b="1" baseline="-30000" dirty="0" smtClean="0">
                <a:solidFill>
                  <a:srgbClr val="FF0000"/>
                </a:solidFill>
                <a:latin typeface="Times New Roman" panose="02020603050405020304" pitchFamily="18" charset="0"/>
              </a:rPr>
              <a:t>i</a:t>
            </a:r>
            <a:r>
              <a:rPr kumimoji="1" lang="zh-CN" altLang="en-US" sz="2400" b="1" dirty="0" smtClean="0">
                <a:solidFill>
                  <a:srgbClr val="FF0000"/>
                </a:solidFill>
                <a:latin typeface="Times New Roman" panose="02020603050405020304" pitchFamily="18" charset="0"/>
              </a:rPr>
              <a:t>是</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的顶点，而</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solidFill>
                  <a:srgbClr val="FF0000"/>
                </a:solidFill>
                <a:latin typeface="Times New Roman" panose="02020603050405020304" pitchFamily="18" charset="0"/>
              </a:rPr>
              <a:t>是还未加入</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的顶点</a:t>
            </a:r>
            <a:r>
              <a:rPr kumimoji="1" lang="zh-CN" altLang="en-US" sz="2400" b="1" dirty="0" smtClean="0">
                <a:latin typeface="Times New Roman" panose="02020603050405020304" pitchFamily="18" charset="0"/>
              </a:rPr>
              <a:t>。此时</a:t>
            </a:r>
            <a:r>
              <a:rPr kumimoji="1" lang="en-US" altLang="zh-CN" sz="2400" b="1" dirty="0" smtClean="0">
                <a:latin typeface="Times New Roman" panose="02020603050405020304" pitchFamily="18" charset="0"/>
              </a:rPr>
              <a:t>(</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一定均未加入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。先找出所有这样的边；</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2</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 (</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i</a:t>
            </a:r>
            <a:r>
              <a:rPr kumimoji="1" lang="en-US" altLang="zh-CN" sz="2400" b="1" dirty="0" err="1" smtClean="0">
                <a:latin typeface="Times New Roman" panose="02020603050405020304" pitchFamily="18" charset="0"/>
              </a:rPr>
              <a:t>,v</a:t>
            </a:r>
            <a:r>
              <a:rPr kumimoji="1" lang="en-US" altLang="zh-CN" sz="2400" b="1" baseline="-30000" dirty="0" err="1" smtClean="0">
                <a:latin typeface="Times New Roman" panose="02020603050405020304" pitchFamily="18" charset="0"/>
              </a:rPr>
              <a:t>j</a:t>
            </a:r>
            <a:r>
              <a:rPr kumimoji="1" lang="en-US" altLang="zh-CN" sz="2400" b="1" dirty="0" smtClean="0">
                <a:latin typeface="Times New Roman" panose="02020603050405020304" pitchFamily="18" charset="0"/>
              </a:rPr>
              <a:t>)</a:t>
            </a:r>
            <a:r>
              <a:rPr kumimoji="1" lang="zh-CN" altLang="en-US" sz="2400" b="1" dirty="0" smtClean="0">
                <a:latin typeface="Times New Roman" panose="02020603050405020304" pitchFamily="18" charset="0"/>
              </a:rPr>
              <a:t>是</a:t>
            </a:r>
            <a:r>
              <a:rPr kumimoji="1" lang="zh-CN" altLang="en-US" sz="2400" b="1" dirty="0" smtClean="0">
                <a:solidFill>
                  <a:srgbClr val="FF0000"/>
                </a:solidFill>
                <a:latin typeface="Times New Roman" panose="02020603050405020304" pitchFamily="18" charset="0"/>
              </a:rPr>
              <a:t>关联于</a:t>
            </a:r>
            <a:r>
              <a:rPr kumimoji="1" lang="en-US" altLang="zh-CN" sz="2400" b="1" dirty="0" smtClean="0">
                <a:solidFill>
                  <a:srgbClr val="FF0000"/>
                </a:solidFill>
                <a:latin typeface="Times New Roman" panose="02020603050405020304" pitchFamily="18" charset="0"/>
              </a:rPr>
              <a:t>V</a:t>
            </a:r>
            <a:r>
              <a:rPr kumimoji="1" lang="en-US" altLang="zh-CN" sz="2400" b="1" baseline="-25000" dirty="0" smtClean="0">
                <a:solidFill>
                  <a:srgbClr val="FF0000"/>
                </a:solidFill>
                <a:latin typeface="Times New Roman" panose="02020603050405020304" pitchFamily="18" charset="0"/>
              </a:rPr>
              <a:t>MST</a:t>
            </a:r>
            <a:r>
              <a:rPr kumimoji="1" lang="zh-CN" altLang="en-US" sz="2400" b="1" dirty="0" smtClean="0">
                <a:solidFill>
                  <a:srgbClr val="FF0000"/>
                </a:solidFill>
                <a:latin typeface="Times New Roman" panose="02020603050405020304" pitchFamily="18" charset="0"/>
              </a:rPr>
              <a:t>中顶点</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的边中权值最小的边</a:t>
            </a:r>
            <a:r>
              <a:rPr kumimoji="1" lang="zh-CN" altLang="en-US" sz="2400" b="1" dirty="0" smtClean="0">
                <a:latin typeface="Times New Roman" panose="02020603050405020304" pitchFamily="18" charset="0"/>
              </a:rPr>
              <a:t>。选出满足</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该条件的边，将</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V</a:t>
            </a:r>
            <a:r>
              <a:rPr kumimoji="1" lang="en-US" altLang="zh-CN" sz="2400" b="1" baseline="-25000" dirty="0" smtClean="0">
                <a:latin typeface="Times New Roman" panose="02020603050405020304" pitchFamily="18" charset="0"/>
              </a:rPr>
              <a:t>MST</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i</a:t>
            </a:r>
            <a:r>
              <a:rPr kumimoji="1" lang="en-US" altLang="zh-CN" sz="2400" b="1" dirty="0" err="1" smtClean="0">
                <a:solidFill>
                  <a:srgbClr val="FF0000"/>
                </a:solidFill>
                <a:latin typeface="Times New Roman" panose="02020603050405020304" pitchFamily="18" charset="0"/>
              </a:rPr>
              <a:t>,v</a:t>
            </a:r>
            <a:r>
              <a:rPr kumimoji="1" lang="en-US" altLang="zh-CN" sz="2400" b="1" baseline="-30000" dirty="0" err="1" smtClean="0">
                <a:solidFill>
                  <a:srgbClr val="FF0000"/>
                </a:solidFill>
                <a:latin typeface="Times New Roman" panose="02020603050405020304" pitchFamily="18" charset="0"/>
              </a:rPr>
              <a:t>j</a:t>
            </a:r>
            <a:r>
              <a:rPr kumimoji="1" lang="en-US" altLang="zh-CN" sz="2400" b="1" dirty="0" smtClean="0">
                <a:solidFill>
                  <a:srgbClr val="FF0000"/>
                </a:solidFill>
                <a:latin typeface="Times New Roman" panose="02020603050405020304" pitchFamily="18" charset="0"/>
              </a:rPr>
              <a:t>)</a:t>
            </a:r>
            <a:r>
              <a:rPr kumimoji="1" lang="zh-CN" altLang="en-US" sz="2400" b="1" dirty="0" smtClean="0">
                <a:latin typeface="Times New Roman" panose="02020603050405020304" pitchFamily="18" charset="0"/>
              </a:rPr>
              <a:t>加入</a:t>
            </a:r>
            <a:r>
              <a:rPr kumimoji="1" lang="en-US" altLang="zh-CN" sz="2400" b="1" dirty="0" smtClean="0">
                <a:latin typeface="Times New Roman" panose="02020603050405020304" pitchFamily="18" charset="0"/>
              </a:rPr>
              <a:t>E</a:t>
            </a:r>
            <a:r>
              <a:rPr kumimoji="1" lang="en-US" altLang="zh-CN" sz="2400" b="1" baseline="-25000" dirty="0" smtClean="0">
                <a:latin typeface="Times New Roman" panose="02020603050405020304" pitchFamily="18" charset="0"/>
              </a:rPr>
              <a:t>MST</a:t>
            </a:r>
            <a:r>
              <a:rPr kumimoji="1" lang="zh-CN" altLang="en-US" sz="2400" b="1" baseline="-25000" dirty="0" smtClean="0">
                <a:latin typeface="Times New Roman" panose="02020603050405020304" pitchFamily="18" charset="0"/>
              </a:rPr>
              <a:t>；</a:t>
            </a:r>
            <a:endParaRPr kumimoji="1" lang="zh-CN" altLang="en-US" sz="2400" b="1" dirty="0" smtClean="0">
              <a:latin typeface="Times New Roman" panose="02020603050405020304" pitchFamily="18" charset="0"/>
            </a:endParaRPr>
          </a:p>
        </p:txBody>
      </p:sp>
      <p:sp>
        <p:nvSpPr>
          <p:cNvPr id="3" name="Rectangle 2"/>
          <p:cNvSpPr txBox="1">
            <a:spLocks noChangeArrowheads="1"/>
          </p:cNvSpPr>
          <p:nvPr/>
        </p:nvSpPr>
        <p:spPr bwMode="auto">
          <a:xfrm>
            <a:off x="179512" y="130627"/>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b="1" dirty="0">
                <a:solidFill>
                  <a:srgbClr val="0000FF"/>
                </a:solidFill>
              </a:rPr>
              <a:t>8.4.2 Prim</a:t>
            </a:r>
            <a:r>
              <a:rPr lang="zh-CN" altLang="en-US"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70" y="3773760"/>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80112" y="3637234"/>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452320" y="3646759"/>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6663307" y="4221435"/>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599932" y="5316810"/>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006082" y="5407297"/>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674545" y="52310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150545" y="5332685"/>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152132" y="5126310"/>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304532" y="5231085"/>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304532" y="5302522"/>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19050" y="188913"/>
            <a:ext cx="7793038" cy="584200"/>
          </a:xfrm>
        </p:spPr>
        <p:txBody>
          <a:bodyPr/>
          <a:lstStyle/>
          <a:p>
            <a:pPr eaLnBrk="1" hangingPunct="1"/>
            <a:r>
              <a:rPr lang="zh-CN" altLang="en-US" b="1"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115616" y="1556792"/>
            <a:ext cx="7772400" cy="4114800"/>
          </a:xfrm>
        </p:spPr>
        <p:txBody>
          <a:bodyPr/>
          <a:lstStyle/>
          <a:p>
            <a:pPr eaLnBrk="1" hangingPunct="1">
              <a:defRPr/>
            </a:pPr>
            <a:r>
              <a:rPr kumimoji="1" lang="zh-CN" altLang="en-US" sz="2800" b="1" dirty="0" smtClean="0"/>
              <a:t>电路网络分析</a:t>
            </a:r>
            <a:endParaRPr kumimoji="1" lang="en-US" altLang="zh-CN" sz="2800" b="1" dirty="0" smtClean="0"/>
          </a:p>
          <a:p>
            <a:pPr eaLnBrk="1" hangingPunct="1">
              <a:defRPr/>
            </a:pPr>
            <a:r>
              <a:rPr kumimoji="1" lang="zh-CN" altLang="en-US" sz="2800" b="1" dirty="0" smtClean="0"/>
              <a:t>交通运输管理</a:t>
            </a:r>
            <a:endParaRPr kumimoji="1" lang="en-US" altLang="zh-CN" sz="2800" b="1" dirty="0" smtClean="0"/>
          </a:p>
          <a:p>
            <a:pPr eaLnBrk="1" hangingPunct="1">
              <a:defRPr/>
            </a:pPr>
            <a:r>
              <a:rPr kumimoji="1" lang="zh-CN" altLang="en-US" sz="2800" b="1" dirty="0" smtClean="0"/>
              <a:t>线路的铺设</a:t>
            </a:r>
            <a:endParaRPr kumimoji="1" lang="en-US" altLang="zh-CN" sz="2800" b="1" dirty="0" smtClean="0"/>
          </a:p>
          <a:p>
            <a:pPr eaLnBrk="1" hangingPunct="1">
              <a:defRPr/>
            </a:pPr>
            <a:r>
              <a:rPr kumimoji="1" lang="zh-CN" altLang="en-US" sz="2800" b="1" dirty="0" smtClean="0"/>
              <a:t>印刷电路板与集成电路的布线</a:t>
            </a:r>
            <a:endParaRPr kumimoji="1" lang="en-US" altLang="zh-CN" sz="2800" b="1" dirty="0" smtClean="0"/>
          </a:p>
          <a:p>
            <a:pPr eaLnBrk="1" hangingPunct="1">
              <a:defRPr/>
            </a:pPr>
            <a:r>
              <a:rPr kumimoji="1" lang="zh-CN" altLang="en-US" sz="2800" b="1" dirty="0" smtClean="0"/>
              <a:t>工作的分配</a:t>
            </a:r>
            <a:endParaRPr kumimoji="1" lang="en-US" altLang="zh-CN" sz="2800" b="1" dirty="0" smtClean="0"/>
          </a:p>
          <a:p>
            <a:pPr eaLnBrk="1" hangingPunct="1">
              <a:defRPr/>
            </a:pPr>
            <a:r>
              <a:rPr kumimoji="1" lang="zh-CN" altLang="en-US" sz="2800" b="1" dirty="0" smtClean="0"/>
              <a:t>工程进度的安排</a:t>
            </a:r>
            <a:endParaRPr kumimoji="1" lang="en-US" altLang="zh-CN" sz="2800" b="1" dirty="0" smtClean="0"/>
          </a:p>
          <a:p>
            <a:pPr eaLnBrk="1" hangingPunct="1">
              <a:defRPr/>
            </a:pPr>
            <a:r>
              <a:rPr kumimoji="1" lang="zh-CN" altLang="en-US" sz="2800" b="1" dirty="0" smtClean="0"/>
              <a:t>课程表的制订</a:t>
            </a:r>
            <a:endParaRPr kumimoji="1" lang="en-US" altLang="zh-CN" sz="2800" b="1" dirty="0" smtClean="0"/>
          </a:p>
          <a:p>
            <a:pPr eaLnBrk="1" hangingPunct="1">
              <a:defRPr/>
            </a:pPr>
            <a:r>
              <a:rPr kumimoji="1" lang="zh-CN" altLang="en-US" sz="2800" b="1" dirty="0" smtClean="0"/>
              <a:t>关系数据库的设计</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5465763" y="766763"/>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6729413" y="742950"/>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630238"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1479550" y="188913"/>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1111250"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912813" y="447675"/>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4476750"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2647950"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6" y="1000"/>
              <a:ext cx="204"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5897563" y="3922713"/>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601663"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487363" y="1628775"/>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0" y="3573463"/>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2375694"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3879850"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3311525"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4464050"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855663"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1547813"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733425" y="692150"/>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Font typeface="Arial" panose="020B0604020202020204" pitchFamily="34" charset="0"/>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1511300" y="836613"/>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6588125" y="6165850"/>
            <a:ext cx="11080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07950" y="15875"/>
            <a:ext cx="7540625" cy="890588"/>
          </a:xfrm>
        </p:spPr>
        <p:txBody>
          <a:bodyPr/>
          <a:lstStyle/>
          <a:p>
            <a:pPr eaLnBrk="1" hangingPunct="1"/>
            <a:r>
              <a:rPr lang="zh-CN" altLang="en-US" sz="4000" b="1" dirty="0" smtClean="0">
                <a:solidFill>
                  <a:schemeClr val="tx2"/>
                </a:solidFill>
                <a:latin typeface="华文新魏" panose="02010800040101010101" pitchFamily="2" charset="-122"/>
                <a:ea typeface="华文新魏" panose="02010800040101010101" pitchFamily="2" charset="-122"/>
              </a:rPr>
              <a:t>普里姆</a:t>
            </a:r>
            <a:r>
              <a:rPr lang="en-US" altLang="zh-CN" sz="4000" b="1" dirty="0" smtClean="0">
                <a:solidFill>
                  <a:schemeClr val="tx2"/>
                </a:solidFill>
                <a:latin typeface="华文新魏" panose="02010800040101010101" pitchFamily="2" charset="-122"/>
                <a:ea typeface="华文新魏" panose="02010800040101010101" pitchFamily="2" charset="-122"/>
              </a:rPr>
              <a:t>(Prim)</a:t>
            </a:r>
            <a:r>
              <a:rPr lang="zh-CN" altLang="en-US" sz="4000" b="1" dirty="0">
                <a:solidFill>
                  <a:schemeClr val="tx2"/>
                </a:solidFill>
                <a:latin typeface="华文新魏" panose="02010800040101010101" pitchFamily="2" charset="-122"/>
                <a:ea typeface="华文新魏" panose="02010800040101010101" pitchFamily="2" charset="-122"/>
              </a:rPr>
              <a:t>算法</a:t>
            </a:r>
            <a:r>
              <a:rPr lang="zh-CN" altLang="en-US" sz="4000" b="1" dirty="0" smtClean="0">
                <a:solidFill>
                  <a:schemeClr val="tx2"/>
                </a:solidFill>
                <a:latin typeface="华文新魏" panose="02010800040101010101" pitchFamily="2" charset="-122"/>
                <a:ea typeface="华文新魏" panose="02010800040101010101" pitchFamily="2" charset="-122"/>
              </a:rPr>
              <a:t>的伪代码</a:t>
            </a:r>
          </a:p>
        </p:txBody>
      </p:sp>
      <p:sp>
        <p:nvSpPr>
          <p:cNvPr id="395267" name="Rectangle 3"/>
          <p:cNvSpPr>
            <a:spLocks noGrp="1" noChangeArrowheads="1"/>
          </p:cNvSpPr>
          <p:nvPr>
            <p:ph idx="1"/>
          </p:nvPr>
        </p:nvSpPr>
        <p:spPr>
          <a:xfrm>
            <a:off x="179512" y="1051520"/>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1)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2)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3) </a:t>
            </a:r>
            <a:r>
              <a:rPr lang="zh-CN" altLang="en-US"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将</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a:t>
            </a:r>
            <a:endPar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endParaRP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254321"/>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06016" y="4123927"/>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7740352" y="4123927"/>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7019180" y="458112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7811690" y="5532834"/>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6217840" y="5623321"/>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7886303" y="54471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6362303" y="5548709"/>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6363890" y="5342334"/>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6516290" y="544710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6516290" y="551854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0" y="122238"/>
            <a:ext cx="7793038" cy="714375"/>
          </a:xfrm>
        </p:spPr>
        <p:txBody>
          <a:bodyPr/>
          <a:lstStyle/>
          <a:p>
            <a:pPr eaLnBrk="1" hangingPunct="1"/>
            <a:r>
              <a:rPr lang="en-US" altLang="zh-CN" b="1" smtClean="0">
                <a:solidFill>
                  <a:schemeClr val="tx1"/>
                </a:solidFill>
              </a:rPr>
              <a:t>Prim</a:t>
            </a:r>
            <a:r>
              <a:rPr lang="zh-CN" altLang="en-US" b="1" smtClean="0">
                <a:solidFill>
                  <a:schemeClr val="tx1"/>
                </a:solidFill>
              </a:rPr>
              <a:t>算法的设计</a:t>
            </a:r>
          </a:p>
        </p:txBody>
      </p:sp>
      <p:sp>
        <p:nvSpPr>
          <p:cNvPr id="159747" name="内容占位符 2"/>
          <p:cNvSpPr>
            <a:spLocks noGrp="1"/>
          </p:cNvSpPr>
          <p:nvPr>
            <p:ph idx="4294967295"/>
          </p:nvPr>
        </p:nvSpPr>
        <p:spPr>
          <a:xfrm>
            <a:off x="0" y="1112838"/>
            <a:ext cx="5037138" cy="4114800"/>
          </a:xfrm>
        </p:spPr>
        <p:txBody>
          <a:bodyPr/>
          <a:lstStyle/>
          <a:p>
            <a:pPr eaLnBrk="1" hangingPunct="1">
              <a:defRPr/>
            </a:pPr>
            <a:r>
              <a:rPr kumimoji="1" lang="zh-CN" altLang="en-US" sz="2800" b="1" noProof="1" smtClean="0">
                <a:latin typeface="Times New Roman" panose="02020603050405020304" pitchFamily="18" charset="0"/>
                <a:cs typeface="Times New Roman" panose="02020603050405020304" pitchFamily="18" charset="0"/>
              </a:rPr>
              <a:t>引入最小推</a:t>
            </a:r>
            <a:r>
              <a:rPr kumimoji="1" lang="en-US" altLang="zh-CN" sz="2800" b="1" noProof="1" smtClean="0">
                <a:latin typeface="Times New Roman" panose="02020603050405020304" pitchFamily="18" charset="0"/>
                <a:cs typeface="Times New Roman" panose="02020603050405020304" pitchFamily="18" charset="0"/>
              </a:rPr>
              <a:t>H</a:t>
            </a:r>
            <a:endParaRPr kumimoji="1" lang="en-US" altLang="en-US" sz="2800" b="1" noProof="1" smtClean="0">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smtClean="0">
                <a:latin typeface="Times New Roman" panose="02020603050405020304" pitchFamily="18" charset="0"/>
                <a:cs typeface="Times New Roman" panose="02020603050405020304" pitchFamily="18" charset="0"/>
              </a:rPr>
              <a:t>H</a:t>
            </a:r>
            <a:r>
              <a:rPr kumimoji="1" lang="zh-CN" altLang="en-US" sz="2400" b="1" noProof="1" smtClean="0">
                <a:latin typeface="Times New Roman" panose="02020603050405020304" pitchFamily="18" charset="0"/>
                <a:cs typeface="Times New Roman" panose="02020603050405020304" pitchFamily="18" charset="0"/>
              </a:rPr>
              <a:t>保存</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当前</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与</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en-US"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baseline="-25000" noProof="1" smtClean="0">
                <a:solidFill>
                  <a:srgbClr val="FF0000"/>
                </a:solidFill>
                <a:latin typeface="Times New Roman" panose="02020603050405020304" pitchFamily="18" charset="0"/>
                <a:cs typeface="Times New Roman" panose="02020603050405020304" pitchFamily="18" charset="0"/>
              </a:rPr>
              <a:t>MST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中各顶点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的所有边(</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u</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en-US" altLang="zh-CN" sz="2400" b="1" i="1" noProof="1" smtClean="0">
                <a:solidFill>
                  <a:srgbClr val="FF0000"/>
                </a:solidFill>
                <a:latin typeface="Times New Roman" panose="02020603050405020304" pitchFamily="18" charset="0"/>
                <a:cs typeface="Times New Roman" panose="02020603050405020304" pitchFamily="18" charset="0"/>
              </a:rPr>
              <a:t>v</a:t>
            </a:r>
            <a:r>
              <a:rPr kumimoji="1" lang="en-US" altLang="zh-CN" sz="2400" b="1" noProof="1" smtClean="0">
                <a:solidFill>
                  <a:srgbClr val="FF0000"/>
                </a:solidFill>
                <a:latin typeface="Times New Roman" panose="02020603050405020304" pitchFamily="18" charset="0"/>
                <a:cs typeface="Times New Roman" panose="02020603050405020304" pitchFamily="18" charset="0"/>
              </a:rPr>
              <a:t>),</a:t>
            </a:r>
            <a:r>
              <a:rPr kumimoji="1" lang="zh-CN" altLang="en-US" sz="2400" b="1" noProof="1" smtClean="0">
                <a:solidFill>
                  <a:srgbClr val="FF0000"/>
                </a:solidFill>
                <a:latin typeface="Times New Roman" panose="02020603050405020304" pitchFamily="18" charset="0"/>
                <a:cs typeface="Times New Roman" panose="02020603050405020304" pitchFamily="18" charset="0"/>
              </a:rPr>
              <a:t>并调整为最小堆</a:t>
            </a:r>
          </a:p>
          <a:p>
            <a:pPr eaLnBrk="1" hangingPunct="1">
              <a:defRPr/>
            </a:pPr>
            <a:r>
              <a:rPr kumimoji="1" lang="zh-CN" altLang="en-US" sz="2800" b="1" noProof="1" smtClean="0">
                <a:solidFill>
                  <a:srgbClr val="080808"/>
                </a:solidFill>
                <a:latin typeface="Times New Roman" panose="02020603050405020304" pitchFamily="18" charset="0"/>
                <a:cs typeface="Times New Roman" panose="02020603050405020304" pitchFamily="18" charset="0"/>
              </a:rPr>
              <a:t>引入</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rPr>
              <a:t>MST</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smtClean="0">
                <a:solidFill>
                  <a:srgbClr val="080808"/>
                </a:solidFill>
                <a:latin typeface="Times New Roman" panose="02020603050405020304" pitchFamily="18" charset="0"/>
                <a:cs typeface="Times New Roman" panose="02020603050405020304" pitchFamily="18" charset="0"/>
              </a:rPr>
              <a:t>v</a:t>
            </a:r>
            <a:r>
              <a:rPr kumimoji="1" lang="zh-CN" altLang="en-US" sz="2800" b="1" noProof="1" smtClean="0">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smtClean="0">
                <a:latin typeface="Times New Roman" panose="02020603050405020304" pitchFamily="18" charset="0"/>
                <a:cs typeface="Times New Roman" panose="02020603050405020304" pitchFamily="18" charset="0"/>
              </a:rPr>
              <a:t>不属</a:t>
            </a:r>
            <a:r>
              <a:rPr kumimoji="1" lang="zh-CN" altLang="en-US" sz="2800" b="1" dirty="0" smtClean="0">
                <a:latin typeface="Times New Roman" panose="02020603050405020304" pitchFamily="18" charset="0"/>
                <a:cs typeface="Times New Roman" panose="02020603050405020304" pitchFamily="18" charset="0"/>
              </a:rPr>
              <a:t/>
            </a:r>
            <a:br>
              <a:rPr kumimoji="1" lang="zh-CN" altLang="en-US" sz="2800" b="1" dirty="0" smtClean="0">
                <a:latin typeface="Times New Roman" panose="02020603050405020304" pitchFamily="18" charset="0"/>
                <a:cs typeface="Times New Roman" panose="02020603050405020304" pitchFamily="18" charset="0"/>
              </a:rPr>
            </a:br>
            <a:r>
              <a:rPr kumimoji="1" lang="zh-CN" altLang="en-US" sz="2800" b="1" noProof="1" smtClean="0">
                <a:latin typeface="Times New Roman" panose="02020603050405020304" pitchFamily="18" charset="0"/>
                <a:cs typeface="Times New Roman" panose="02020603050405020304" pitchFamily="18" charset="0"/>
              </a:rPr>
              <a:t>于</a:t>
            </a:r>
            <a:r>
              <a:rPr kumimoji="1" lang="en-US" altLang="zh-CN" sz="2800" b="1" noProof="1" smtClean="0">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smtClean="0">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smtClean="0">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5436096"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6876256"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6811963" y="2706688"/>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6515100"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7451725" y="1643063"/>
            <a:ext cx="295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8172450" y="4292600"/>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8243888" y="4292600"/>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smtClean="0">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7608888" y="6381750"/>
            <a:ext cx="347662" cy="27463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a:t>
            </a:r>
            <a:r>
              <a:rPr lang="en-US" altLang="zh-CN" sz="1800" b="1" smtClean="0">
                <a:solidFill>
                  <a:srgbClr val="0000FF"/>
                </a:solidFill>
                <a:effectLst>
                  <a:outerShdw blurRad="38100" dist="38100" dir="2700000" algn="tl">
                    <a:srgbClr val="C0C0C0"/>
                  </a:outerShdw>
                </a:effectLst>
                <a:latin typeface="宋体" panose="02010600030101010101" pitchFamily="2" charset="-122"/>
              </a:rPr>
              <a:t>b)</a:t>
            </a: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6361113"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0</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1</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2</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3</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4</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5</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smtClean="0">
                  <a:solidFill>
                    <a:srgbClr val="0000FF"/>
                  </a:solidFill>
                  <a:effectLst>
                    <a:outerShdw blurRad="38100" dist="38100" dir="2700000" algn="tl">
                      <a:srgbClr val="C0C0C0"/>
                    </a:outerShdw>
                  </a:effectLst>
                  <a:latin typeface="宋体" panose="02010600030101010101" pitchFamily="2" charset="-122"/>
                </a:rPr>
                <a:t>6</a:t>
              </a: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589" y="279400"/>
              <a:ext cx="566725" cy="2359026"/>
              <a:chOff x="0" y="0"/>
              <a:chExt cx="566725" cy="2359026"/>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6575" cy="45604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76164"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smtClean="0">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2735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6300788" y="3284538"/>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5857875" y="1733550"/>
            <a:ext cx="3095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6272213"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7526338"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6002338"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6003925"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6156325" y="1557338"/>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6156325" y="1628775"/>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2987824" y="4178300"/>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304800" y="306388"/>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3708400" y="609600"/>
            <a:ext cx="2743200" cy="2865438"/>
            <a:chOff x="2767" y="384"/>
            <a:chExt cx="1728" cy="1805"/>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6734175" y="847725"/>
          <a:ext cx="112713" cy="214313"/>
        </p:xfrm>
        <a:graphic>
          <a:graphicData uri="http://schemas.openxmlformats.org/presentationml/2006/ole">
            <mc:AlternateContent xmlns:mc="http://schemas.openxmlformats.org/markup-compatibility/2006">
              <mc:Choice xmlns:v="urn:schemas-microsoft-com:vml" Requires="v">
                <p:oleObj spid="_x0000_s103519"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5" y="847725"/>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749300" y="3582988"/>
            <a:ext cx="2743200" cy="2865437"/>
            <a:chOff x="472" y="2257"/>
            <a:chExt cx="1728" cy="1805"/>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3790950" y="3824288"/>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6494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647700" y="492125"/>
            <a:ext cx="2754313" cy="2865438"/>
            <a:chOff x="408" y="310"/>
            <a:chExt cx="1735" cy="1805"/>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3816350" y="754063"/>
            <a:ext cx="3552825"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6246813"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647700" y="3492500"/>
            <a:ext cx="2743200" cy="2852738"/>
            <a:chOff x="471" y="2200"/>
            <a:chExt cx="1728" cy="1797"/>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3825875" y="3741738"/>
            <a:ext cx="4857750" cy="2387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593566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747713" y="638175"/>
            <a:ext cx="2743200" cy="2894013"/>
            <a:chOff x="471" y="402"/>
            <a:chExt cx="1728" cy="1823"/>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3851275"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5699125"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757238" y="3503613"/>
            <a:ext cx="2743200" cy="2894012"/>
            <a:chOff x="477" y="2207"/>
            <a:chExt cx="1728" cy="1823"/>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3851275"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5408613"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439738" y="4121150"/>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1524000" y="2273300"/>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641350" y="601663"/>
            <a:ext cx="2743200" cy="2894012"/>
            <a:chOff x="404" y="379"/>
            <a:chExt cx="1728" cy="1823"/>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2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3714750"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Font typeface="Wingdings" panose="05000000000000000000" pitchFamily="2" charset="2"/>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Font typeface="Wingdings" panose="05000000000000000000" pitchFamily="2" charset="2"/>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Font typeface="Wingdings" panose="05000000000000000000" pitchFamily="2" charset="2"/>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6732588"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Wingdings" panose="05000000000000000000" pitchFamily="2" charset="2"/>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6732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选不同的起始顶点得到的</a:t>
            </a:r>
            <a:r>
              <a:rPr kumimoji="1" lang="en-US" altLang="zh-CN"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MST</a:t>
            </a:r>
            <a:r>
              <a:rPr kumimoji="1" lang="zh-CN" altLang="en-US" b="1" i="0" u="none" strike="noStrike" cap="none" normalizeH="0" baseline="0" dirty="0" smtClean="0">
                <a:ln>
                  <a:noFill/>
                </a:ln>
                <a:solidFill>
                  <a:schemeClr val="bg1"/>
                </a:solidFill>
                <a:effectLst/>
                <a:latin typeface="Tahoma" panose="020B0604030504040204" pitchFamily="34" charset="0"/>
                <a:ea typeface="黑体" panose="02010609060101010101" pitchFamily="49" charset="-122"/>
              </a:rPr>
              <a:t>是否相同？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2035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4854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6607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5083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3406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1425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3711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2568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2492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3863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1730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1958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3940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5387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5540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5159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882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4244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56250" y="21795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3600" dirty="0">
                <a:solidFill>
                  <a:srgbClr val="000082"/>
                </a:solidFill>
                <a:latin typeface="楷体_GB2312" pitchFamily="1" charset="-122"/>
              </a:rPr>
              <a:t>课堂练习</a:t>
            </a:r>
            <a:endParaRPr lang="zh-CN" altLang="en-US" sz="3600" dirty="0"/>
          </a:p>
        </p:txBody>
      </p:sp>
      <p:sp>
        <p:nvSpPr>
          <p:cNvPr id="24" name="Text Box 21"/>
          <p:cNvSpPr txBox="1">
            <a:spLocks noChangeArrowheads="1"/>
          </p:cNvSpPr>
          <p:nvPr/>
        </p:nvSpPr>
        <p:spPr bwMode="auto">
          <a:xfrm>
            <a:off x="3238500" y="10271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1425575" y="23876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2476500" y="4521200"/>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2400300" y="30734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4229100" y="29210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5905500" y="31496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2035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2492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3406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3940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4016375" y="1712913"/>
            <a:ext cx="590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5083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5540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6607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5387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4854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1958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1425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4244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3711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5219700" y="22352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2873375" y="1911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4244975" y="29321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5768975" y="13319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5915025" y="31607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2416175" y="30543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4473575" y="450215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815975" y="549275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3711575" y="5492750"/>
            <a:ext cx="3829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02159" y="29368"/>
            <a:ext cx="2216150" cy="1477963"/>
          </a:xfrm>
        </p:spPr>
      </p:pic>
      <p:sp>
        <p:nvSpPr>
          <p:cNvPr id="2" name="文本框 1"/>
          <p:cNvSpPr txBox="1"/>
          <p:nvPr/>
        </p:nvSpPr>
        <p:spPr>
          <a:xfrm>
            <a:off x="8140700" y="1507331"/>
            <a:ext cx="977609" cy="156966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a</a:t>
            </a:r>
          </a:p>
          <a:p>
            <a:r>
              <a:rPr lang="en-US" altLang="zh-CN" dirty="0" smtClean="0"/>
              <a:t>2</a:t>
            </a:r>
            <a:r>
              <a:rPr lang="zh-CN" altLang="en-US" dirty="0" smtClean="0"/>
              <a:t>：</a:t>
            </a:r>
            <a:r>
              <a:rPr lang="en-US" altLang="zh-CN" dirty="0" smtClean="0"/>
              <a:t>b</a:t>
            </a:r>
          </a:p>
          <a:p>
            <a:r>
              <a:rPr lang="en-US" altLang="zh-CN" dirty="0" smtClean="0"/>
              <a:t>3</a:t>
            </a:r>
            <a:r>
              <a:rPr lang="zh-CN" altLang="en-US" dirty="0" smtClean="0"/>
              <a:t>：</a:t>
            </a:r>
            <a:r>
              <a:rPr lang="en-US" altLang="zh-CN" dirty="0" smtClean="0"/>
              <a:t>c</a:t>
            </a:r>
          </a:p>
          <a:p>
            <a:r>
              <a:rPr lang="en-US" altLang="zh-CN" dirty="0" smtClean="0"/>
              <a:t>4</a:t>
            </a:r>
            <a:r>
              <a:rPr lang="zh-CN" altLang="en-US" dirty="0" smtClean="0"/>
              <a:t>：</a:t>
            </a:r>
            <a:r>
              <a:rPr lang="en-US" altLang="zh-CN" dirty="0" smtClean="0"/>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503238" y="1250950"/>
            <a:ext cx="8245475"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Prim (Graph</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 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m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(u0)</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buFont typeface="Wingdings" panose="05000000000000000000" pitchFamily="2" charset="2"/>
              <a:buNone/>
              <a:defRPr/>
            </a:pPr>
            <a:r>
              <a:rPr lang="zh-CN" altLang="en-US"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&gt;&gt; </a:t>
            </a:r>
            <a:r>
              <a:rPr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H(m)</a:t>
            </a:r>
            <a:r>
              <a:rPr lang="en-US" altLang="zh-CN"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zh-CN" altLang="en-US" sz="20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5250" y="276225"/>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Font typeface="Arial" panose="020B0604020202020204" pitchFamily="34" charset="0"/>
              <a:buNone/>
              <a:defRPr/>
            </a:pPr>
            <a:r>
              <a:rPr lang="en-US" altLang="zh-CN" sz="4000" b="1" noProof="1">
                <a:solidFill>
                  <a:schemeClr val="tx2"/>
                </a:solidFill>
                <a:latin typeface="Times New Roman" panose="02020603050405020304" pitchFamily="18" charset="0"/>
                <a:ea typeface="宋体" panose="02010600030101010101" pitchFamily="2" charset="-122"/>
              </a:rPr>
              <a:t>Prim</a:t>
            </a:r>
            <a:r>
              <a:rPr lang="zh-CN" altLang="en-US" sz="4000" b="1" noProof="1">
                <a:solidFill>
                  <a:schemeClr val="tx2"/>
                </a:solidFill>
                <a:latin typeface="Times New Roman" panose="02020603050405020304" pitchFamily="18" charset="0"/>
                <a:ea typeface="宋体" panose="02010600030101010101" pitchFamily="2" charset="-122"/>
              </a:rPr>
              <a:t>算法的实现</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txBox="1"/>
          <p:nvPr/>
        </p:nvSpPr>
        <p:spPr>
          <a:xfrm>
            <a:off x="467544" y="116632"/>
            <a:ext cx="817721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Clr>
                <a:schemeClr val="folHlink"/>
              </a:buClr>
              <a:buSzPct val="60000"/>
              <a:buFont typeface="Wingdings" panose="05000000000000000000" pitchFamily="2" charset="2"/>
              <a:buNone/>
              <a:defRPr/>
            </a:pPr>
            <a:r>
              <a:rPr lang="en-US" altLang="zh-CN" sz="1800" dirty="0" smtClean="0">
                <a:solidFill>
                  <a:srgbClr val="CC0000"/>
                </a:solidFill>
                <a:effectLst>
                  <a:outerShdw blurRad="38100" dist="38100" dir="2700000" algn="tl">
                    <a:srgbClr val="C0C0C0"/>
                  </a:outerShdw>
                </a:effectLst>
                <a:latin typeface="Times New Roman" panose="02020603050405020304" pitchFamily="18" charset="0"/>
              </a:rPr>
              <a:t>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0</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 </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do</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smtClean="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 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dirty="0" err="1"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buClr>
                <a:schemeClr val="folHlink"/>
              </a:buClr>
              <a:buSzPct val="60000"/>
              <a:buFont typeface="Wingdings" panose="05000000000000000000" pitchFamily="2" charset="2"/>
              <a:buNone/>
              <a:defRPr/>
            </a:pP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buClr>
                <a:schemeClr val="folHlink"/>
              </a:buClr>
              <a:buSzPct val="60000"/>
              <a:buFont typeface="Wingdings" panose="05000000000000000000" pitchFamily="2" charset="2"/>
              <a:buNone/>
              <a:defRPr/>
            </a:pPr>
            <a:r>
              <a:rPr lang="zh-CN" altLang="en-US" sz="1800" dirty="0">
                <a:effectLst>
                  <a:outerShdw blurRad="38100" dist="38100" dir="2700000" algn="tl">
                    <a:srgbClr val="C0C0C0"/>
                  </a:outerShdw>
                </a:effectLst>
                <a:latin typeface="Times New Roman" panose="02020603050405020304" pitchFamily="18" charset="0"/>
              </a:rPr>
              <a:t>            </a:t>
            </a:r>
            <a:r>
              <a:rPr lang="en-US" altLang="zh-CN" sz="1800" b="1" dirty="0">
                <a:effectLst>
                  <a:outerShdw blurRad="38100" dist="38100" dir="2700000" algn="tl">
                    <a:srgbClr val="C0C0C0"/>
                  </a:outerShdw>
                </a:effectLst>
                <a:latin typeface="Times New Roman" panose="02020603050405020304" pitchFamily="18" charset="0"/>
              </a:rPr>
              <a:t>if </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Vmst</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dirty="0" err="1">
                <a:effectLst>
                  <a:outerShdw blurRad="38100" dist="38100" dir="2700000" algn="tl">
                    <a:srgbClr val="C0C0C0"/>
                  </a:outerShdw>
                </a:effectLst>
                <a:latin typeface="Times New Roman" panose="02020603050405020304" pitchFamily="18" charset="0"/>
              </a:rPr>
              <a:t>ed.head</a:t>
            </a:r>
            <a:r>
              <a:rPr lang="en-US" altLang="zh-CN" sz="1800" dirty="0">
                <a:effectLst>
                  <a:outerShdw blurRad="38100" dist="38100" dir="2700000" algn="tl">
                    <a:srgbClr val="C0C0C0"/>
                  </a:outerShdw>
                </a:effectLst>
                <a:latin typeface="Times New Roman" panose="02020603050405020304" pitchFamily="18" charset="0"/>
              </a:rPr>
              <a:t>])</a:t>
            </a:r>
            <a:r>
              <a:rPr lang="en-US" altLang="zh-CN" sz="1800" b="1" dirty="0">
                <a:effectLst>
                  <a:outerShdw blurRad="38100" dist="38100" dir="2700000" algn="tl">
                    <a:srgbClr val="C0C0C0"/>
                  </a:outerShdw>
                </a:effectLst>
                <a:latin typeface="Times New Roman" panose="02020603050405020304" pitchFamily="18" charset="0"/>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[u] = true</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break;</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(count &lt; 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buClr>
                <a:schemeClr val="folHlink"/>
              </a:buClr>
              <a:buSzPct val="60000"/>
              <a:buFont typeface="Wingdings" panose="05000000000000000000" pitchFamily="2" charset="2"/>
              <a:buNone/>
              <a:defRPr/>
            </a:pP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主题3">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主题4">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spPr>
      <a:bodyPr rot="0" spcFirstLastPara="0" vertOverflow="overflow" horzOverflow="overflow" vert="horz" wrap="square" lIns="0" tIns="0" rIns="0" bIns="0" numCol="1" spcCol="0" rtlCol="0" fromWordArt="0" anchor="b"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defRPr kumimoji="1"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defRPr>
        </a:defPPr>
      </a:lstStyle>
      <a:style>
        <a:lnRef idx="2">
          <a:schemeClr val="dk1"/>
        </a:lnRef>
        <a:fillRef idx="1">
          <a:schemeClr val="lt1"/>
        </a:fillRef>
        <a:effectRef idx="0">
          <a:schemeClr val="dk1"/>
        </a:effectRef>
        <a:fontRef idx="minor">
          <a:schemeClr val="dk1"/>
        </a:fontRef>
      </a:style>
    </a:spDef>
    <a:lnDef>
      <a:spPr bwMode="auto">
        <a:ln w="44450">
          <a:solidFill>
            <a:srgbClr val="00FF00"/>
          </a:solidFill>
          <a:tailEnd type="triangle"/>
        </a:ln>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2147</TotalTime>
  <Pages>0</Pages>
  <Words>17027</Words>
  <Characters>0</Characters>
  <Application>Microsoft Office PowerPoint</Application>
  <DocSecurity>0</DocSecurity>
  <PresentationFormat>全屏显示(4:3)</PresentationFormat>
  <Lines>0</Lines>
  <Paragraphs>3786</Paragraphs>
  <Slides>171</Slides>
  <Notes>51</Notes>
  <HiddenSlides>2</HiddenSlides>
  <MMClips>0</MMClips>
  <ScaleCrop>false</ScaleCrop>
  <HeadingPairs>
    <vt:vector size="8" baseType="variant">
      <vt:variant>
        <vt:lpstr>已用的字体</vt:lpstr>
      </vt:variant>
      <vt:variant>
        <vt:i4>23</vt:i4>
      </vt:variant>
      <vt:variant>
        <vt:lpstr>主题</vt:lpstr>
      </vt:variant>
      <vt:variant>
        <vt:i4>11</vt:i4>
      </vt:variant>
      <vt:variant>
        <vt:lpstr>嵌入 OLE 服务器</vt:lpstr>
      </vt:variant>
      <vt:variant>
        <vt:i4>3</vt:i4>
      </vt:variant>
      <vt:variant>
        <vt:lpstr>幻灯片标题</vt:lpstr>
      </vt:variant>
      <vt:variant>
        <vt:i4>171</vt:i4>
      </vt:variant>
    </vt:vector>
  </HeadingPairs>
  <TitlesOfParts>
    <vt:vector size="208" baseType="lpstr">
      <vt:lpstr>ITC Officina Sans Book</vt:lpstr>
      <vt:lpstr>Monotype Sorts</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Comic Sans MS</vt:lpstr>
      <vt:lpstr>Corbel</vt:lpstr>
      <vt:lpstr>Courier New</vt:lpstr>
      <vt:lpstr>Garamond</vt:lpstr>
      <vt:lpstr>Symbol</vt:lpstr>
      <vt:lpstr>Tahoma</vt:lpstr>
      <vt:lpstr>Times New Roman</vt:lpstr>
      <vt:lpstr>Verdana</vt:lpstr>
      <vt:lpstr>Webdings</vt:lpstr>
      <vt:lpstr>Wingdings</vt:lpstr>
      <vt:lpstr>主题3</vt:lpstr>
      <vt:lpstr>主题5</vt:lpstr>
      <vt:lpstr>自定义设计方案</vt:lpstr>
      <vt:lpstr>1_Blends</vt:lpstr>
      <vt:lpstr>2_Blends</vt:lpstr>
      <vt:lpstr>1_自定义设计方案</vt:lpstr>
      <vt:lpstr>主题4</vt:lpstr>
      <vt:lpstr>2_自定义设计方案</vt:lpstr>
      <vt:lpstr>3_Blends</vt:lpstr>
      <vt:lpstr>4_Blends</vt:lpstr>
      <vt:lpstr>3_自定义设计方案</vt:lpstr>
      <vt:lpstr>Equation.3</vt:lpstr>
      <vt:lpstr>Equation</vt:lpstr>
      <vt:lpstr>MathType 7.0 Equation</vt:lpstr>
      <vt:lpstr>       数 据 结 构</vt:lpstr>
      <vt:lpstr>第七章要点回顾</vt:lpstr>
      <vt:lpstr>PowerPoint 演示文稿</vt:lpstr>
      <vt:lpstr>Motivation</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vt:lpstr>
      <vt:lpstr>PowerPoint 演示文稿</vt:lpstr>
      <vt:lpstr>上堂课要点回顾</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Kruskal算法的复杂度分析</vt:lpstr>
      <vt:lpstr>Kruskal算法的实现 </vt:lpstr>
      <vt:lpstr>PowerPoint 演示文稿</vt:lpstr>
      <vt:lpstr>8.5 最短路径 </vt:lpstr>
      <vt:lpstr>最短路径问题</vt:lpstr>
      <vt:lpstr>现实世界中的最短路径</vt:lpstr>
      <vt:lpstr>PowerPoint 演示文稿</vt:lpstr>
      <vt:lpstr>8.5.1 Dijkstra算法基本思想</vt:lpstr>
      <vt:lpstr>艾兹格·W·迪杰斯特拉(Edsger Wybe Dijkstra) （1930-2002）</vt:lpstr>
      <vt:lpstr>Dijkstra算法的由来</vt:lpstr>
      <vt:lpstr>8.5.1 Dijkstra算法</vt:lpstr>
      <vt:lpstr>PowerPoint 演示文稿</vt:lpstr>
      <vt:lpstr>Dijkstra算法的设计</vt:lpstr>
      <vt:lpstr>PowerPoint 演示文稿</vt:lpstr>
      <vt:lpstr>PowerPoint 演示文稿</vt:lpstr>
      <vt:lpstr>PowerPoint 演示文稿</vt:lpstr>
      <vt:lpstr>PowerPoint 演示文稿</vt:lpstr>
      <vt:lpstr>Dijkstra算法时间复杂度分析</vt:lpstr>
      <vt:lpstr>8.5.3 Floyd算法    ---求每一对顶点之间的最短路径</vt:lpstr>
      <vt:lpstr>罗伯特·弗洛伊德(Robert W．Floyd) （1936－2001）</vt:lpstr>
      <vt:lpstr>8.5.3 Floyd算法  算法思想</vt:lpstr>
      <vt:lpstr>8.5.3 Floyd算法  应用实例(1)</vt:lpstr>
      <vt:lpstr>PowerPoint 演示文稿</vt:lpstr>
      <vt:lpstr>PowerPoint 演示文稿</vt:lpstr>
      <vt:lpstr>PowerPoint 演示文稿</vt:lpstr>
      <vt:lpstr>PowerPoint 演示文稿</vt:lpstr>
      <vt:lpstr>8.5.3 Floyd算法实现</vt:lpstr>
      <vt:lpstr>PowerPoint 演示文稿</vt:lpstr>
      <vt:lpstr>课后作业</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8.6 拓扑排序算法分析</vt:lpstr>
      <vt:lpstr>8.7 关键路径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第三次上机作业（2019年11.19前完成）</vt:lpstr>
      <vt:lpstr>PowerPoint 演示文稿</vt:lpstr>
      <vt:lpstr>PowerPoint 演示文稿</vt:lpstr>
      <vt:lpstr>第三次上机实习——全国铁路运输网最佳经由问题</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145</cp:revision>
  <dcterms:created xsi:type="dcterms:W3CDTF">2016-08-11T01:29:18Z</dcterms:created>
  <dcterms:modified xsi:type="dcterms:W3CDTF">2019-11-12T00:31:52Z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